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557" r:id="rId2"/>
    <p:sldId id="267" r:id="rId3"/>
    <p:sldId id="343" r:id="rId4"/>
    <p:sldId id="699" r:id="rId5"/>
    <p:sldId id="433" r:id="rId6"/>
    <p:sldId id="700" r:id="rId7"/>
    <p:sldId id="407" r:id="rId8"/>
    <p:sldId id="600" r:id="rId9"/>
    <p:sldId id="698" r:id="rId10"/>
    <p:sldId id="598" r:id="rId11"/>
    <p:sldId id="454" r:id="rId12"/>
    <p:sldId id="264" r:id="rId13"/>
    <p:sldId id="453" r:id="rId14"/>
    <p:sldId id="481" r:id="rId15"/>
    <p:sldId id="482" r:id="rId16"/>
    <p:sldId id="597" r:id="rId17"/>
    <p:sldId id="619" r:id="rId18"/>
    <p:sldId id="620" r:id="rId19"/>
    <p:sldId id="621" r:id="rId20"/>
    <p:sldId id="622" r:id="rId21"/>
    <p:sldId id="646" r:id="rId22"/>
    <p:sldId id="647" r:id="rId23"/>
    <p:sldId id="648" r:id="rId24"/>
    <p:sldId id="649" r:id="rId25"/>
    <p:sldId id="650" r:id="rId26"/>
    <p:sldId id="651" r:id="rId27"/>
    <p:sldId id="652" r:id="rId28"/>
    <p:sldId id="653" r:id="rId29"/>
    <p:sldId id="657" r:id="rId30"/>
    <p:sldId id="658" r:id="rId31"/>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000" autoAdjust="0"/>
    <p:restoredTop sz="94660"/>
  </p:normalViewPr>
  <p:slideViewPr>
    <p:cSldViewPr snapToGrid="0">
      <p:cViewPr>
        <p:scale>
          <a:sx n="60" d="100"/>
          <a:sy n="60" d="100"/>
        </p:scale>
        <p:origin x="-606" y="-114"/>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7311"/>
          </a:xfrm>
          <a:prstGeom prst="rect">
            <a:avLst/>
          </a:prstGeom>
        </p:spPr>
        <p:txBody>
          <a:bodyPr vert="horz" lIns="91440" tIns="45720" rIns="91440" bIns="45720" rtlCol="0"/>
          <a:lstStyle>
            <a:lvl1pPr algn="r">
              <a:defRPr sz="1200"/>
            </a:lvl1pPr>
          </a:lstStyle>
          <a:p>
            <a:fld id="{9D442191-C85D-40F8-B3AE-E8AC54426D83}" type="datetimeFigureOut">
              <a:rPr lang="en-US" smtClean="0"/>
              <a:pPr/>
              <a:t>6/12/2014</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4"/>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4"/>
            <a:ext cx="2971800" cy="467310"/>
          </a:xfrm>
          <a:prstGeom prst="rect">
            <a:avLst/>
          </a:prstGeom>
        </p:spPr>
        <p:txBody>
          <a:bodyPr vert="horz" lIns="91440" tIns="45720" rIns="91440" bIns="45720" rtlCol="0" anchor="b"/>
          <a:lstStyle>
            <a:lvl1pPr algn="r">
              <a:defRPr sz="1200"/>
            </a:lvl1pPr>
          </a:lstStyle>
          <a:p>
            <a:fld id="{0C602954-3A6B-497E-8CAD-8CC77A605943}" type="slidenum">
              <a:rPr lang="en-US" smtClean="0"/>
              <a:pPr/>
              <a:t>‹#›</a:t>
            </a:fld>
            <a:endParaRPr lang="en-US"/>
          </a:p>
        </p:txBody>
      </p:sp>
    </p:spTree>
    <p:extLst>
      <p:ext uri="{BB962C8B-B14F-4D97-AF65-F5344CB8AC3E}">
        <p14:creationId xmlns:p14="http://schemas.microsoft.com/office/powerpoint/2010/main" val="367559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90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55EEED1-2568-4CB2-BE26-D536D0FC214C}" type="slidenum">
              <a:rPr lang="en-US" altLang="en-US">
                <a:latin typeface="Arial" charset="0"/>
              </a:rPr>
              <a:pPr eaLnBrk="1" hangingPunct="1">
                <a:spcBef>
                  <a:spcPct val="0"/>
                </a:spcBef>
              </a:pPr>
              <a:t>1</a:t>
            </a:fld>
            <a:endParaRPr lang="en-US" altLang="en-US">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6/12/2014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79033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6/12/2014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979806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6/12/2014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41650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6/12/2014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361896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27E469-E76D-4506-93AE-00EBB45EAD69}" type="datetimeFigureOut">
              <a:rPr lang="en-US" smtClean="0"/>
              <a:pPr/>
              <a:t>6/12/2014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15672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27E469-E76D-4506-93AE-00EBB45EAD69}" type="datetimeFigureOut">
              <a:rPr lang="en-US" smtClean="0"/>
              <a:pPr/>
              <a:t>6/12/2014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21164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27E469-E76D-4506-93AE-00EBB45EAD69}" type="datetimeFigureOut">
              <a:rPr lang="en-US" smtClean="0"/>
              <a:pPr/>
              <a:t>6/12/2014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3856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27E469-E76D-4506-93AE-00EBB45EAD69}" type="datetimeFigureOut">
              <a:rPr lang="en-US" smtClean="0"/>
              <a:pPr/>
              <a:t>6/12/2014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411492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7E469-E76D-4506-93AE-00EBB45EAD69}" type="datetimeFigureOut">
              <a:rPr lang="en-US" smtClean="0"/>
              <a:pPr/>
              <a:t>6/12/2014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8711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6/12/2014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19407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6/12/2014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604993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7E469-E76D-4506-93AE-00EBB45EAD69}" type="datetimeFigureOut">
              <a:rPr lang="en-US" smtClean="0"/>
              <a:pPr/>
              <a:t>6/12/2014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414D5-E642-40FE-B8F5-88F82B8EB10A}" type="slidenum">
              <a:rPr lang="en-US" smtClean="0"/>
              <a:pPr/>
              <a:t>‹#›</a:t>
            </a:fld>
            <a:endParaRPr lang="en-US"/>
          </a:p>
        </p:txBody>
      </p:sp>
    </p:spTree>
    <p:extLst>
      <p:ext uri="{BB962C8B-B14F-4D97-AF65-F5344CB8AC3E}">
        <p14:creationId xmlns:p14="http://schemas.microsoft.com/office/powerpoint/2010/main" val="287166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en.wikipedia.org/wiki/Eliza_Doolittle" TargetMode="External"/><Relationship Id="rId2" Type="http://schemas.openxmlformats.org/officeDocument/2006/relationships/hyperlink" Target="http://en.wikipedia.org/wiki/Phonetics" TargetMode="Externa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en.wikipedia.org/wiki/Dustman"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1765301" y="387133"/>
            <a:ext cx="9539817" cy="646331"/>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effectLst>
                  <a:outerShdw blurRad="38100" dist="38100" dir="2700000" algn="tl">
                    <a:srgbClr val="336699"/>
                  </a:outerShdw>
                </a:effectLst>
                <a:latin typeface="Comic Sans MS" pitchFamily="66" charset="0"/>
              </a:rPr>
              <a:t>Welcome to English Corner</a:t>
            </a:r>
          </a:p>
        </p:txBody>
      </p:sp>
      <p:pic>
        <p:nvPicPr>
          <p:cNvPr id="61443"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31476" y="1033465"/>
            <a:ext cx="5486400" cy="75132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3011705" y="1839179"/>
            <a:ext cx="6391622" cy="1538883"/>
          </a:xfrm>
          <a:prstGeom prst="rect">
            <a:avLst/>
          </a:prstGeom>
          <a:noFill/>
        </p:spPr>
        <p:txBody>
          <a:bodyPr wrap="none" lIns="91440" tIns="45720" rIns="91440" bIns="45720">
            <a:spAutoFit/>
          </a:bodyPr>
          <a:lstStyle/>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Professors</a:t>
            </a:r>
          </a:p>
          <a:p>
            <a:pPr algn="ctr"/>
            <a:r>
              <a:rPr lang="en-US" sz="4000" b="1" cap="none" spc="300" dirty="0" smtClean="0">
                <a:ln w="11430" cmpd="sng">
                  <a:solidFill>
                    <a:schemeClr val="accent1">
                      <a:tint val="10000"/>
                    </a:schemeClr>
                  </a:solidFill>
                  <a:prstDash val="solid"/>
                  <a:miter lim="800000"/>
                </a:ln>
                <a:effectLst>
                  <a:glow rad="45500">
                    <a:schemeClr val="accent1">
                      <a:satMod val="220000"/>
                      <a:alpha val="35000"/>
                    </a:schemeClr>
                  </a:glow>
                </a:effectLst>
              </a:rPr>
              <a:t>John and Marie Murdoch</a:t>
            </a:r>
            <a:endParaRPr lang="en-US" sz="4000" b="1" cap="none" spc="300" dirty="0">
              <a:ln w="11430" cmpd="sng">
                <a:solidFill>
                  <a:schemeClr val="accent1">
                    <a:tint val="10000"/>
                  </a:schemeClr>
                </a:solidFill>
                <a:prstDash val="solid"/>
                <a:miter lim="800000"/>
              </a:ln>
              <a:effectLst>
                <a:glow rad="45500">
                  <a:schemeClr val="accent1">
                    <a:satMod val="220000"/>
                    <a:alpha val="35000"/>
                  </a:schemeClr>
                </a:glow>
              </a:effectLst>
            </a:endParaRPr>
          </a:p>
        </p:txBody>
      </p:sp>
      <p:sp>
        <p:nvSpPr>
          <p:cNvPr id="3" name="Vertical Scroll 2"/>
          <p:cNvSpPr/>
          <p:nvPr/>
        </p:nvSpPr>
        <p:spPr>
          <a:xfrm>
            <a:off x="236483" y="1560785"/>
            <a:ext cx="1963437" cy="3373821"/>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smtClean="0"/>
              <a:t>My </a:t>
            </a:r>
          </a:p>
          <a:p>
            <a:pPr algn="ctr"/>
            <a:r>
              <a:rPr lang="en-US" sz="5400" dirty="0" smtClean="0"/>
              <a:t>Fair</a:t>
            </a:r>
          </a:p>
          <a:p>
            <a:pPr algn="ctr"/>
            <a:r>
              <a:rPr lang="en-US" sz="5400" dirty="0" smtClean="0"/>
              <a:t>Lady</a:t>
            </a:r>
            <a:endParaRPr lang="en-US" sz="5400"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70133" y="1381737"/>
            <a:ext cx="2120900" cy="3408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ight Arrow 3"/>
          <p:cNvSpPr/>
          <p:nvPr/>
        </p:nvSpPr>
        <p:spPr>
          <a:xfrm rot="10548107">
            <a:off x="7052173" y="4250055"/>
            <a:ext cx="2738813" cy="4693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 Questions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6516" y="2038867"/>
            <a:ext cx="9358972" cy="3416320"/>
          </a:xfrm>
          <a:prstGeom prst="rect">
            <a:avLst/>
          </a:prstGeom>
          <a:noFill/>
        </p:spPr>
        <p:txBody>
          <a:bodyPr wrap="none" lIns="91440" tIns="45720" rIns="91440" bIns="45720">
            <a:spAutoFit/>
          </a:bodyPr>
          <a:lstStyle/>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Questions for and from</a:t>
            </a:r>
          </a:p>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the Professors.</a:t>
            </a:r>
          </a:p>
          <a:p>
            <a:pPr algn="ctr"/>
            <a:endParaRPr lang="en-US" sz="72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25686056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latin typeface="Times New Roman" panose="02020603050405020304" pitchFamily="18" charset="0"/>
                <a:cs typeface="Times New Roman" panose="02020603050405020304" pitchFamily="18" charset="0"/>
              </a:rPr>
              <a:t>What are some of the topics you would like to discuss in class and/or English Corners?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9BEE506A-6572-4D7F-A7DF-D184AC2FA788}" type="slidenum">
              <a:rPr lang="en-US" smtClean="0"/>
              <a:pPr/>
              <a:t>11</a:t>
            </a:fld>
            <a:endParaRPr lang="en-US"/>
          </a:p>
        </p:txBody>
      </p:sp>
    </p:spTree>
    <p:extLst>
      <p:ext uri="{BB962C8B-B14F-4D97-AF65-F5344CB8AC3E}">
        <p14:creationId xmlns:p14="http://schemas.microsoft.com/office/powerpoint/2010/main" val="8375406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Vocabulary Builders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Instructions:</a:t>
            </a:r>
          </a:p>
          <a:p>
            <a:pPr lvl="1"/>
            <a:r>
              <a:rPr lang="en-US" dirty="0" smtClean="0">
                <a:latin typeface="Times New Roman" panose="02020603050405020304" pitchFamily="18" charset="0"/>
                <a:cs typeface="Times New Roman" panose="02020603050405020304" pitchFamily="18" charset="0"/>
              </a:rPr>
              <a:t>Form groups of three or four people.</a:t>
            </a:r>
          </a:p>
          <a:p>
            <a:pPr lvl="1"/>
            <a:r>
              <a:rPr lang="en-US" dirty="0" smtClean="0">
                <a:latin typeface="Times New Roman" panose="02020603050405020304" pitchFamily="18" charset="0"/>
                <a:cs typeface="Times New Roman" panose="02020603050405020304" pitchFamily="18" charset="0"/>
              </a:rPr>
              <a:t>Distribute the vocabulary card so each person in your group has one.</a:t>
            </a:r>
          </a:p>
          <a:p>
            <a:pPr lvl="1"/>
            <a:r>
              <a:rPr lang="en-US" dirty="0" smtClean="0">
                <a:latin typeface="Times New Roman" panose="02020603050405020304" pitchFamily="18" charset="0"/>
                <a:cs typeface="Times New Roman" panose="02020603050405020304" pitchFamily="18" charset="0"/>
              </a:rPr>
              <a:t>Taking turns, each person then pronounces each word on his/her card.</a:t>
            </a:r>
          </a:p>
          <a:p>
            <a:pPr lvl="1"/>
            <a:r>
              <a:rPr lang="en-US" dirty="0" smtClean="0">
                <a:latin typeface="Times New Roman" panose="02020603050405020304" pitchFamily="18" charset="0"/>
                <a:cs typeface="Times New Roman" panose="02020603050405020304" pitchFamily="18" charset="0"/>
              </a:rPr>
              <a:t>When everyone is finished, pass your card one person to the left and then each person pronounces the words on his/new card.</a:t>
            </a:r>
          </a:p>
          <a:p>
            <a:pPr lvl="1"/>
            <a:r>
              <a:rPr lang="en-US" dirty="0" smtClean="0">
                <a:latin typeface="Times New Roman" panose="02020603050405020304" pitchFamily="18" charset="0"/>
                <a:cs typeface="Times New Roman" panose="02020603050405020304" pitchFamily="18" charset="0"/>
              </a:rPr>
              <a:t>Repeat the process until everyone has had a chance to pronounce the words on each card.</a:t>
            </a:r>
          </a:p>
          <a:p>
            <a:pPr lvl="1"/>
            <a:r>
              <a:rPr lang="en-US" dirty="0" smtClean="0">
                <a:latin typeface="Times New Roman" panose="02020603050405020304" pitchFamily="18" charset="0"/>
                <a:cs typeface="Times New Roman" panose="02020603050405020304" pitchFamily="18" charset="0"/>
              </a:rPr>
              <a:t>Note: If someone needs help pronouncing a word, other group members should provide assistance.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29445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Talking Cards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Please form groups of 3-5 people.</a:t>
            </a:r>
          </a:p>
          <a:p>
            <a:r>
              <a:rPr lang="en-US" dirty="0" smtClean="0">
                <a:latin typeface="Times New Roman" panose="02020603050405020304" pitchFamily="18" charset="0"/>
                <a:cs typeface="Times New Roman" panose="02020603050405020304" pitchFamily="18" charset="0"/>
              </a:rPr>
              <a:t>You will be given a number of playing cards.</a:t>
            </a:r>
          </a:p>
          <a:p>
            <a:r>
              <a:rPr lang="en-US" dirty="0" smtClean="0">
                <a:latin typeface="Times New Roman" panose="02020603050405020304" pitchFamily="18" charset="0"/>
                <a:cs typeface="Times New Roman" panose="02020603050405020304" pitchFamily="18" charset="0"/>
              </a:rPr>
              <a:t>In turn, starting with the person whose birthday is closest to today’s date, draw a card from the top of the deck and answer the corresponding question.  </a:t>
            </a:r>
          </a:p>
          <a:p>
            <a:r>
              <a:rPr lang="en-US" dirty="0" smtClean="0">
                <a:latin typeface="Times New Roman" panose="02020603050405020304" pitchFamily="18" charset="0"/>
                <a:cs typeface="Times New Roman" panose="02020603050405020304" pitchFamily="18" charset="0"/>
              </a:rPr>
              <a:t>Then take turns answering questions, until you have use up all of your cards.</a:t>
            </a:r>
          </a:p>
          <a:p>
            <a:r>
              <a:rPr lang="en-US" dirty="0" smtClean="0">
                <a:latin typeface="Times New Roman" panose="02020603050405020304" pitchFamily="18" charset="0"/>
                <a:cs typeface="Times New Roman" panose="02020603050405020304" pitchFamily="18" charset="0"/>
              </a:rPr>
              <a:t>Please speak loudly enough for your group to hear and understand you.</a:t>
            </a:r>
          </a:p>
          <a:p>
            <a:endParaRPr lang="en-US" dirty="0"/>
          </a:p>
        </p:txBody>
      </p:sp>
    </p:spTree>
    <p:extLst>
      <p:ext uri="{BB962C8B-B14F-4D97-AF65-F5344CB8AC3E}">
        <p14:creationId xmlns:p14="http://schemas.microsoft.com/office/powerpoint/2010/main" val="38982948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2267" y="111906"/>
            <a:ext cx="10515600" cy="1325563"/>
          </a:xfrm>
        </p:spPr>
        <p:txBody>
          <a:bodyPr/>
          <a:lstStyle/>
          <a:p>
            <a:pPr algn="ctr"/>
            <a:r>
              <a:rPr lang="en-US" dirty="0" smtClean="0"/>
              <a:t>Five Phases of Dating</a:t>
            </a:r>
            <a:endParaRPr lang="en-US" dirty="0"/>
          </a:p>
        </p:txBody>
      </p:sp>
      <p:sp>
        <p:nvSpPr>
          <p:cNvPr id="3" name="Content Placeholder 2"/>
          <p:cNvSpPr>
            <a:spLocks noGrp="1"/>
          </p:cNvSpPr>
          <p:nvPr>
            <p:ph idx="1"/>
          </p:nvPr>
        </p:nvSpPr>
        <p:spPr>
          <a:xfrm>
            <a:off x="824133" y="1502068"/>
            <a:ext cx="10515600" cy="4351338"/>
          </a:xfrm>
        </p:spPr>
        <p:txBody>
          <a:bodyPr>
            <a:normAutofit lnSpcReduction="10000"/>
          </a:bodyPr>
          <a:lstStyle/>
          <a:p>
            <a:r>
              <a:rPr lang="en-US" sz="2500" dirty="0" smtClean="0"/>
              <a:t>Phase I – Meeting lots of people.</a:t>
            </a:r>
          </a:p>
          <a:p>
            <a:pPr lvl="1"/>
            <a:r>
              <a:rPr lang="en-US" sz="2500" dirty="0" smtClean="0"/>
              <a:t>Group parties/gatherings.</a:t>
            </a:r>
          </a:p>
          <a:p>
            <a:pPr lvl="1"/>
            <a:r>
              <a:rPr lang="en-US" sz="2500" dirty="0" smtClean="0"/>
              <a:t>Speed Dating and other group games.</a:t>
            </a:r>
          </a:p>
          <a:p>
            <a:r>
              <a:rPr lang="en-US" sz="2500" dirty="0" smtClean="0"/>
              <a:t>Phase II – Making Friends</a:t>
            </a:r>
          </a:p>
          <a:p>
            <a:pPr lvl="1"/>
            <a:r>
              <a:rPr lang="en-US" sz="2500" dirty="0" smtClean="0"/>
              <a:t>Eating lunch or dinner together.</a:t>
            </a:r>
          </a:p>
          <a:p>
            <a:pPr lvl="1"/>
            <a:r>
              <a:rPr lang="en-US" sz="2500" dirty="0" smtClean="0"/>
              <a:t>Studying or going for a walk together.</a:t>
            </a:r>
          </a:p>
          <a:p>
            <a:pPr lvl="1"/>
            <a:r>
              <a:rPr lang="en-US" sz="2500" dirty="0" smtClean="0"/>
              <a:t>Sharing family stories and personal goals.</a:t>
            </a:r>
          </a:p>
          <a:p>
            <a:pPr marL="228600" lvl="1">
              <a:spcBef>
                <a:spcPts val="1000"/>
              </a:spcBef>
            </a:pPr>
            <a:r>
              <a:rPr lang="en-US" sz="2500" dirty="0" smtClean="0"/>
              <a:t>Phase III – Formal Dating.</a:t>
            </a:r>
          </a:p>
          <a:p>
            <a:pPr marL="685800" lvl="2">
              <a:spcBef>
                <a:spcPts val="1000"/>
              </a:spcBef>
            </a:pPr>
            <a:r>
              <a:rPr lang="en-US" sz="2500" dirty="0" smtClean="0"/>
              <a:t>Planned activities designed to help you know each other better.</a:t>
            </a:r>
          </a:p>
          <a:p>
            <a:pPr marL="685800" lvl="2">
              <a:spcBef>
                <a:spcPts val="1000"/>
              </a:spcBef>
            </a:pPr>
            <a:r>
              <a:rPr lang="en-US" sz="2500" dirty="0" smtClean="0"/>
              <a:t>Should begin to be more personable, but set limits as to the time you spend alone with each other and limits to intimacy.</a:t>
            </a:r>
            <a:endParaRPr lang="en-US" sz="2500" dirty="0"/>
          </a:p>
          <a:p>
            <a:endParaRPr lang="en-US" dirty="0" smtClean="0"/>
          </a:p>
          <a:p>
            <a:pPr lvl="2"/>
            <a:endParaRPr lang="en-US" dirty="0" smtClean="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5339" y="1157456"/>
            <a:ext cx="42862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021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fade">
                                      <p:cBhvr>
                                        <p:cTn id="46" dur="1000"/>
                                        <p:tgtEl>
                                          <p:spTgt spid="3">
                                            <p:txEl>
                                              <p:pRg st="7" end="7"/>
                                            </p:txEl>
                                          </p:spTgt>
                                        </p:tgtEl>
                                      </p:cBhvr>
                                    </p:animEffect>
                                    <p:anim calcmode="lin" valueType="num">
                                      <p:cBhvr>
                                        <p:cTn id="4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fade">
                                      <p:cBhvr>
                                        <p:cTn id="51" dur="1000"/>
                                        <p:tgtEl>
                                          <p:spTgt spid="3">
                                            <p:txEl>
                                              <p:pRg st="8" end="8"/>
                                            </p:txEl>
                                          </p:spTgt>
                                        </p:tgtEl>
                                      </p:cBhvr>
                                    </p:animEffect>
                                    <p:anim calcmode="lin" valueType="num">
                                      <p:cBhvr>
                                        <p:cTn id="5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Effect transition="in" filter="fade">
                                      <p:cBhvr>
                                        <p:cTn id="56" dur="1000"/>
                                        <p:tgtEl>
                                          <p:spTgt spid="3">
                                            <p:txEl>
                                              <p:pRg st="9" end="9"/>
                                            </p:txEl>
                                          </p:spTgt>
                                        </p:tgtEl>
                                      </p:cBhvr>
                                    </p:animEffect>
                                    <p:anim calcmode="lin" valueType="num">
                                      <p:cBhvr>
                                        <p:cTn id="5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Five Phases of Dating</a:t>
            </a:r>
            <a:endParaRPr lang="en-US" dirty="0"/>
          </a:p>
        </p:txBody>
      </p:sp>
      <p:sp>
        <p:nvSpPr>
          <p:cNvPr id="3" name="Content Placeholder 2"/>
          <p:cNvSpPr>
            <a:spLocks noGrp="1"/>
          </p:cNvSpPr>
          <p:nvPr>
            <p:ph idx="1"/>
          </p:nvPr>
        </p:nvSpPr>
        <p:spPr/>
        <p:txBody>
          <a:bodyPr>
            <a:normAutofit fontScale="92500"/>
          </a:bodyPr>
          <a:lstStyle/>
          <a:p>
            <a:r>
              <a:rPr lang="en-US" dirty="0" smtClean="0"/>
              <a:t>Phase IV Paring up/Going Steady</a:t>
            </a:r>
          </a:p>
          <a:p>
            <a:pPr lvl="1"/>
            <a:r>
              <a:rPr lang="en-US" dirty="0" smtClean="0"/>
              <a:t>Share your important beliefs and values.</a:t>
            </a:r>
          </a:p>
          <a:p>
            <a:pPr lvl="1"/>
            <a:r>
              <a:rPr lang="en-US" dirty="0" smtClean="0"/>
              <a:t>Introduce each other to your respective families.</a:t>
            </a:r>
          </a:p>
          <a:p>
            <a:pPr lvl="1"/>
            <a:r>
              <a:rPr lang="en-US" dirty="0" smtClean="0"/>
              <a:t>Begin to plan for the future—education, employment, home and family goals.</a:t>
            </a:r>
          </a:p>
          <a:p>
            <a:pPr lvl="1"/>
            <a:r>
              <a:rPr lang="en-US" dirty="0" smtClean="0"/>
              <a:t>Continue to practice limits regarding time alone together and sharing of intimacy.</a:t>
            </a:r>
          </a:p>
          <a:p>
            <a:r>
              <a:rPr lang="en-US" dirty="0" smtClean="0"/>
              <a:t>Phase V Formal Engagement</a:t>
            </a:r>
          </a:p>
          <a:p>
            <a:pPr lvl="1"/>
            <a:r>
              <a:rPr lang="en-US" dirty="0" smtClean="0"/>
              <a:t>The marriage proposal.</a:t>
            </a:r>
          </a:p>
          <a:p>
            <a:pPr lvl="1"/>
            <a:r>
              <a:rPr lang="en-US" dirty="0" smtClean="0"/>
              <a:t>Approval of both sets of parents.</a:t>
            </a:r>
          </a:p>
          <a:p>
            <a:pPr lvl="1"/>
            <a:r>
              <a:rPr lang="en-US" dirty="0" smtClean="0"/>
              <a:t>Set a wedding date.</a:t>
            </a:r>
          </a:p>
          <a:p>
            <a:pPr lvl="1"/>
            <a:r>
              <a:rPr lang="en-US" dirty="0" smtClean="0"/>
              <a:t>Plan more intensely for your wedding and future life together.</a:t>
            </a:r>
          </a:p>
          <a:p>
            <a:pPr lvl="1"/>
            <a:r>
              <a:rPr lang="en-US" dirty="0"/>
              <a:t>Continue to practice limits regarding time alone together and sharing of intimacy.</a:t>
            </a:r>
          </a:p>
          <a:p>
            <a:pPr lvl="1"/>
            <a:endParaRPr lang="en-US" dirty="0" smtClean="0"/>
          </a:p>
          <a:p>
            <a:pPr lvl="1"/>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43301" y="0"/>
            <a:ext cx="1951291" cy="2917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731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fade">
                                      <p:cBhvr>
                                        <p:cTn id="44" dur="1000"/>
                                        <p:tgtEl>
                                          <p:spTgt spid="3">
                                            <p:txEl>
                                              <p:pRg st="7" end="7"/>
                                            </p:txEl>
                                          </p:spTgt>
                                        </p:tgtEl>
                                      </p:cBhvr>
                                    </p:animEffect>
                                    <p:anim calcmode="lin" valueType="num">
                                      <p:cBhvr>
                                        <p:cTn id="4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fade">
                                      <p:cBhvr>
                                        <p:cTn id="49" dur="1000"/>
                                        <p:tgtEl>
                                          <p:spTgt spid="3">
                                            <p:txEl>
                                              <p:pRg st="8" end="8"/>
                                            </p:txEl>
                                          </p:spTgt>
                                        </p:tgtEl>
                                      </p:cBhvr>
                                    </p:animEffect>
                                    <p:anim calcmode="lin" valueType="num">
                                      <p:cBhvr>
                                        <p:cTn id="5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3">
                                            <p:txEl>
                                              <p:pRg st="9" end="9"/>
                                            </p:txEl>
                                          </p:spTgt>
                                        </p:tgtEl>
                                        <p:attrNameLst>
                                          <p:attrName>style.visibility</p:attrName>
                                        </p:attrNameLst>
                                      </p:cBhvr>
                                      <p:to>
                                        <p:strVal val="visible"/>
                                      </p:to>
                                    </p:set>
                                    <p:animEffect transition="in" filter="fade">
                                      <p:cBhvr>
                                        <p:cTn id="54" dur="1000"/>
                                        <p:tgtEl>
                                          <p:spTgt spid="3">
                                            <p:txEl>
                                              <p:pRg st="9" end="9"/>
                                            </p:txEl>
                                          </p:spTgt>
                                        </p:tgtEl>
                                      </p:cBhvr>
                                    </p:animEffect>
                                    <p:anim calcmode="lin" valueType="num">
                                      <p:cBhvr>
                                        <p:cTn id="55"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3">
                                            <p:txEl>
                                              <p:pRg st="10" end="10"/>
                                            </p:txEl>
                                          </p:spTgt>
                                        </p:tgtEl>
                                        <p:attrNameLst>
                                          <p:attrName>style.visibility</p:attrName>
                                        </p:attrNameLst>
                                      </p:cBhvr>
                                      <p:to>
                                        <p:strVal val="visible"/>
                                      </p:to>
                                    </p:set>
                                    <p:animEffect transition="in" filter="fade">
                                      <p:cBhvr>
                                        <p:cTn id="59" dur="1000"/>
                                        <p:tgtEl>
                                          <p:spTgt spid="3">
                                            <p:txEl>
                                              <p:pRg st="10" end="10"/>
                                            </p:txEl>
                                          </p:spTgt>
                                        </p:tgtEl>
                                      </p:cBhvr>
                                    </p:animEffect>
                                    <p:anim calcmode="lin" valueType="num">
                                      <p:cBhvr>
                                        <p:cTn id="60"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1"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6603" y="1"/>
            <a:ext cx="9903655" cy="894090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300" dirty="0"/>
              <a:t>Describe your feelings about leaving your home and </a:t>
            </a:r>
            <a:r>
              <a:rPr lang="en-US" sz="2300" dirty="0" smtClean="0"/>
              <a:t>province for four </a:t>
            </a:r>
            <a:r>
              <a:rPr lang="en-US" sz="2300" dirty="0"/>
              <a:t>years.</a:t>
            </a:r>
          </a:p>
          <a:p>
            <a:pPr>
              <a:buFont typeface="Calibri" panose="020F0502020204030204" pitchFamily="34" charset="0"/>
              <a:buAutoNum type="arabicPeriod"/>
            </a:pPr>
            <a:r>
              <a:rPr lang="en-US" sz="2300" dirty="0"/>
              <a:t>Try to describe your feelings as you return after successfully completing your B.S or B.A. degree in </a:t>
            </a:r>
            <a:r>
              <a:rPr lang="en-US" sz="2300" dirty="0" smtClean="0"/>
              <a:t>four </a:t>
            </a:r>
            <a:r>
              <a:rPr lang="en-US" sz="2300" dirty="0"/>
              <a:t>years.</a:t>
            </a:r>
          </a:p>
          <a:p>
            <a:pPr>
              <a:buFont typeface="Calibri" panose="020F0502020204030204" pitchFamily="34" charset="0"/>
              <a:buAutoNum type="arabicPeriod"/>
            </a:pPr>
            <a:r>
              <a:rPr lang="en-US" sz="2300" dirty="0"/>
              <a:t> Try to describe the feelings of your parents as you return to your </a:t>
            </a:r>
            <a:r>
              <a:rPr lang="en-US" sz="2300" dirty="0" smtClean="0"/>
              <a:t>home as a college graduate.</a:t>
            </a:r>
            <a:endParaRPr lang="en-US" sz="2300" dirty="0"/>
          </a:p>
          <a:p>
            <a:pPr>
              <a:buFont typeface="Calibri" panose="020F0502020204030204" pitchFamily="34" charset="0"/>
              <a:buAutoNum type="arabicPeriod"/>
            </a:pPr>
            <a:r>
              <a:rPr lang="en-US" sz="2300" dirty="0"/>
              <a:t>Try your best to describe your first day on the job of your dreams.</a:t>
            </a:r>
          </a:p>
          <a:p>
            <a:pPr>
              <a:buFont typeface="Calibri" panose="020F0502020204030204" pitchFamily="34" charset="0"/>
              <a:buAutoNum type="arabicPeriod"/>
            </a:pPr>
            <a:r>
              <a:rPr lang="en-US" sz="2300" dirty="0"/>
              <a:t>Describe your future husband or wife.</a:t>
            </a:r>
          </a:p>
          <a:p>
            <a:pPr>
              <a:buFont typeface="Calibri" panose="020F0502020204030204" pitchFamily="34" charset="0"/>
              <a:buAutoNum type="arabicPeriod"/>
            </a:pPr>
            <a:r>
              <a:rPr lang="en-US" sz="2300" dirty="0"/>
              <a:t>What do you think your feelings will be when your first child leaves home to go to a school?</a:t>
            </a:r>
          </a:p>
          <a:p>
            <a:pPr>
              <a:buFont typeface="Calibri" panose="020F0502020204030204" pitchFamily="34" charset="0"/>
              <a:buAutoNum type="arabicPeriod"/>
            </a:pPr>
            <a:r>
              <a:rPr lang="en-US" sz="2300" dirty="0"/>
              <a:t>What do you think the purpose of life is</a:t>
            </a:r>
            <a:r>
              <a:rPr lang="en-US" sz="2300" dirty="0" smtClean="0"/>
              <a:t>?</a:t>
            </a:r>
            <a:endParaRPr lang="en-US" sz="2300" dirty="0"/>
          </a:p>
          <a:p>
            <a:pPr>
              <a:buFont typeface="Calibri" panose="020F0502020204030204" pitchFamily="34" charset="0"/>
              <a:buAutoNum type="arabicPeriod"/>
            </a:pPr>
            <a:r>
              <a:rPr lang="en-US" sz="2300" dirty="0"/>
              <a:t>Where do you think you will go when you or your parents die?  </a:t>
            </a:r>
            <a:br>
              <a:rPr lang="en-US" sz="2300" dirty="0"/>
            </a:br>
            <a:r>
              <a:rPr lang="en-US" sz="2300" dirty="0"/>
              <a:t>Why do you believe that?</a:t>
            </a:r>
          </a:p>
          <a:p>
            <a:pPr>
              <a:buFont typeface="Calibri" panose="020F0502020204030204" pitchFamily="34" charset="0"/>
              <a:buAutoNum type="arabicPeriod"/>
            </a:pPr>
            <a:r>
              <a:rPr lang="en-US" sz="2300" dirty="0"/>
              <a:t>Do you believe you came from some where else when you were born?  Why do you believe that?</a:t>
            </a:r>
          </a:p>
          <a:p>
            <a:pPr>
              <a:buFont typeface="Calibri" panose="020F0502020204030204" pitchFamily="34" charset="0"/>
              <a:buAutoNum type="arabicPeriod"/>
            </a:pPr>
            <a:r>
              <a:rPr lang="en-US" sz="2300" dirty="0"/>
              <a:t> </a:t>
            </a:r>
            <a:r>
              <a:rPr lang="en-US" sz="2300" dirty="0" smtClean="0"/>
              <a:t>Suppose you move to Australia which has </a:t>
            </a:r>
            <a:r>
              <a:rPr lang="en-US" sz="2300" dirty="0"/>
              <a:t>a different form of government.  How will that change the way you act  in your </a:t>
            </a:r>
            <a:r>
              <a:rPr lang="en-US" sz="2300" dirty="0" smtClean="0"/>
              <a:t>life, Why</a:t>
            </a:r>
            <a:r>
              <a:rPr lang="en-US" sz="2300" dirty="0"/>
              <a:t>?</a:t>
            </a:r>
          </a:p>
          <a:p>
            <a:pPr>
              <a:buFont typeface="Calibri" panose="020F0502020204030204" pitchFamily="34" charset="0"/>
              <a:buAutoNum type="arabicPeriod"/>
            </a:pPr>
            <a:r>
              <a:rPr lang="en-US" sz="2300" dirty="0"/>
              <a:t> What about living in Australia </a:t>
            </a:r>
            <a:r>
              <a:rPr lang="en-US" sz="2300" dirty="0" smtClean="0"/>
              <a:t>would make </a:t>
            </a:r>
            <a:r>
              <a:rPr lang="en-US" sz="2300" dirty="0"/>
              <a:t>you nervous?</a:t>
            </a:r>
          </a:p>
          <a:p>
            <a:pPr>
              <a:buFont typeface="Calibri" panose="020F0502020204030204" pitchFamily="34" charset="0"/>
              <a:buAutoNum type="arabicPeriod"/>
            </a:pPr>
            <a:r>
              <a:rPr lang="en-US" sz="2300" dirty="0"/>
              <a:t> What do you think you will do to adjust to that concern?</a:t>
            </a:r>
          </a:p>
          <a:p>
            <a:endParaRPr lang="en-US" sz="23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14858412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1752600" y="609600"/>
            <a:ext cx="8763000" cy="3786188"/>
          </a:xfrm>
          <a:prstGeom prst="rect">
            <a:avLst/>
          </a:prstGeom>
          <a:noFill/>
          <a:ln w="9525">
            <a:noFill/>
            <a:miter lim="800000"/>
            <a:headEnd/>
            <a:tailEnd/>
          </a:ln>
        </p:spPr>
        <p:txBody>
          <a:bodyPr>
            <a:spAutoFit/>
          </a:bodyPr>
          <a:lstStyle/>
          <a:p>
            <a:pPr algn="ctr">
              <a:defRPr/>
            </a:pPr>
            <a:r>
              <a:rPr lang="en-US" sz="4000" dirty="0">
                <a:solidFill>
                  <a:schemeClr val="accent6">
                    <a:lumMod val="50000"/>
                  </a:schemeClr>
                </a:solidFill>
              </a:rPr>
              <a:t>Speaking Activity</a:t>
            </a:r>
          </a:p>
          <a:p>
            <a:pPr>
              <a:buFont typeface="Arial" pitchFamily="34" charset="0"/>
              <a:buChar char="•"/>
              <a:defRPr/>
            </a:pPr>
            <a:r>
              <a:rPr lang="en-US" sz="4000" dirty="0"/>
              <a:t>Divide into groups of two</a:t>
            </a:r>
          </a:p>
          <a:p>
            <a:pPr>
              <a:buFont typeface="Arial" pitchFamily="34" charset="0"/>
              <a:buChar char="•"/>
              <a:defRPr/>
            </a:pPr>
            <a:r>
              <a:rPr lang="en-US" sz="4000" dirty="0"/>
              <a:t>Roll the dice and answer the number of 	the question  your rolled.</a:t>
            </a:r>
          </a:p>
          <a:p>
            <a:pPr>
              <a:buFont typeface="Arial" pitchFamily="34" charset="0"/>
              <a:buChar char="•"/>
              <a:defRPr/>
            </a:pPr>
            <a:r>
              <a:rPr lang="en-US" sz="4000" dirty="0"/>
              <a:t>If you have already answered that  	question roll the dice again.</a:t>
            </a:r>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4256088"/>
            <a:ext cx="4267200" cy="273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38381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4139" y="1"/>
            <a:ext cx="11556124" cy="867929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800" dirty="0" smtClean="0"/>
              <a:t>What is something you have never done that you would like to try?</a:t>
            </a:r>
            <a:endParaRPr lang="en-US" sz="2800" dirty="0"/>
          </a:p>
          <a:p>
            <a:pPr>
              <a:buFont typeface="Calibri" panose="020F0502020204030204" pitchFamily="34" charset="0"/>
              <a:buAutoNum type="arabicPeriod"/>
            </a:pPr>
            <a:r>
              <a:rPr lang="en-US" sz="2800" dirty="0" smtClean="0"/>
              <a:t>Talk about the importance of staying close to your family?</a:t>
            </a:r>
          </a:p>
          <a:p>
            <a:pPr>
              <a:buFont typeface="Calibri" panose="020F0502020204030204" pitchFamily="34" charset="0"/>
              <a:buAutoNum type="arabicPeriod"/>
            </a:pPr>
            <a:r>
              <a:rPr lang="en-US" sz="2800" dirty="0" smtClean="0"/>
              <a:t>Describe a perfect first date?</a:t>
            </a:r>
          </a:p>
          <a:p>
            <a:pPr>
              <a:buFont typeface="Calibri" panose="020F0502020204030204" pitchFamily="34" charset="0"/>
              <a:buAutoNum type="arabicPeriod"/>
            </a:pPr>
            <a:r>
              <a:rPr lang="en-US" sz="2800" dirty="0" smtClean="0"/>
              <a:t>Are your years at a university a good time to look for a husband or wife?  Explain.</a:t>
            </a:r>
          </a:p>
          <a:p>
            <a:pPr>
              <a:buFont typeface="Calibri" panose="020F0502020204030204" pitchFamily="34" charset="0"/>
              <a:buAutoNum type="arabicPeriod"/>
            </a:pPr>
            <a:r>
              <a:rPr lang="en-US" sz="2800" dirty="0" smtClean="0"/>
              <a:t>How old should people be before they consider marriage?   Why?</a:t>
            </a:r>
            <a:endParaRPr lang="en-US" sz="2800" dirty="0"/>
          </a:p>
          <a:p>
            <a:pPr>
              <a:buFont typeface="Calibri" panose="020F0502020204030204" pitchFamily="34" charset="0"/>
              <a:buAutoNum type="arabicPeriod"/>
            </a:pPr>
            <a:r>
              <a:rPr lang="en-US" sz="2800" dirty="0"/>
              <a:t>Describe your future husband or wife.</a:t>
            </a:r>
          </a:p>
          <a:p>
            <a:pPr>
              <a:buFont typeface="Calibri" panose="020F0502020204030204" pitchFamily="34" charset="0"/>
              <a:buAutoNum type="arabicPeriod"/>
            </a:pPr>
            <a:r>
              <a:rPr lang="en-US" sz="2800" dirty="0" smtClean="0"/>
              <a:t>How should parents discipline their child(</a:t>
            </a:r>
            <a:r>
              <a:rPr lang="en-US" sz="2800" dirty="0" err="1" smtClean="0"/>
              <a:t>ren</a:t>
            </a:r>
            <a:r>
              <a:rPr lang="en-US" sz="2800" dirty="0" smtClean="0"/>
              <a:t>)?  Is spanking ok?</a:t>
            </a:r>
            <a:endParaRPr lang="en-US" sz="2800" dirty="0"/>
          </a:p>
          <a:p>
            <a:pPr>
              <a:buFont typeface="Calibri" panose="020F0502020204030204" pitchFamily="34" charset="0"/>
              <a:buAutoNum type="arabicPeriod"/>
            </a:pPr>
            <a:r>
              <a:rPr lang="en-US" sz="2800" dirty="0"/>
              <a:t>What do you think the purpose of life is</a:t>
            </a:r>
            <a:r>
              <a:rPr lang="en-US" sz="2800" dirty="0" smtClean="0"/>
              <a:t>?</a:t>
            </a:r>
            <a:endParaRPr lang="en-US" sz="2800" dirty="0"/>
          </a:p>
          <a:p>
            <a:pPr>
              <a:buFont typeface="Calibri" panose="020F0502020204030204" pitchFamily="34" charset="0"/>
              <a:buAutoNum type="arabicPeriod"/>
            </a:pPr>
            <a:r>
              <a:rPr lang="en-US" sz="2800" dirty="0"/>
              <a:t>Where do you think you will go when you or your parents die?  </a:t>
            </a:r>
            <a:r>
              <a:rPr lang="en-US" sz="2800" dirty="0" smtClean="0"/>
              <a:t>Explain.</a:t>
            </a:r>
            <a:endParaRPr lang="en-US" sz="2800" dirty="0"/>
          </a:p>
          <a:p>
            <a:pPr>
              <a:buFont typeface="Calibri" panose="020F0502020204030204" pitchFamily="34" charset="0"/>
              <a:buAutoNum type="arabicPeriod"/>
            </a:pPr>
            <a:r>
              <a:rPr lang="en-US" sz="2800" dirty="0" smtClean="0"/>
              <a:t> Do </a:t>
            </a:r>
            <a:r>
              <a:rPr lang="en-US" sz="2800" dirty="0"/>
              <a:t>you believe you came from some where else </a:t>
            </a:r>
            <a:r>
              <a:rPr lang="en-US" sz="2800" dirty="0" smtClean="0"/>
              <a:t>before you </a:t>
            </a:r>
            <a:r>
              <a:rPr lang="en-US" sz="2800" dirty="0"/>
              <a:t>were born? </a:t>
            </a:r>
            <a:r>
              <a:rPr lang="en-US" sz="2800" dirty="0" smtClean="0"/>
              <a:t>Explain.</a:t>
            </a:r>
          </a:p>
          <a:p>
            <a:pPr>
              <a:buFont typeface="Calibri" panose="020F0502020204030204" pitchFamily="34" charset="0"/>
              <a:buAutoNum type="arabicPeriod"/>
            </a:pPr>
            <a:r>
              <a:rPr lang="en-US" sz="2800" dirty="0" smtClean="0"/>
              <a:t>Where do you think you will live after you have graduated from college?</a:t>
            </a:r>
          </a:p>
          <a:p>
            <a:pPr>
              <a:buFont typeface="Calibri" panose="020F0502020204030204" pitchFamily="34" charset="0"/>
              <a:buAutoNum type="arabicPeriod"/>
            </a:pPr>
            <a:r>
              <a:rPr lang="en-US" sz="2800" dirty="0" smtClean="0"/>
              <a:t>What are your thoughts about smoking?</a:t>
            </a:r>
            <a:endParaRPr lang="en-US" sz="2800" dirty="0"/>
          </a:p>
          <a:p>
            <a:pPr marL="0" indent="0"/>
            <a:endParaRPr lang="en-US" sz="28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42070897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600" b="1" dirty="0" smtClean="0">
                <a:latin typeface="Arial Black" pitchFamily="34" charset="0"/>
              </a:rPr>
              <a:t>Talking Dice</a:t>
            </a:r>
            <a:endParaRPr lang="en-US" sz="6600" b="1" dirty="0">
              <a:latin typeface="Arial Black" pitchFamily="34" charset="0"/>
            </a:endParaRPr>
          </a:p>
        </p:txBody>
      </p:sp>
      <p:sp>
        <p:nvSpPr>
          <p:cNvPr id="3" name="Subtitle 2"/>
          <p:cNvSpPr>
            <a:spLocks noGrp="1"/>
          </p:cNvSpPr>
          <p:nvPr>
            <p:ph type="subTitle" idx="1"/>
          </p:nvPr>
        </p:nvSpPr>
        <p:spPr/>
        <p:txBody>
          <a:bodyPr>
            <a:normAutofit/>
          </a:bodyPr>
          <a:lstStyle/>
          <a:p>
            <a:r>
              <a:rPr lang="en-US" sz="5400" b="1" dirty="0" smtClean="0">
                <a:solidFill>
                  <a:srgbClr val="FF0000"/>
                </a:solidFill>
              </a:rPr>
              <a:t>Unfinished Sentences…</a:t>
            </a:r>
            <a:endParaRPr lang="en-US" sz="5400" b="1" dirty="0">
              <a:solidFill>
                <a:srgbClr val="FF0000"/>
              </a:solidFill>
            </a:endParaRPr>
          </a:p>
        </p:txBody>
      </p:sp>
    </p:spTree>
    <p:extLst>
      <p:ext uri="{BB962C8B-B14F-4D97-AF65-F5344CB8AC3E}">
        <p14:creationId xmlns:p14="http://schemas.microsoft.com/office/powerpoint/2010/main" val="20105780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35573" y="2839764"/>
            <a:ext cx="10515600" cy="1325563"/>
          </a:xfrm>
        </p:spPr>
        <p:txBody>
          <a:bodyPr>
            <a:noAutofit/>
          </a:bodyPr>
          <a:lstStyle/>
          <a:p>
            <a:pPr algn="ct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r>
              <a:rPr lang="en-US" sz="6000" b="1" dirty="0">
                <a:latin typeface="Times New Roman" panose="02020603050405020304" pitchFamily="18" charset="0"/>
                <a:cs typeface="Times New Roman" panose="02020603050405020304" pitchFamily="18" charset="0"/>
              </a:rPr>
              <a:t>Next English Corner</a:t>
            </a:r>
            <a:r>
              <a:rPr lang="en-US" sz="6000" b="1" dirty="0" smtClean="0">
                <a:latin typeface="Times New Roman" panose="02020603050405020304" pitchFamily="18" charset="0"/>
                <a:cs typeface="Times New Roman" panose="02020603050405020304" pitchFamily="18" charset="0"/>
              </a:rPr>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Thursday, September 18, 2014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7 </a:t>
            </a:r>
            <a:r>
              <a:rPr lang="en-US" sz="6000" b="1" dirty="0">
                <a:latin typeface="Times New Roman" panose="02020603050405020304" pitchFamily="18" charset="0"/>
                <a:cs typeface="Times New Roman" panose="02020603050405020304" pitchFamily="18" charset="0"/>
              </a:rPr>
              <a:t>PM</a:t>
            </a:r>
            <a:br>
              <a:rPr lang="en-US" sz="6000" b="1" dirty="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endParaRPr lang="en-US" sz="4800" b="1" dirty="0">
              <a:latin typeface="Times New Roman" panose="02020603050405020304" pitchFamily="18" charset="0"/>
              <a:cs typeface="Times New Roman" panose="02020603050405020304" pitchFamily="18" charset="0"/>
            </a:endParaRPr>
          </a:p>
        </p:txBody>
      </p:sp>
      <p:sp>
        <p:nvSpPr>
          <p:cNvPr id="5" name="Oval Callout 4"/>
          <p:cNvSpPr/>
          <p:nvPr/>
        </p:nvSpPr>
        <p:spPr>
          <a:xfrm>
            <a:off x="8639503" y="173421"/>
            <a:ext cx="3216166" cy="1749972"/>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Let’s have some Fun!</a:t>
            </a:r>
            <a:endParaRPr lang="en-US" sz="3600" dirty="0"/>
          </a:p>
        </p:txBody>
      </p:sp>
      <p:sp>
        <p:nvSpPr>
          <p:cNvPr id="6" name="Rectangular Callout 5"/>
          <p:cNvSpPr/>
          <p:nvPr/>
        </p:nvSpPr>
        <p:spPr>
          <a:xfrm>
            <a:off x="299545" y="173421"/>
            <a:ext cx="3121572" cy="1749972"/>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Bring a friend!</a:t>
            </a:r>
            <a:endParaRPr lang="en-US" sz="3600" dirty="0"/>
          </a:p>
        </p:txBody>
      </p:sp>
      <p:sp>
        <p:nvSpPr>
          <p:cNvPr id="7" name="Wave 6"/>
          <p:cNvSpPr/>
          <p:nvPr/>
        </p:nvSpPr>
        <p:spPr>
          <a:xfrm>
            <a:off x="882867" y="4508937"/>
            <a:ext cx="10168759" cy="2207173"/>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800" dirty="0" smtClean="0"/>
              <a:t>Come One; Come ALL</a:t>
            </a:r>
            <a:endParaRPr lang="en-US" sz="8800" dirty="0"/>
          </a:p>
        </p:txBody>
      </p:sp>
      <p:sp>
        <p:nvSpPr>
          <p:cNvPr id="8" name="Vertical Scroll 7"/>
          <p:cNvSpPr/>
          <p:nvPr/>
        </p:nvSpPr>
        <p:spPr>
          <a:xfrm>
            <a:off x="5517930" y="173421"/>
            <a:ext cx="1340069" cy="1749972"/>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Have </a:t>
            </a:r>
          </a:p>
          <a:p>
            <a:pPr algn="ctr"/>
            <a:r>
              <a:rPr lang="en-US" sz="2800" dirty="0" smtClean="0"/>
              <a:t>a </a:t>
            </a:r>
          </a:p>
          <a:p>
            <a:pPr algn="ctr"/>
            <a:r>
              <a:rPr lang="en-US" sz="2800" dirty="0" smtClean="0"/>
              <a:t>Treat.</a:t>
            </a:r>
            <a:endParaRPr lang="en-US" sz="2800" dirty="0"/>
          </a:p>
        </p:txBody>
      </p:sp>
    </p:spTree>
    <p:extLst>
      <p:ext uri="{BB962C8B-B14F-4D97-AF65-F5344CB8AC3E}">
        <p14:creationId xmlns:p14="http://schemas.microsoft.com/office/powerpoint/2010/main" val="21888888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0" y="0"/>
            <a:ext cx="11379200" cy="6858000"/>
          </a:xfrm>
          <a:prstGeom prst="rect">
            <a:avLst/>
          </a:prstGeom>
          <a:noFill/>
          <a:ln w="9525">
            <a:noFill/>
            <a:miter lim="800000"/>
            <a:headEnd/>
            <a:tailEnd/>
          </a:ln>
        </p:spPr>
        <p:txBody>
          <a:bodyPr/>
          <a:lstStyle/>
          <a:p>
            <a:pPr marL="590550" indent="-590550" algn="ctr">
              <a:spcBef>
                <a:spcPts val="700"/>
              </a:spcBef>
              <a:buClr>
                <a:schemeClr val="tx2"/>
              </a:buClr>
              <a:buSzPct val="95000"/>
              <a:defRPr/>
            </a:pPr>
            <a:r>
              <a:rPr lang="en-US" dirty="0">
                <a:latin typeface="+mn-lt"/>
                <a:ea typeface="+mn-ea"/>
              </a:rPr>
              <a:t>Unfinished Sentences:</a:t>
            </a:r>
          </a:p>
          <a:p>
            <a:pPr marL="590550" indent="-590550" algn="ctr">
              <a:spcBef>
                <a:spcPts val="700"/>
              </a:spcBef>
              <a:buClr>
                <a:schemeClr val="tx2"/>
              </a:buClr>
              <a:buSzPct val="95000"/>
              <a:defRPr/>
            </a:pPr>
            <a:r>
              <a:rPr lang="en-US" dirty="0">
                <a:latin typeface="+mn-lt"/>
                <a:ea typeface="+mn-ea"/>
              </a:rPr>
              <a:t>Finish these sentences by adding your own words.</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On Saturdays, I like to____________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had only 24 hours to live, I would__________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 feel best when people_____________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Secretly I wish_____________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could change the world, I would____  because_____</a:t>
            </a:r>
          </a:p>
          <a:p>
            <a:pPr marL="590550" indent="-590550">
              <a:lnSpc>
                <a:spcPct val="150000"/>
              </a:lnSpc>
              <a:spcBef>
                <a:spcPts val="700"/>
              </a:spcBef>
              <a:buClr>
                <a:schemeClr val="tx2"/>
              </a:buClr>
              <a:buSzPct val="95000"/>
              <a:buFont typeface="Wingdings" pitchFamily="2" charset="2"/>
              <a:buAutoNum type="arabicPeriod"/>
              <a:defRPr/>
            </a:pPr>
            <a:r>
              <a:rPr lang="en-US" dirty="0">
                <a:ea typeface="+mn-ea"/>
              </a:rPr>
              <a:t>The most exciting thing I have done is</a:t>
            </a:r>
            <a:r>
              <a:rPr lang="en-US" dirty="0" smtClean="0">
                <a:ea typeface="+mn-ea"/>
              </a:rPr>
              <a:t>_____</a:t>
            </a:r>
          </a:p>
          <a:p>
            <a:pPr marL="590550" indent="-590550">
              <a:lnSpc>
                <a:spcPct val="150000"/>
              </a:lnSpc>
              <a:spcBef>
                <a:spcPts val="700"/>
              </a:spcBef>
              <a:buClr>
                <a:schemeClr val="tx2"/>
              </a:buClr>
              <a:buSzPct val="95000"/>
              <a:buFont typeface="Wingdings" pitchFamily="2" charset="2"/>
              <a:buAutoNum type="arabicPeriod"/>
              <a:defRPr/>
            </a:pPr>
            <a:endParaRPr lang="en-US" dirty="0" smtClean="0">
              <a:ea typeface="+mn-ea"/>
            </a:endParaRPr>
          </a:p>
          <a:p>
            <a:pPr marL="590550" indent="-590550">
              <a:lnSpc>
                <a:spcPct val="150000"/>
              </a:lnSpc>
              <a:spcBef>
                <a:spcPts val="700"/>
              </a:spcBef>
              <a:buClr>
                <a:schemeClr val="tx2"/>
              </a:buClr>
              <a:buSzPct val="95000"/>
              <a:buFont typeface="Wingdings" pitchFamily="2" charset="2"/>
              <a:buAutoNum type="arabicPeriod"/>
              <a:defRPr/>
            </a:pPr>
            <a:endParaRPr lang="en-US" dirty="0">
              <a:ea typeface="+mn-ea"/>
            </a:endParaRPr>
          </a:p>
        </p:txBody>
      </p:sp>
      <p:sp>
        <p:nvSpPr>
          <p:cNvPr id="3" name="Rectangle 2"/>
          <p:cNvSpPr txBox="1">
            <a:spLocks noChangeArrowheads="1"/>
          </p:cNvSpPr>
          <p:nvPr/>
        </p:nvSpPr>
        <p:spPr>
          <a:xfrm>
            <a:off x="3352800" y="304800"/>
            <a:ext cx="4622800" cy="838200"/>
          </a:xfrm>
          <a:prstGeom prst="rect">
            <a:avLst/>
          </a:prstGeom>
        </p:spPr>
        <p:txBody>
          <a:bodyPr/>
          <a:lstStyle/>
          <a:p>
            <a:pPr algn="ctr">
              <a:defRPr/>
            </a:pPr>
            <a:endParaRPr lang="en-US" sz="4000" spc="-100" dirty="0">
              <a:latin typeface="+mn-lt"/>
              <a:ea typeface="+mj-ea"/>
              <a:cs typeface="+mj-cs"/>
            </a:endParaRPr>
          </a:p>
        </p:txBody>
      </p:sp>
      <p:sp>
        <p:nvSpPr>
          <p:cNvPr id="4" name="Rectangle 3"/>
          <p:cNvSpPr/>
          <p:nvPr/>
        </p:nvSpPr>
        <p:spPr>
          <a:xfrm>
            <a:off x="0" y="3581400"/>
            <a:ext cx="12192000" cy="3034164"/>
          </a:xfrm>
          <a:prstGeom prst="rect">
            <a:avLst/>
          </a:prstGeom>
        </p:spPr>
        <p:txBody>
          <a:bodyPr wrap="square">
            <a:spAutoFit/>
          </a:bodyPr>
          <a:lstStyle/>
          <a:p>
            <a:pPr marL="590550" indent="-590550">
              <a:lnSpc>
                <a:spcPct val="150000"/>
              </a:lnSpc>
              <a:spcBef>
                <a:spcPts val="700"/>
              </a:spcBef>
              <a:buClr>
                <a:schemeClr val="tx2"/>
              </a:buClr>
              <a:buSzPct val="95000"/>
              <a:buFont typeface="Times New Roman" pitchFamily="18" charset="0"/>
              <a:buAutoNum type="arabicPeriod" startAt="7"/>
            </a:pPr>
            <a:r>
              <a:rPr lang="en-US" dirty="0" smtClean="0"/>
              <a:t>Right now the most important thing in my life is_____   because_________________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If I could be somewhere else now, I</a:t>
            </a:r>
            <a:r>
              <a:rPr lang="en-US" altLang="en-US" dirty="0" smtClean="0"/>
              <a:t>’</a:t>
            </a:r>
            <a:r>
              <a:rPr lang="en-US" dirty="0" smtClean="0"/>
              <a:t>d______________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never worry about_____________________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like people who________________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find it difficult to_______________________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Studying is________________________________</a:t>
            </a:r>
            <a:endParaRPr lang="en-US" dirty="0"/>
          </a:p>
        </p:txBody>
      </p:sp>
    </p:spTree>
    <p:extLst>
      <p:ext uri="{BB962C8B-B14F-4D97-AF65-F5344CB8AC3E}">
        <p14:creationId xmlns:p14="http://schemas.microsoft.com/office/powerpoint/2010/main" val="3624587012"/>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508ecm12fig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6652" y="1066800"/>
            <a:ext cx="5766678" cy="4425938"/>
          </a:xfrm>
          <a:prstGeom prst="rect">
            <a:avLst/>
          </a:prstGeom>
          <a:noFill/>
          <a:extLst>
            <a:ext uri="{909E8E84-426E-40DD-AFC4-6F175D3DCCD1}">
              <a14:hiddenFill xmlns:a14="http://schemas.microsoft.com/office/drawing/2010/main">
                <a:solidFill>
                  <a:srgbClr val="FFFFFF"/>
                </a:solidFill>
              </a14:hiddenFill>
            </a:ext>
          </a:extLst>
        </p:spPr>
      </p:pic>
      <p:sp>
        <p:nvSpPr>
          <p:cNvPr id="4099" name="Text Box 3"/>
          <p:cNvSpPr txBox="1">
            <a:spLocks noChangeArrowheads="1"/>
          </p:cNvSpPr>
          <p:nvPr/>
        </p:nvSpPr>
        <p:spPr bwMode="auto">
          <a:xfrm>
            <a:off x="1117600" y="76200"/>
            <a:ext cx="752802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5400" b="1">
                <a:effectLst>
                  <a:outerShdw blurRad="38100" dist="38100" dir="2700000" algn="tl">
                    <a:srgbClr val="336699"/>
                  </a:outerShdw>
                </a:effectLst>
                <a:latin typeface="Comic Sans MS" pitchFamily="66" charset="0"/>
              </a:rPr>
              <a:t>ETHICAL DILEMMAS</a:t>
            </a:r>
          </a:p>
        </p:txBody>
      </p:sp>
    </p:spTree>
    <p:extLst>
      <p:ext uri="{BB962C8B-B14F-4D97-AF65-F5344CB8AC3E}">
        <p14:creationId xmlns:p14="http://schemas.microsoft.com/office/powerpoint/2010/main" val="692399430"/>
      </p:ext>
    </p:extLst>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latin typeface="Times New Roman" panose="02020603050405020304" pitchFamily="18" charset="0"/>
                <a:cs typeface="Times New Roman" panose="02020603050405020304" pitchFamily="18" charset="0"/>
              </a:rPr>
              <a:t>Integrity</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4800" dirty="0" smtClean="0">
                <a:latin typeface="Times New Roman" panose="02020603050405020304" pitchFamily="18" charset="0"/>
                <a:cs typeface="Times New Roman" panose="02020603050405020304" pitchFamily="18" charset="0"/>
              </a:rPr>
              <a:t>“Integrity without knowledge is weak and useless and knowledge without integrity is dangerous and dreadful.”</a:t>
            </a:r>
            <a:r>
              <a:rPr lang="en-US"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(Samuel Johnson (1709-1784) English Poet, Critic and Writer)</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32647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04800" y="222250"/>
            <a:ext cx="11582400" cy="640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VOCABULARY</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ethics</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the principles </a:t>
            </a:r>
            <a:r>
              <a:rPr lang="en-US" sz="3600" i="1" dirty="0" smtClean="0">
                <a:effectLst>
                  <a:outerShdw blurRad="38100" dist="38100" dir="2700000" algn="tl">
                    <a:srgbClr val="336699"/>
                  </a:outerShdw>
                </a:effectLst>
                <a:latin typeface="Comic Sans MS" pitchFamily="66" charset="0"/>
              </a:rPr>
              <a:t>(rules) of </a:t>
            </a:r>
            <a:r>
              <a:rPr lang="en-US" sz="3600" i="1" dirty="0">
                <a:effectLst>
                  <a:outerShdw blurRad="38100" dist="38100" dir="2700000" algn="tl">
                    <a:srgbClr val="336699"/>
                  </a:outerShdw>
                </a:effectLst>
                <a:latin typeface="Comic Sans MS" pitchFamily="66" charset="0"/>
              </a:rPr>
              <a:t>conduct </a:t>
            </a:r>
          </a:p>
          <a:p>
            <a:pPr eaLnBrk="0" hangingPunct="0"/>
            <a:r>
              <a:rPr lang="en-US" sz="3600" i="1" dirty="0">
                <a:effectLst>
                  <a:outerShdw blurRad="38100" dist="38100" dir="2700000" algn="tl">
                    <a:srgbClr val="336699"/>
                  </a:outerShdw>
                </a:effectLst>
                <a:latin typeface="Comic Sans MS" pitchFamily="66" charset="0"/>
              </a:rPr>
              <a:t>   governing an individual or a group, the </a:t>
            </a:r>
          </a:p>
          <a:p>
            <a:pPr eaLnBrk="0" hangingPunct="0"/>
            <a:r>
              <a:rPr lang="en-US" sz="3600" i="1" dirty="0">
                <a:effectLst>
                  <a:outerShdw blurRad="38100" dist="38100" dir="2700000" algn="tl">
                    <a:srgbClr val="336699"/>
                  </a:outerShdw>
                </a:effectLst>
                <a:latin typeface="Comic Sans MS" pitchFamily="66" charset="0"/>
              </a:rPr>
              <a:t>   discipline dealing with what is good </a:t>
            </a:r>
          </a:p>
          <a:p>
            <a:pPr eaLnBrk="0" hangingPunct="0"/>
            <a:r>
              <a:rPr lang="en-US" sz="3600" i="1" dirty="0">
                <a:effectLst>
                  <a:outerShdw blurRad="38100" dist="38100" dir="2700000" algn="tl">
                    <a:srgbClr val="336699"/>
                  </a:outerShdw>
                </a:effectLst>
                <a:latin typeface="Comic Sans MS" pitchFamily="66" charset="0"/>
              </a:rPr>
              <a:t>   and bad and moral duty and obligation</a:t>
            </a:r>
            <a:endParaRPr lang="en-US" sz="3600" b="1" u="sng"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moral, conforming to accepted </a:t>
            </a:r>
          </a:p>
          <a:p>
            <a:pPr eaLnBrk="0" hangingPunct="0"/>
            <a:r>
              <a:rPr lang="en-US" sz="3600" i="1" dirty="0">
                <a:effectLst>
                  <a:outerShdw blurRad="38100" dist="38100" dir="2700000" algn="tl">
                    <a:srgbClr val="336699"/>
                  </a:outerShdw>
                </a:effectLst>
                <a:latin typeface="Comic Sans MS" pitchFamily="66" charset="0"/>
              </a:rPr>
              <a:t>   </a:t>
            </a:r>
            <a:r>
              <a:rPr lang="en-US" sz="3600" i="1" dirty="0" smtClean="0">
                <a:effectLst>
                  <a:outerShdw blurRad="38100" dist="38100" dir="2700000" algn="tl">
                    <a:srgbClr val="336699"/>
                  </a:outerShdw>
                </a:effectLst>
                <a:latin typeface="Comic Sans MS" pitchFamily="66" charset="0"/>
              </a:rPr>
              <a:t>rules and standards </a:t>
            </a:r>
            <a:r>
              <a:rPr lang="en-US" sz="3600" i="1" dirty="0">
                <a:effectLst>
                  <a:outerShdw blurRad="38100" dist="38100" dir="2700000" algn="tl">
                    <a:srgbClr val="336699"/>
                  </a:outerShdw>
                </a:effectLst>
                <a:latin typeface="Comic Sans MS" pitchFamily="66" charset="0"/>
              </a:rPr>
              <a:t>of conduct</a:t>
            </a:r>
            <a:endParaRPr lang="en-US" sz="3600"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moral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principles of right and wrong </a:t>
            </a:r>
          </a:p>
          <a:p>
            <a:pPr eaLnBrk="0" hangingPunct="0"/>
            <a:r>
              <a:rPr lang="en-US" sz="3600" i="1" dirty="0">
                <a:effectLst>
                  <a:outerShdw blurRad="38100" dist="38100" dir="2700000" algn="tl">
                    <a:srgbClr val="336699"/>
                  </a:outerShdw>
                </a:effectLst>
                <a:latin typeface="Comic Sans MS" pitchFamily="66" charset="0"/>
              </a:rPr>
              <a:t>   behavior</a:t>
            </a:r>
          </a:p>
          <a:p>
            <a:pPr eaLnBrk="0" hangingPunct="0"/>
            <a:r>
              <a:rPr lang="en-US" sz="3600" b="1" u="sng" dirty="0">
                <a:effectLst>
                  <a:outerShdw blurRad="38100" dist="38100" dir="2700000" algn="tl">
                    <a:srgbClr val="336699"/>
                  </a:outerShdw>
                </a:effectLst>
                <a:latin typeface="Comic Sans MS" pitchFamily="66" charset="0"/>
              </a:rPr>
              <a:t>dilemma</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situation involving a choice </a:t>
            </a:r>
          </a:p>
          <a:p>
            <a:pPr eaLnBrk="0" hangingPunct="0"/>
            <a:r>
              <a:rPr lang="en-US" sz="3600" i="1" dirty="0">
                <a:effectLst>
                  <a:outerShdw blurRad="38100" dist="38100" dir="2700000" algn="tl">
                    <a:srgbClr val="336699"/>
                  </a:outerShdw>
                </a:effectLst>
                <a:latin typeface="Comic Sans MS" pitchFamily="66" charset="0"/>
              </a:rPr>
              <a:t>   between </a:t>
            </a:r>
            <a:r>
              <a:rPr lang="en-US" sz="3600" i="1" dirty="0" smtClean="0">
                <a:effectLst>
                  <a:outerShdw blurRad="38100" dist="38100" dir="2700000" algn="tl">
                    <a:srgbClr val="336699"/>
                  </a:outerShdw>
                </a:effectLst>
                <a:latin typeface="Comic Sans MS" pitchFamily="66" charset="0"/>
              </a:rPr>
              <a:t>alternatives</a:t>
            </a:r>
            <a:endParaRPr lang="en-US" sz="3600" b="1" u="sng" dirty="0">
              <a:effectLst>
                <a:outerShdw blurRad="38100" dist="38100" dir="2700000" algn="tl">
                  <a:srgbClr val="336699"/>
                </a:outerShdw>
              </a:effectLst>
              <a:latin typeface="Comic Sans MS" pitchFamily="66" charset="0"/>
            </a:endParaRPr>
          </a:p>
        </p:txBody>
      </p:sp>
    </p:spTree>
    <p:extLst>
      <p:ext uri="{BB962C8B-B14F-4D97-AF65-F5344CB8AC3E}">
        <p14:creationId xmlns:p14="http://schemas.microsoft.com/office/powerpoint/2010/main" val="4039168806"/>
      </p:ext>
    </p:extLst>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86834" y="149226"/>
            <a:ext cx="115019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u="sng" dirty="0">
                <a:effectLst>
                  <a:outerShdw blurRad="38100" dist="38100" dir="2700000" algn="tl">
                    <a:srgbClr val="336699"/>
                  </a:outerShdw>
                </a:effectLst>
                <a:latin typeface="Comic Sans MS" pitchFamily="66" charset="0"/>
              </a:rPr>
              <a:t>expelled</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kicked out of school,   </a:t>
            </a:r>
          </a:p>
          <a:p>
            <a:pPr eaLnBrk="0" hangingPunct="0"/>
            <a:r>
              <a:rPr lang="en-US" sz="3600" i="1" dirty="0">
                <a:effectLst>
                  <a:outerShdw blurRad="38100" dist="38100" dir="2700000" algn="tl">
                    <a:srgbClr val="336699"/>
                  </a:outerShdw>
                </a:effectLst>
                <a:latin typeface="Comic Sans MS" pitchFamily="66" charset="0"/>
              </a:rPr>
              <a:t>   suspended from </a:t>
            </a:r>
            <a:r>
              <a:rPr lang="en-US" sz="3600" i="1" dirty="0" smtClean="0">
                <a:effectLst>
                  <a:outerShdw blurRad="38100" dist="38100" dir="2700000" algn="tl">
                    <a:srgbClr val="336699"/>
                  </a:outerShdw>
                </a:effectLst>
                <a:latin typeface="Comic Sans MS" pitchFamily="66" charset="0"/>
              </a:rPr>
              <a:t>school</a:t>
            </a:r>
            <a:endParaRPr lang="en-US" sz="3600" b="1" u="sng" dirty="0" smtClean="0">
              <a:effectLst>
                <a:outerShdw blurRad="38100" dist="38100" dir="2700000" algn="tl">
                  <a:srgbClr val="336699"/>
                </a:outerShdw>
              </a:effectLst>
              <a:latin typeface="Comic Sans MS" pitchFamily="66" charset="0"/>
            </a:endParaRPr>
          </a:p>
          <a:p>
            <a:pPr eaLnBrk="0" hangingPunct="0"/>
            <a:r>
              <a:rPr lang="en-US" sz="3600" b="1" u="sng" dirty="0" smtClean="0">
                <a:effectLst>
                  <a:outerShdw blurRad="38100" dist="38100" dir="2700000" algn="tl">
                    <a:srgbClr val="336699"/>
                  </a:outerShdw>
                </a:effectLst>
                <a:latin typeface="Comic Sans MS" pitchFamily="66" charset="0"/>
              </a:rPr>
              <a:t>0 </a:t>
            </a:r>
            <a:r>
              <a:rPr lang="en-US" sz="3600" b="1" u="sng" dirty="0">
                <a:effectLst>
                  <a:outerShdw blurRad="38100" dist="38100" dir="2700000" algn="tl">
                    <a:srgbClr val="336699"/>
                  </a:outerShdw>
                </a:effectLst>
                <a:latin typeface="Comic Sans MS" pitchFamily="66" charset="0"/>
              </a:rPr>
              <a:t>tolerance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no exceptions, no second </a:t>
            </a:r>
          </a:p>
          <a:p>
            <a:pPr eaLnBrk="0" hangingPunct="0"/>
            <a:r>
              <a:rPr lang="en-US" sz="3600" i="1" dirty="0">
                <a:effectLst>
                  <a:outerShdw blurRad="38100" dist="38100" dir="2700000" algn="tl">
                    <a:srgbClr val="336699"/>
                  </a:outerShdw>
                </a:effectLst>
                <a:latin typeface="Comic Sans MS" pitchFamily="66" charset="0"/>
              </a:rPr>
              <a:t>   chances</a:t>
            </a:r>
          </a:p>
          <a:p>
            <a:pPr eaLnBrk="0" hangingPunct="0"/>
            <a:r>
              <a:rPr lang="en-US" sz="3600" b="1" u="sng" dirty="0">
                <a:effectLst>
                  <a:outerShdw blurRad="38100" dist="38100" dir="2700000" algn="tl">
                    <a:srgbClr val="336699"/>
                  </a:outerShdw>
                </a:effectLst>
                <a:latin typeface="Comic Sans MS" pitchFamily="66" charset="0"/>
              </a:rPr>
              <a:t>full ride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scholarship which pays </a:t>
            </a:r>
          </a:p>
          <a:p>
            <a:pPr eaLnBrk="0" hangingPunct="0"/>
            <a:r>
              <a:rPr lang="en-US" sz="3600" i="1" dirty="0">
                <a:effectLst>
                  <a:outerShdw blurRad="38100" dist="38100" dir="2700000" algn="tl">
                    <a:srgbClr val="336699"/>
                  </a:outerShdw>
                </a:effectLst>
                <a:latin typeface="Comic Sans MS" pitchFamily="66" charset="0"/>
              </a:rPr>
              <a:t>   tuition, books, room and </a:t>
            </a:r>
            <a:r>
              <a:rPr lang="en-US" sz="3600" i="1" dirty="0" smtClean="0">
                <a:effectLst>
                  <a:outerShdw blurRad="38100" dist="38100" dir="2700000" algn="tl">
                    <a:srgbClr val="336699"/>
                  </a:outerShdw>
                </a:effectLst>
                <a:latin typeface="Comic Sans MS" pitchFamily="66" charset="0"/>
              </a:rPr>
              <a:t>board</a:t>
            </a:r>
          </a:p>
          <a:p>
            <a:pPr eaLnBrk="0" hangingPunct="0"/>
            <a:r>
              <a:rPr lang="en-US" sz="3600" b="1" i="1" u="sng" dirty="0" smtClean="0">
                <a:effectLst>
                  <a:outerShdw blurRad="38100" dist="38100" dir="2700000" algn="tl">
                    <a:srgbClr val="336699"/>
                  </a:outerShdw>
                </a:effectLst>
                <a:latin typeface="Comic Sans MS" pitchFamily="66" charset="0"/>
              </a:rPr>
              <a:t>Win </a:t>
            </a:r>
            <a:r>
              <a:rPr lang="en-US" sz="3600" b="1" i="1" u="sng" dirty="0" err="1" smtClean="0">
                <a:effectLst>
                  <a:outerShdw blurRad="38100" dist="38100" dir="2700000" algn="tl">
                    <a:srgbClr val="336699"/>
                  </a:outerShdw>
                </a:effectLst>
                <a:latin typeface="Comic Sans MS" pitchFamily="66" charset="0"/>
              </a:rPr>
              <a:t>Win</a:t>
            </a:r>
            <a:r>
              <a:rPr lang="en-US" sz="3600" b="1" i="1" u="sng" dirty="0" smtClean="0">
                <a:effectLst>
                  <a:outerShdw blurRad="38100" dist="38100" dir="2700000" algn="tl">
                    <a:srgbClr val="336699"/>
                  </a:outerShdw>
                </a:effectLst>
                <a:latin typeface="Comic Sans MS" pitchFamily="66" charset="0"/>
              </a:rPr>
              <a:t> </a:t>
            </a:r>
            <a:r>
              <a:rPr lang="en-US" sz="3600" b="1" i="1" dirty="0" smtClean="0">
                <a:effectLst>
                  <a:outerShdw blurRad="38100" dist="38100" dir="2700000" algn="tl">
                    <a:srgbClr val="336699"/>
                  </a:outerShdw>
                </a:effectLst>
                <a:latin typeface="Comic Sans MS" pitchFamily="66" charset="0"/>
              </a:rPr>
              <a:t>–</a:t>
            </a:r>
            <a:r>
              <a:rPr lang="en-US" sz="3600" b="1" i="1" u="sng" dirty="0" smtClean="0">
                <a:effectLst>
                  <a:outerShdw blurRad="38100" dist="38100" dir="2700000" algn="tl">
                    <a:srgbClr val="336699"/>
                  </a:outerShdw>
                </a:effectLst>
                <a:latin typeface="Comic Sans MS" pitchFamily="66" charset="0"/>
              </a:rPr>
              <a:t> </a:t>
            </a:r>
            <a:r>
              <a:rPr lang="en-US" sz="3600" dirty="0" smtClean="0">
                <a:effectLst>
                  <a:outerShdw blurRad="38100" dist="38100" dir="2700000" algn="tl">
                    <a:srgbClr val="336699"/>
                  </a:outerShdw>
                </a:effectLst>
                <a:latin typeface="Comic Sans MS" pitchFamily="66" charset="0"/>
              </a:rPr>
              <a:t>Solutions in which all parties are better off</a:t>
            </a:r>
            <a:endParaRPr lang="en-US" sz="3600" dirty="0">
              <a:effectLst>
                <a:outerShdw blurRad="38100" dist="38100" dir="2700000" algn="tl">
                  <a:srgbClr val="336699"/>
                </a:outerShdw>
              </a:effectLst>
              <a:latin typeface="Comic Sans MS" pitchFamily="66" charset="0"/>
            </a:endParaRPr>
          </a:p>
        </p:txBody>
      </p:sp>
      <p:pic>
        <p:nvPicPr>
          <p:cNvPr id="7171" name="Picture 3" descr="Depression%20M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0316" y="4178896"/>
            <a:ext cx="4242509" cy="3255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9326598"/>
      </p:ext>
    </p:extLst>
  </p:cSld>
  <p:clrMapOvr>
    <a:masterClrMapping/>
  </p:clrMapOvr>
  <p:transition spd="slow">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06400" y="177801"/>
            <a:ext cx="11582400" cy="492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ETHICAL DILEMMA</a:t>
            </a:r>
          </a:p>
          <a:p>
            <a:pPr algn="ctr" eaLnBrk="0" hangingPunct="0"/>
            <a:r>
              <a:rPr lang="en-US" sz="4400" b="1" dirty="0">
                <a:effectLst>
                  <a:outerShdw blurRad="38100" dist="38100" dir="2700000" algn="tl">
                    <a:srgbClr val="336699"/>
                  </a:outerShdw>
                </a:effectLst>
                <a:latin typeface="Comic Sans MS" pitchFamily="66" charset="0"/>
              </a:rPr>
              <a:t>(VICE PRINCIPAL</a:t>
            </a:r>
            <a:r>
              <a:rPr lang="en-US" sz="3600" b="1" dirty="0">
                <a:effectLst>
                  <a:outerShdw blurRad="38100" dist="38100" dir="2700000" algn="tl">
                    <a:srgbClr val="336699"/>
                  </a:outerShdw>
                </a:effectLst>
                <a:latin typeface="Comic Sans MS" pitchFamily="66" charset="0"/>
              </a:rPr>
              <a:t>)</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dirty="0">
                <a:effectLst>
                  <a:outerShdw blurRad="38100" dist="38100" dir="2700000" algn="tl">
                    <a:srgbClr val="336699"/>
                  </a:outerShdw>
                </a:effectLst>
                <a:latin typeface="Comic Sans MS" pitchFamily="66" charset="0"/>
              </a:rPr>
              <a:t>   </a:t>
            </a:r>
            <a:r>
              <a:rPr lang="en-US" sz="3600" dirty="0">
                <a:latin typeface="Comic Sans MS" pitchFamily="66" charset="0"/>
              </a:rPr>
              <a:t>You are the vice principal in charge of discipline of a high school.  It is your responsibility to see that all students follow the rules and are treated fairly and equally.  It is the policy of your school that students caught with alcohol, drugs or weapons on campus will be expelled—0 tolerance.</a:t>
            </a:r>
            <a:r>
              <a:rPr lang="en-US" sz="3600" b="1" dirty="0">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2270186048"/>
      </p:ext>
    </p:extLst>
  </p:cSld>
  <p:clrMapOvr>
    <a:masterClrMapping/>
  </p:clrMapOvr>
  <p:transition spd="slow">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88434" y="358776"/>
            <a:ext cx="112987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Your daughter is a senior at the high school.  She is an outstanding basketball and volleyball player and is a top academic student.  She has applied to several universities and for scholarships that would pay virtually all of her costs at any of these colleges.  She is almost certain to be accepted and to receive a full ride at all schools to which she has applied.</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1261187094"/>
      </p:ext>
    </p:extLst>
  </p:cSld>
  <p:clrMapOvr>
    <a:masterClrMapping/>
  </p:clrMapOvr>
  <p:transition spd="slow">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86834" y="146050"/>
            <a:ext cx="11501967"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One evening, you are supervising a school dance.  You need to speak to your daughter and can’t find her.  You finally go into the darkened girls’ locker room and hear voices.  One is your daughter’s voice and as you listen, you realize they are drinking alcohol.  They do not see you.  </a:t>
            </a:r>
          </a:p>
          <a:p>
            <a:pPr eaLnBrk="0" hangingPunct="0"/>
            <a:r>
              <a:rPr lang="en-US" sz="3600">
                <a:latin typeface="Comic Sans MS" pitchFamily="66" charset="0"/>
              </a:rPr>
              <a:t>   What will you do?</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570600310"/>
      </p:ext>
    </p:extLst>
  </p:cSld>
  <p:clrMapOvr>
    <a:masterClrMapping/>
  </p:clrMapOvr>
  <p:transition spd="slow">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24op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9904" y="3048000"/>
            <a:ext cx="5113696" cy="3886200"/>
          </a:xfrm>
          <a:prstGeom prst="rect">
            <a:avLst/>
          </a:prstGeom>
          <a:noFill/>
          <a:extLst>
            <a:ext uri="{909E8E84-426E-40DD-AFC4-6F175D3DCCD1}">
              <a14:hiddenFill xmlns:a14="http://schemas.microsoft.com/office/drawing/2010/main">
                <a:solidFill>
                  <a:srgbClr val="FFFFFF"/>
                </a:solidFill>
              </a14:hiddenFill>
            </a:ext>
          </a:extLst>
        </p:spPr>
      </p:pic>
      <p:sp>
        <p:nvSpPr>
          <p:cNvPr id="16387" name="Text Box 3"/>
          <p:cNvSpPr txBox="1">
            <a:spLocks noChangeArrowheads="1"/>
          </p:cNvSpPr>
          <p:nvPr/>
        </p:nvSpPr>
        <p:spPr bwMode="auto">
          <a:xfrm>
            <a:off x="508001" y="76201"/>
            <a:ext cx="10892367"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dirty="0">
                <a:effectLst>
                  <a:outerShdw blurRad="38100" dist="38100" dir="2700000" algn="tl">
                    <a:srgbClr val="336699"/>
                  </a:outerShdw>
                </a:effectLst>
                <a:latin typeface="Comic Sans MS" pitchFamily="66" charset="0"/>
              </a:rPr>
              <a:t>Life is full of choices and decisions and many of them will present us with moral and ethical dilemmas. Some of these choices and decisions will challenge </a:t>
            </a:r>
          </a:p>
          <a:p>
            <a:pPr eaLnBrk="0" hangingPunct="0"/>
            <a:r>
              <a:rPr lang="en-US" sz="3600" b="1" dirty="0">
                <a:effectLst>
                  <a:outerShdw blurRad="38100" dist="38100" dir="2700000" algn="tl">
                    <a:srgbClr val="336699"/>
                  </a:outerShdw>
                </a:effectLst>
                <a:latin typeface="Comic Sans MS" pitchFamily="66" charset="0"/>
              </a:rPr>
              <a:t>the very principles,</a:t>
            </a:r>
          </a:p>
          <a:p>
            <a:pPr eaLnBrk="0" hangingPunct="0"/>
            <a:r>
              <a:rPr lang="en-US" sz="3600" b="1" dirty="0">
                <a:effectLst>
                  <a:outerShdw blurRad="38100" dist="38100" dir="2700000" algn="tl">
                    <a:srgbClr val="336699"/>
                  </a:outerShdw>
                </a:effectLst>
                <a:latin typeface="Comic Sans MS" pitchFamily="66" charset="0"/>
              </a:rPr>
              <a:t>standards and values</a:t>
            </a:r>
          </a:p>
          <a:p>
            <a:pPr eaLnBrk="0" hangingPunct="0"/>
            <a:r>
              <a:rPr lang="en-US" sz="3600" b="1" dirty="0">
                <a:effectLst>
                  <a:outerShdw blurRad="38100" dist="38100" dir="2700000" algn="tl">
                    <a:srgbClr val="336699"/>
                  </a:outerShdw>
                </a:effectLst>
                <a:latin typeface="Comic Sans MS" pitchFamily="66" charset="0"/>
              </a:rPr>
              <a:t>we were taught by </a:t>
            </a:r>
          </a:p>
          <a:p>
            <a:pPr eaLnBrk="0" hangingPunct="0"/>
            <a:r>
              <a:rPr lang="en-US" sz="3600" b="1" dirty="0">
                <a:effectLst>
                  <a:outerShdw blurRad="38100" dist="38100" dir="2700000" algn="tl">
                    <a:srgbClr val="336699"/>
                  </a:outerShdw>
                </a:effectLst>
                <a:latin typeface="Comic Sans MS" pitchFamily="66" charset="0"/>
              </a:rPr>
              <a:t>our family.</a:t>
            </a:r>
            <a:r>
              <a:rPr lang="en-US" sz="3600" dirty="0">
                <a:latin typeface="Comic Sans MS" pitchFamily="66" charset="0"/>
              </a:rPr>
              <a:t> </a:t>
            </a:r>
            <a:r>
              <a:rPr lang="en-US" sz="3600" b="1" dirty="0">
                <a:effectLst>
                  <a:outerShdw blurRad="38100" dist="38100" dir="2700000" algn="tl">
                    <a:srgbClr val="336699"/>
                  </a:outerShdw>
                </a:effectLst>
                <a:latin typeface="Comic Sans MS" pitchFamily="66" charset="0"/>
              </a:rPr>
              <a:t>When </a:t>
            </a:r>
          </a:p>
          <a:p>
            <a:pPr eaLnBrk="0" hangingPunct="0"/>
            <a:r>
              <a:rPr lang="en-US" sz="3600" b="1" dirty="0">
                <a:effectLst>
                  <a:outerShdw blurRad="38100" dist="38100" dir="2700000" algn="tl">
                    <a:srgbClr val="336699"/>
                  </a:outerShdw>
                </a:effectLst>
                <a:latin typeface="Comic Sans MS" pitchFamily="66" charset="0"/>
              </a:rPr>
              <a:t>faced with these</a:t>
            </a:r>
          </a:p>
          <a:p>
            <a:pPr eaLnBrk="0" hangingPunct="0"/>
            <a:r>
              <a:rPr lang="en-US" sz="3600" b="1" dirty="0">
                <a:effectLst>
                  <a:outerShdw blurRad="38100" dist="38100" dir="2700000" algn="tl">
                    <a:srgbClr val="336699"/>
                  </a:outerShdw>
                </a:effectLst>
                <a:latin typeface="Comic Sans MS" pitchFamily="66" charset="0"/>
              </a:rPr>
              <a:t>moral dilemmas, </a:t>
            </a:r>
          </a:p>
          <a:p>
            <a:pPr eaLnBrk="0" hangingPunct="0"/>
            <a:r>
              <a:rPr lang="en-US" sz="3600" b="1" dirty="0">
                <a:effectLst>
                  <a:outerShdw blurRad="38100" dist="38100" dir="2700000" algn="tl">
                    <a:srgbClr val="336699"/>
                  </a:outerShdw>
                </a:effectLst>
                <a:latin typeface="Comic Sans MS" pitchFamily="66" charset="0"/>
              </a:rPr>
              <a:t>what will you do?</a:t>
            </a:r>
          </a:p>
        </p:txBody>
      </p:sp>
    </p:spTree>
    <p:extLst>
      <p:ext uri="{BB962C8B-B14F-4D97-AF65-F5344CB8AC3E}">
        <p14:creationId xmlns:p14="http://schemas.microsoft.com/office/powerpoint/2010/main" val="3720229156"/>
      </p:ext>
    </p:extLst>
  </p:cSld>
  <p:clrMapOvr>
    <a:masterClrMapping/>
  </p:clrMapOvr>
  <p:transition spd="slow">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9562" y="2492322"/>
            <a:ext cx="9352880" cy="2800767"/>
          </a:xfrm>
          <a:prstGeom prst="rect">
            <a:avLst/>
          </a:prstGeom>
          <a:noFill/>
        </p:spPr>
        <p:txBody>
          <a:bodyPr wrap="none" lIns="91440" tIns="45720" rIns="91440" bIns="45720">
            <a:spAutoFit/>
          </a:bodyPr>
          <a:lstStyle/>
          <a:p>
            <a:pPr algn="ctr"/>
            <a:r>
              <a:rPr lang="en-US"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Mystery Person</a:t>
            </a:r>
          </a:p>
          <a:p>
            <a:pPr algn="ctr"/>
            <a:r>
              <a:rPr lang="en-US"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Conversation Game</a:t>
            </a:r>
            <a:endParaRPr lang="en-US" sz="8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5367955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 </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Limericks are short (sometimes serious; sometime silly) poems that are fun to recite.</a:t>
            </a:r>
          </a:p>
          <a:p>
            <a:pPr marL="0" indent="0">
              <a:buNone/>
            </a:pP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What is a limerick, Mother?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It's a form of verse, said brother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In which lines one and two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Rhyme with five when it's through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And three and four rhyme with each other.</a:t>
            </a:r>
          </a:p>
          <a:p>
            <a:pPr marL="0" indent="0">
              <a:buNone/>
            </a:pPr>
            <a:endParaRPr lang="en-US" sz="4400" dirty="0" smtClean="0"/>
          </a:p>
        </p:txBody>
      </p:sp>
      <p:sp>
        <p:nvSpPr>
          <p:cNvPr id="4" name="Rectangle 3"/>
          <p:cNvSpPr/>
          <p:nvPr/>
        </p:nvSpPr>
        <p:spPr>
          <a:xfrm>
            <a:off x="1162373" y="780103"/>
            <a:ext cx="8927023" cy="923330"/>
          </a:xfrm>
          <a:prstGeom prst="rect">
            <a:avLst/>
          </a:prstGeom>
        </p:spPr>
        <p:txBody>
          <a:bodyPr wrap="square">
            <a:spAutoFit/>
          </a:bodyPr>
          <a:lstStyle/>
          <a:p>
            <a:pPr algn="ctr"/>
            <a:r>
              <a:rPr lang="en-US" sz="5400" b="1" dirty="0">
                <a:solidFill>
                  <a:srgbClr val="FF0000"/>
                </a:solidFill>
              </a:rPr>
              <a:t>Did anyone write a Limerick?</a:t>
            </a:r>
            <a:endParaRPr lang="en-US" sz="5400" dirty="0"/>
          </a:p>
        </p:txBody>
      </p:sp>
    </p:spTree>
    <p:extLst>
      <p:ext uri="{BB962C8B-B14F-4D97-AF65-F5344CB8AC3E}">
        <p14:creationId xmlns:p14="http://schemas.microsoft.com/office/powerpoint/2010/main" val="404534919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50" y="0"/>
            <a:ext cx="10515600" cy="1325563"/>
          </a:xfrm>
        </p:spPr>
        <p:txBody>
          <a:bodyPr/>
          <a:lstStyle/>
          <a:p>
            <a:pPr algn="ctr"/>
            <a:r>
              <a:rPr lang="en-US" dirty="0" smtClean="0"/>
              <a:t>Instructions</a:t>
            </a:r>
            <a:endParaRPr lang="en-US" dirty="0"/>
          </a:p>
        </p:txBody>
      </p:sp>
      <p:sp>
        <p:nvSpPr>
          <p:cNvPr id="3" name="Content Placeholder 2"/>
          <p:cNvSpPr>
            <a:spLocks noGrp="1"/>
          </p:cNvSpPr>
          <p:nvPr>
            <p:ph idx="1"/>
          </p:nvPr>
        </p:nvSpPr>
        <p:spPr>
          <a:xfrm>
            <a:off x="552450" y="1123950"/>
            <a:ext cx="11106150" cy="5410199"/>
          </a:xfrm>
        </p:spPr>
        <p:txBody>
          <a:bodyPr>
            <a:normAutofit lnSpcReduction="10000"/>
          </a:bodyPr>
          <a:lstStyle/>
          <a:p>
            <a:r>
              <a:rPr lang="en-US" dirty="0" smtClean="0"/>
              <a:t>Write down the names of three famous people on </a:t>
            </a:r>
            <a:r>
              <a:rPr lang="en-US" dirty="0"/>
              <a:t>the slip of paper that has been provided</a:t>
            </a:r>
            <a:r>
              <a:rPr lang="en-US" dirty="0" smtClean="0"/>
              <a:t>; names can be in English or Chinese.  These people can be real or fictitious, but must be very well known.</a:t>
            </a:r>
          </a:p>
          <a:p>
            <a:r>
              <a:rPr lang="en-US" dirty="0" smtClean="0"/>
              <a:t>Divide into assigned groups.</a:t>
            </a:r>
          </a:p>
          <a:p>
            <a:r>
              <a:rPr lang="en-US" dirty="0" smtClean="0"/>
              <a:t>The first person has 30 seconds to describe their first mystery person without using his or her name.</a:t>
            </a:r>
          </a:p>
          <a:p>
            <a:r>
              <a:rPr lang="en-US" dirty="0" smtClean="0"/>
              <a:t>Then group members have 30 seconds to guess the name of the famous person.  The group member who first guesses correctly earns one point.</a:t>
            </a:r>
          </a:p>
          <a:p>
            <a:r>
              <a:rPr lang="en-US" dirty="0" smtClean="0"/>
              <a:t>When time is up and if no one is successful, then the first person gives the answer.</a:t>
            </a:r>
          </a:p>
          <a:p>
            <a:r>
              <a:rPr lang="en-US" dirty="0" smtClean="0"/>
              <a:t>Play continues by moving one person to the left until the time is up.</a:t>
            </a:r>
          </a:p>
          <a:p>
            <a:r>
              <a:rPr lang="en-US" dirty="0" smtClean="0"/>
              <a:t>The winner is the person who has guessed the most correct answers.</a:t>
            </a:r>
            <a:endParaRPr lang="en-US" dirty="0"/>
          </a:p>
        </p:txBody>
      </p:sp>
    </p:spTree>
    <p:extLst>
      <p:ext uri="{BB962C8B-B14F-4D97-AF65-F5344CB8AC3E}">
        <p14:creationId xmlns:p14="http://schemas.microsoft.com/office/powerpoint/2010/main" val="6139618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dirty="0" smtClean="0"/>
              <a:t>Proper English</a:t>
            </a:r>
            <a:endParaRPr lang="en-US" sz="6600" dirty="0"/>
          </a:p>
        </p:txBody>
      </p:sp>
      <p:sp>
        <p:nvSpPr>
          <p:cNvPr id="3" name="Content Placeholder 2"/>
          <p:cNvSpPr>
            <a:spLocks noGrp="1"/>
          </p:cNvSpPr>
          <p:nvPr>
            <p:ph idx="1"/>
          </p:nvPr>
        </p:nvSpPr>
        <p:spPr>
          <a:xfrm>
            <a:off x="790904" y="2298591"/>
            <a:ext cx="10515600" cy="4351338"/>
          </a:xfrm>
        </p:spPr>
        <p:txBody>
          <a:bodyPr/>
          <a:lstStyle/>
          <a:p>
            <a:r>
              <a:rPr lang="en-US" sz="4800" dirty="0" smtClean="0"/>
              <a:t>Can a flower girl be a lady?</a:t>
            </a:r>
          </a:p>
          <a:p>
            <a:r>
              <a:rPr lang="en-US" sz="4800" dirty="0" smtClean="0"/>
              <a:t>Yes, but she’ll have to study</a:t>
            </a:r>
          </a:p>
          <a:p>
            <a:r>
              <a:rPr lang="en-US" sz="4800" dirty="0" smtClean="0"/>
              <a:t>Her pronunciation</a:t>
            </a:r>
          </a:p>
          <a:p>
            <a:r>
              <a:rPr lang="en-US" sz="4800" dirty="0" smtClean="0"/>
              <a:t>In every situation</a:t>
            </a:r>
          </a:p>
          <a:p>
            <a:r>
              <a:rPr lang="en-US" sz="4800" dirty="0" smtClean="0"/>
              <a:t>Without becoming too wordy.</a:t>
            </a:r>
          </a:p>
          <a:p>
            <a:endParaRPr lang="en-US" dirty="0" smtClean="0"/>
          </a:p>
          <a:p>
            <a:pPr marL="0" indent="0">
              <a:buNone/>
            </a:pP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99951" y="851338"/>
            <a:ext cx="3292049" cy="60092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7882"/>
            <a:ext cx="1529255" cy="23302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429631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Your Discussion Topics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88731" y="1825625"/>
            <a:ext cx="11524593" cy="4351338"/>
          </a:xfrm>
        </p:spPr>
        <p:txBody>
          <a:bodyPr>
            <a:normAutofit lnSpcReduction="10000"/>
          </a:bodyPr>
          <a:lstStyle/>
          <a:p>
            <a:r>
              <a:rPr lang="en-US" sz="3200" dirty="0" smtClean="0">
                <a:latin typeface="Times New Roman" panose="02020603050405020304" pitchFamily="18" charset="0"/>
                <a:cs typeface="Times New Roman" panose="02020603050405020304" pitchFamily="18" charset="0"/>
              </a:rPr>
              <a:t>Instructions: </a:t>
            </a:r>
          </a:p>
          <a:p>
            <a:pPr lvl="1"/>
            <a:r>
              <a:rPr lang="en-US" sz="3200" dirty="0" smtClean="0">
                <a:latin typeface="Times New Roman" panose="02020603050405020304" pitchFamily="18" charset="0"/>
                <a:cs typeface="Times New Roman" panose="02020603050405020304" pitchFamily="18" charset="0"/>
              </a:rPr>
              <a:t>Form in assigned groups so you can face each other.</a:t>
            </a:r>
          </a:p>
          <a:p>
            <a:pPr lvl="1"/>
            <a:r>
              <a:rPr lang="en-US" sz="3200" dirty="0" smtClean="0">
                <a:latin typeface="Times New Roman" panose="02020603050405020304" pitchFamily="18" charset="0"/>
                <a:cs typeface="Times New Roman" panose="02020603050405020304" pitchFamily="18" charset="0"/>
              </a:rPr>
              <a:t>In discussing each topic:  </a:t>
            </a:r>
            <a:r>
              <a:rPr lang="en-US" sz="3200" dirty="0">
                <a:latin typeface="Times New Roman" panose="02020603050405020304" pitchFamily="18" charset="0"/>
                <a:cs typeface="Times New Roman" panose="02020603050405020304" pitchFamily="18" charset="0"/>
              </a:rPr>
              <a:t>Y</a:t>
            </a:r>
            <a:r>
              <a:rPr lang="en-US" sz="3200" dirty="0" smtClean="0">
                <a:latin typeface="Times New Roman" panose="02020603050405020304" pitchFamily="18" charset="0"/>
                <a:cs typeface="Times New Roman" panose="02020603050405020304" pitchFamily="18" charset="0"/>
              </a:rPr>
              <a:t>ou will have a few minutes to discuss topic and determine some successful conclusions.  Please select one person from each group to summarize the group’s discussion.</a:t>
            </a:r>
          </a:p>
          <a:p>
            <a:r>
              <a:rPr lang="en-US" sz="3600" dirty="0" smtClean="0">
                <a:latin typeface="Times New Roman" panose="02020603050405020304" pitchFamily="18" charset="0"/>
                <a:cs typeface="Times New Roman" panose="02020603050405020304" pitchFamily="18" charset="0"/>
              </a:rPr>
              <a:t>Topics: (1) Why did want to speak proper English? (2) What have you learned about England’s culture? (3) What do you think will happen in Part II?</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54419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My Fair Lady’s</a:t>
            </a:r>
            <a:br>
              <a:rPr lang="en-US" dirty="0" smtClean="0"/>
            </a:br>
            <a:r>
              <a:rPr lang="en-US" dirty="0" smtClean="0"/>
              <a:t>Principle Characters</a:t>
            </a:r>
            <a:endParaRPr lang="en-US" dirty="0"/>
          </a:p>
        </p:txBody>
      </p:sp>
      <p:sp>
        <p:nvSpPr>
          <p:cNvPr id="3" name="Content Placeholder 2"/>
          <p:cNvSpPr>
            <a:spLocks noGrp="1"/>
          </p:cNvSpPr>
          <p:nvPr>
            <p:ph idx="1"/>
          </p:nvPr>
        </p:nvSpPr>
        <p:spPr>
          <a:xfrm>
            <a:off x="160283" y="2219763"/>
            <a:ext cx="10515600" cy="4351338"/>
          </a:xfrm>
        </p:spPr>
        <p:txBody>
          <a:bodyPr>
            <a:normAutofit lnSpcReduction="10000"/>
          </a:bodyPr>
          <a:lstStyle/>
          <a:p>
            <a:r>
              <a:rPr lang="en-US" u="sng" dirty="0">
                <a:solidFill>
                  <a:schemeClr val="accent1">
                    <a:lumMod val="50000"/>
                  </a:schemeClr>
                </a:solidFill>
              </a:rPr>
              <a:t>Henry Higgins</a:t>
            </a:r>
            <a:r>
              <a:rPr lang="en-US" dirty="0"/>
              <a:t>, a professor of </a:t>
            </a:r>
            <a:r>
              <a:rPr lang="en-US" dirty="0">
                <a:hlinkClick r:id="rId2" tooltip="Phonetics"/>
              </a:rPr>
              <a:t>phonetics</a:t>
            </a:r>
            <a:r>
              <a:rPr lang="en-US" dirty="0"/>
              <a:t> </a:t>
            </a:r>
            <a:r>
              <a:rPr lang="en-US" dirty="0" smtClean="0"/>
              <a:t> </a:t>
            </a:r>
            <a:endParaRPr lang="en-US" dirty="0"/>
          </a:p>
          <a:p>
            <a:r>
              <a:rPr lang="en-US" dirty="0">
                <a:hlinkClick r:id="rId3" tooltip="Eliza Doolittle"/>
              </a:rPr>
              <a:t>Eliza Doolittle</a:t>
            </a:r>
            <a:r>
              <a:rPr lang="en-US" dirty="0"/>
              <a:t>, a young Cockney woman who </a:t>
            </a:r>
            <a:r>
              <a:rPr lang="en-US" dirty="0">
                <a:solidFill>
                  <a:schemeClr val="accent1">
                    <a:lumMod val="50000"/>
                  </a:schemeClr>
                </a:solidFill>
              </a:rPr>
              <a:t>sells flowers </a:t>
            </a:r>
            <a:r>
              <a:rPr lang="en-US" dirty="0" smtClean="0">
                <a:solidFill>
                  <a:schemeClr val="accent1">
                    <a:lumMod val="50000"/>
                  </a:schemeClr>
                </a:solidFill>
              </a:rPr>
              <a:t> </a:t>
            </a:r>
            <a:endParaRPr lang="en-US" dirty="0">
              <a:solidFill>
                <a:schemeClr val="accent1">
                  <a:lumMod val="50000"/>
                </a:schemeClr>
              </a:solidFill>
            </a:endParaRPr>
          </a:p>
          <a:p>
            <a:r>
              <a:rPr lang="en-US" dirty="0">
                <a:solidFill>
                  <a:schemeClr val="accent1">
                    <a:lumMod val="50000"/>
                  </a:schemeClr>
                </a:solidFill>
              </a:rPr>
              <a:t>Alfred P. Doolittle</a:t>
            </a:r>
            <a:r>
              <a:rPr lang="en-US" dirty="0"/>
              <a:t>, Eliza's father, a poor </a:t>
            </a:r>
            <a:r>
              <a:rPr lang="en-US" dirty="0" smtClean="0"/>
              <a:t>alcoholic </a:t>
            </a:r>
            <a:r>
              <a:rPr lang="en-US" u="sng" dirty="0" smtClean="0">
                <a:hlinkClick r:id="rId4" tooltip="Dustman"/>
              </a:rPr>
              <a:t>dustman</a:t>
            </a:r>
            <a:r>
              <a:rPr lang="en-US" u="sng" dirty="0" smtClean="0"/>
              <a:t> </a:t>
            </a:r>
            <a:r>
              <a:rPr lang="en-US" dirty="0" smtClean="0"/>
              <a:t> </a:t>
            </a:r>
            <a:endParaRPr lang="en-US" dirty="0"/>
          </a:p>
          <a:p>
            <a:r>
              <a:rPr lang="en-US" u="sng" dirty="0">
                <a:solidFill>
                  <a:schemeClr val="accent1">
                    <a:lumMod val="50000"/>
                  </a:schemeClr>
                </a:solidFill>
              </a:rPr>
              <a:t>Colonel Pickering</a:t>
            </a:r>
            <a:r>
              <a:rPr lang="en-US" dirty="0">
                <a:solidFill>
                  <a:schemeClr val="accent1">
                    <a:lumMod val="50000"/>
                  </a:schemeClr>
                </a:solidFill>
              </a:rPr>
              <a:t>, </a:t>
            </a:r>
            <a:r>
              <a:rPr lang="en-US" dirty="0" smtClean="0"/>
              <a:t>Professor</a:t>
            </a:r>
            <a:r>
              <a:rPr lang="en-US" dirty="0" smtClean="0">
                <a:solidFill>
                  <a:schemeClr val="accent1">
                    <a:lumMod val="50000"/>
                  </a:schemeClr>
                </a:solidFill>
              </a:rPr>
              <a:t> </a:t>
            </a:r>
            <a:r>
              <a:rPr lang="en-US" dirty="0" smtClean="0"/>
              <a:t>Higgins's </a:t>
            </a:r>
            <a:r>
              <a:rPr lang="en-US" dirty="0"/>
              <a:t>friend and fellow </a:t>
            </a:r>
            <a:r>
              <a:rPr lang="en-US" dirty="0" err="1">
                <a:solidFill>
                  <a:schemeClr val="accent1">
                    <a:lumMod val="50000"/>
                  </a:schemeClr>
                </a:solidFill>
              </a:rPr>
              <a:t>phoneticist</a:t>
            </a:r>
            <a:r>
              <a:rPr lang="en-US" dirty="0">
                <a:solidFill>
                  <a:schemeClr val="accent1">
                    <a:lumMod val="50000"/>
                  </a:schemeClr>
                </a:solidFill>
              </a:rPr>
              <a:t> </a:t>
            </a:r>
            <a:r>
              <a:rPr lang="en-US" dirty="0" smtClean="0"/>
              <a:t> </a:t>
            </a:r>
            <a:endParaRPr lang="en-US" dirty="0"/>
          </a:p>
          <a:p>
            <a:r>
              <a:rPr lang="en-US" dirty="0">
                <a:solidFill>
                  <a:schemeClr val="accent1">
                    <a:lumMod val="50000"/>
                  </a:schemeClr>
                </a:solidFill>
              </a:rPr>
              <a:t>Freddy </a:t>
            </a:r>
            <a:r>
              <a:rPr lang="en-US" dirty="0" err="1">
                <a:solidFill>
                  <a:schemeClr val="accent1">
                    <a:lumMod val="50000"/>
                  </a:schemeClr>
                </a:solidFill>
              </a:rPr>
              <a:t>Eynsford</a:t>
            </a:r>
            <a:r>
              <a:rPr lang="en-US" dirty="0">
                <a:solidFill>
                  <a:schemeClr val="accent1">
                    <a:lumMod val="50000"/>
                  </a:schemeClr>
                </a:solidFill>
              </a:rPr>
              <a:t>-Hill</a:t>
            </a:r>
            <a:r>
              <a:rPr lang="en-US" dirty="0"/>
              <a:t>, Eliza's </a:t>
            </a:r>
            <a:r>
              <a:rPr lang="en-US" dirty="0">
                <a:solidFill>
                  <a:schemeClr val="accent1">
                    <a:lumMod val="50000"/>
                  </a:schemeClr>
                </a:solidFill>
              </a:rPr>
              <a:t>suitor </a:t>
            </a:r>
            <a:r>
              <a:rPr lang="en-US" dirty="0" smtClean="0"/>
              <a:t> </a:t>
            </a:r>
            <a:endParaRPr lang="en-US" dirty="0"/>
          </a:p>
          <a:p>
            <a:r>
              <a:rPr lang="en-US" dirty="0">
                <a:solidFill>
                  <a:schemeClr val="accent1">
                    <a:lumMod val="50000"/>
                  </a:schemeClr>
                </a:solidFill>
              </a:rPr>
              <a:t>Mrs. Higgins</a:t>
            </a:r>
            <a:r>
              <a:rPr lang="en-US" dirty="0"/>
              <a:t>, </a:t>
            </a:r>
            <a:r>
              <a:rPr lang="en-US" dirty="0" smtClean="0"/>
              <a:t>Professor Higgins's </a:t>
            </a:r>
            <a:r>
              <a:rPr lang="en-US" dirty="0">
                <a:solidFill>
                  <a:schemeClr val="accent1">
                    <a:lumMod val="50000"/>
                  </a:schemeClr>
                </a:solidFill>
              </a:rPr>
              <a:t>socialite mother </a:t>
            </a:r>
            <a:r>
              <a:rPr lang="en-US" dirty="0" smtClean="0">
                <a:solidFill>
                  <a:schemeClr val="accent1">
                    <a:lumMod val="50000"/>
                  </a:schemeClr>
                </a:solidFill>
              </a:rPr>
              <a:t> </a:t>
            </a:r>
            <a:endParaRPr lang="en-US" dirty="0">
              <a:solidFill>
                <a:schemeClr val="accent1">
                  <a:lumMod val="50000"/>
                </a:schemeClr>
              </a:solidFill>
            </a:endParaRPr>
          </a:p>
          <a:p>
            <a:r>
              <a:rPr lang="en-US" dirty="0">
                <a:solidFill>
                  <a:schemeClr val="accent1">
                    <a:lumMod val="50000"/>
                  </a:schemeClr>
                </a:solidFill>
              </a:rPr>
              <a:t>Mrs. Pearce</a:t>
            </a:r>
            <a:r>
              <a:rPr lang="en-US" dirty="0"/>
              <a:t>, </a:t>
            </a:r>
            <a:r>
              <a:rPr lang="en-US" dirty="0" smtClean="0"/>
              <a:t>Professor Higgins's </a:t>
            </a:r>
            <a:r>
              <a:rPr lang="en-US" dirty="0">
                <a:solidFill>
                  <a:schemeClr val="accent1">
                    <a:lumMod val="50000"/>
                  </a:schemeClr>
                </a:solidFill>
              </a:rPr>
              <a:t>housekeeper </a:t>
            </a:r>
            <a:r>
              <a:rPr lang="en-US" dirty="0" smtClean="0"/>
              <a:t> </a:t>
            </a:r>
            <a:endParaRPr lang="en-US" dirty="0"/>
          </a:p>
          <a:p>
            <a:r>
              <a:rPr lang="en-US" dirty="0">
                <a:solidFill>
                  <a:schemeClr val="accent1">
                    <a:lumMod val="50000"/>
                  </a:schemeClr>
                </a:solidFill>
              </a:rPr>
              <a:t>Mrs. </a:t>
            </a:r>
            <a:r>
              <a:rPr lang="en-US" dirty="0" err="1">
                <a:solidFill>
                  <a:schemeClr val="accent1">
                    <a:lumMod val="50000"/>
                  </a:schemeClr>
                </a:solidFill>
              </a:rPr>
              <a:t>Eynsford</a:t>
            </a:r>
            <a:r>
              <a:rPr lang="en-US" dirty="0">
                <a:solidFill>
                  <a:schemeClr val="accent1">
                    <a:lumMod val="50000"/>
                  </a:schemeClr>
                </a:solidFill>
              </a:rPr>
              <a:t>-Hill</a:t>
            </a:r>
            <a:r>
              <a:rPr lang="en-US" dirty="0"/>
              <a:t>, Freddy's </a:t>
            </a:r>
            <a:r>
              <a:rPr lang="en-US" dirty="0">
                <a:solidFill>
                  <a:schemeClr val="accent1">
                    <a:lumMod val="50000"/>
                  </a:schemeClr>
                </a:solidFill>
              </a:rPr>
              <a:t>mother </a:t>
            </a:r>
            <a:r>
              <a:rPr lang="en-US" dirty="0" smtClean="0"/>
              <a:t> </a:t>
            </a:r>
            <a:endParaRPr lang="en-US" dirty="0"/>
          </a:p>
          <a:p>
            <a:r>
              <a:rPr lang="en-US" dirty="0" err="1">
                <a:solidFill>
                  <a:schemeClr val="accent1">
                    <a:lumMod val="50000"/>
                  </a:schemeClr>
                </a:solidFill>
              </a:rPr>
              <a:t>Zoltan</a:t>
            </a:r>
            <a:r>
              <a:rPr lang="en-US" dirty="0">
                <a:solidFill>
                  <a:schemeClr val="accent1">
                    <a:lumMod val="50000"/>
                  </a:schemeClr>
                </a:solidFill>
              </a:rPr>
              <a:t> </a:t>
            </a:r>
            <a:r>
              <a:rPr lang="en-US" dirty="0" err="1">
                <a:solidFill>
                  <a:schemeClr val="accent1">
                    <a:lumMod val="50000"/>
                  </a:schemeClr>
                </a:solidFill>
              </a:rPr>
              <a:t>Karpathy</a:t>
            </a:r>
            <a:r>
              <a:rPr lang="en-US" dirty="0"/>
              <a:t>, </a:t>
            </a:r>
            <a:r>
              <a:rPr lang="en-US" dirty="0" smtClean="0"/>
              <a:t>Professor Higgins's </a:t>
            </a:r>
            <a:r>
              <a:rPr lang="en-US" dirty="0">
                <a:solidFill>
                  <a:schemeClr val="accent1">
                    <a:lumMod val="50000"/>
                  </a:schemeClr>
                </a:solidFill>
              </a:rPr>
              <a:t>former student and ri</a:t>
            </a:r>
            <a:r>
              <a:rPr lang="en-US" dirty="0"/>
              <a:t>val </a:t>
            </a:r>
            <a:r>
              <a:rPr lang="en-US" dirty="0" smtClean="0"/>
              <a:t> </a:t>
            </a:r>
            <a:endParaRPr lang="en-US" dirty="0"/>
          </a:p>
          <a:p>
            <a:endParaRPr lang="en-US" dirty="0"/>
          </a:p>
        </p:txBody>
      </p:sp>
      <p:pic>
        <p:nvPicPr>
          <p:cNvPr id="409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553903" y="1"/>
            <a:ext cx="2638096" cy="36493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55481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7</a:t>
            </a:fld>
            <a:endParaRPr lang="en-US"/>
          </a:p>
        </p:txBody>
      </p:sp>
      <p:sp>
        <p:nvSpPr>
          <p:cNvPr id="3" name="Rectangle 2"/>
          <p:cNvSpPr/>
          <p:nvPr/>
        </p:nvSpPr>
        <p:spPr>
          <a:xfrm>
            <a:off x="3271234" y="2176529"/>
            <a:ext cx="4919730" cy="2092881"/>
          </a:xfrm>
          <a:prstGeom prst="rect">
            <a:avLst/>
          </a:prstGeom>
          <a:noFill/>
        </p:spPr>
        <p:txBody>
          <a:bodyPr wrap="square" lIns="91440" tIns="45720" rIns="91440" bIns="45720">
            <a:spAutoFit/>
          </a:bodyPr>
          <a:lstStyle/>
          <a:p>
            <a:pPr algn="ctr"/>
            <a:r>
              <a:rPr lang="en-US" sz="13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Break</a:t>
            </a:r>
            <a:endParaRPr lang="en-US" sz="13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031" y="773293"/>
            <a:ext cx="3250794" cy="3250794"/>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5144" y="3607206"/>
            <a:ext cx="3250794" cy="3250794"/>
          </a:xfrm>
          <a:prstGeom prst="rect">
            <a:avLst/>
          </a:prstGeom>
        </p:spPr>
      </p:pic>
    </p:spTree>
    <p:extLst>
      <p:ext uri="{BB962C8B-B14F-4D97-AF65-F5344CB8AC3E}">
        <p14:creationId xmlns:p14="http://schemas.microsoft.com/office/powerpoint/2010/main" val="9046403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5496" y="554311"/>
            <a:ext cx="10515600" cy="1325563"/>
          </a:xfrm>
        </p:spPr>
        <p:txBody>
          <a:bodyPr>
            <a:noAutofit/>
          </a:bodyPr>
          <a:lstStyle/>
          <a:p>
            <a:pPr algn="ctr"/>
            <a:r>
              <a:rPr lang="en-US" sz="6000" b="1" dirty="0" smtClean="0"/>
              <a:t/>
            </a:r>
            <a:br>
              <a:rPr lang="en-US" sz="6000" b="1" dirty="0" smtClean="0"/>
            </a:br>
            <a:r>
              <a:rPr lang="en-US" sz="6000" b="1" dirty="0" err="1" smtClean="0"/>
              <a:t>Descriptionary</a:t>
            </a:r>
            <a:r>
              <a:rPr lang="en-US" sz="6000" b="1" dirty="0" smtClean="0"/>
              <a:t/>
            </a:r>
            <a:br>
              <a:rPr lang="en-US" sz="6000" b="1" dirty="0" smtClean="0"/>
            </a:br>
            <a:r>
              <a:rPr lang="en-US" sz="6000" b="1" dirty="0" smtClean="0"/>
              <a:t> </a:t>
            </a:r>
            <a:endParaRPr lang="en-US" sz="6000" b="1" dirty="0"/>
          </a:p>
        </p:txBody>
      </p:sp>
      <p:sp>
        <p:nvSpPr>
          <p:cNvPr id="3" name="Content Placeholder 2"/>
          <p:cNvSpPr>
            <a:spLocks noGrp="1"/>
          </p:cNvSpPr>
          <p:nvPr>
            <p:ph idx="1"/>
          </p:nvPr>
        </p:nvSpPr>
        <p:spPr/>
        <p:txBody>
          <a:bodyPr>
            <a:normAutofit/>
          </a:bodyPr>
          <a:lstStyle/>
          <a:p>
            <a:r>
              <a:rPr lang="en-US" sz="3200" dirty="0" smtClean="0"/>
              <a:t>Instructions:</a:t>
            </a:r>
          </a:p>
          <a:p>
            <a:pPr lvl="1"/>
            <a:r>
              <a:rPr lang="en-US" sz="3200" dirty="0" smtClean="0"/>
              <a:t>Form in assigned groups.</a:t>
            </a:r>
          </a:p>
          <a:p>
            <a:pPr lvl="1"/>
            <a:r>
              <a:rPr lang="en-US" sz="3200" dirty="0" smtClean="0"/>
              <a:t>One person will have his/her back to the screen. </a:t>
            </a:r>
          </a:p>
          <a:p>
            <a:pPr lvl="1"/>
            <a:r>
              <a:rPr lang="en-US" sz="3200" dirty="0" smtClean="0"/>
              <a:t>When a word/phrase flashes on the screen, the person(s) facing the screen will describe the word/phrase.  However, you cannot use the word or a form of it or use a synonym or an antonym of the word/phrase.</a:t>
            </a:r>
          </a:p>
          <a:p>
            <a:pPr lvl="1"/>
            <a:r>
              <a:rPr lang="en-US" sz="3200" dirty="0" smtClean="0"/>
              <a:t>When the person guesses the word correctly, then trade places and be prepared for the next word.</a:t>
            </a:r>
          </a:p>
        </p:txBody>
      </p:sp>
      <p:sp>
        <p:nvSpPr>
          <p:cNvPr id="4" name="Slide Number Placeholder 3"/>
          <p:cNvSpPr>
            <a:spLocks noGrp="1"/>
          </p:cNvSpPr>
          <p:nvPr>
            <p:ph type="sldNum" sz="quarter" idx="12"/>
          </p:nvPr>
        </p:nvSpPr>
        <p:spPr/>
        <p:txBody>
          <a:bodyPr/>
          <a:lstStyle/>
          <a:p>
            <a:fld id="{9BEE506A-6572-4D7F-A7DF-D184AC2FA788}" type="slidenum">
              <a:rPr lang="en-US" smtClean="0"/>
              <a:pPr/>
              <a:t>8</a:t>
            </a:fld>
            <a:endParaRPr lang="en-US"/>
          </a:p>
        </p:txBody>
      </p:sp>
    </p:spTree>
    <p:extLst>
      <p:ext uri="{BB962C8B-B14F-4D97-AF65-F5344CB8AC3E}">
        <p14:creationId xmlns:p14="http://schemas.microsoft.com/office/powerpoint/2010/main" val="11299405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8234" y="192197"/>
            <a:ext cx="9144000" cy="2387600"/>
          </a:xfrm>
        </p:spPr>
        <p:txBody>
          <a:bodyPr/>
          <a:lstStyle/>
          <a:p>
            <a:r>
              <a:rPr lang="en-US" b="1" dirty="0" smtClean="0"/>
              <a:t>Chinglish  </a:t>
            </a:r>
            <a:br>
              <a:rPr lang="en-US" b="1" dirty="0" smtClean="0"/>
            </a:br>
            <a:r>
              <a:rPr lang="en-US" b="1" dirty="0" smtClean="0"/>
              <a:t> Translations</a:t>
            </a:r>
            <a:endParaRPr lang="en-US" b="1" dirty="0"/>
          </a:p>
        </p:txBody>
      </p:sp>
      <p:sp>
        <p:nvSpPr>
          <p:cNvPr id="3" name="Subtitle 2"/>
          <p:cNvSpPr>
            <a:spLocks noGrp="1"/>
          </p:cNvSpPr>
          <p:nvPr>
            <p:ph type="subTitle" idx="1"/>
          </p:nvPr>
        </p:nvSpPr>
        <p:spPr>
          <a:xfrm>
            <a:off x="299545" y="3034480"/>
            <a:ext cx="11398469" cy="1655762"/>
          </a:xfrm>
        </p:spPr>
        <p:txBody>
          <a:bodyPr>
            <a:noAutofit/>
          </a:bodyPr>
          <a:lstStyle/>
          <a:p>
            <a:pPr marL="342900" indent="-342900" algn="l">
              <a:buFont typeface="Arial" panose="020B0604020202020204" pitchFamily="34" charset="0"/>
              <a:buChar char="•"/>
            </a:pPr>
            <a:r>
              <a:rPr lang="en-US" sz="4800" dirty="0" smtClean="0"/>
              <a:t>Form in assigned groups.</a:t>
            </a:r>
          </a:p>
          <a:p>
            <a:pPr marL="342900" indent="-342900" algn="l">
              <a:buFont typeface="Arial" panose="020B0604020202020204" pitchFamily="34" charset="0"/>
              <a:buChar char="•"/>
            </a:pPr>
            <a:r>
              <a:rPr lang="en-US" sz="4800" dirty="0" smtClean="0"/>
              <a:t>Rewrite translation into </a:t>
            </a:r>
            <a:r>
              <a:rPr lang="en-US" sz="4800" dirty="0"/>
              <a:t>S</a:t>
            </a:r>
            <a:r>
              <a:rPr lang="en-US" sz="4800" dirty="0" smtClean="0"/>
              <a:t>tandard English.</a:t>
            </a:r>
          </a:p>
          <a:p>
            <a:pPr marL="342900" indent="-342900" algn="l">
              <a:buFont typeface="Arial" panose="020B0604020202020204" pitchFamily="34" charset="0"/>
              <a:buChar char="•"/>
            </a:pPr>
            <a:r>
              <a:rPr lang="en-US" sz="4800" dirty="0" smtClean="0"/>
              <a:t>Be prepared to share your translation.</a:t>
            </a:r>
            <a:endParaRPr lang="en-US" sz="4800" dirty="0"/>
          </a:p>
        </p:txBody>
      </p:sp>
    </p:spTree>
    <p:extLst>
      <p:ext uri="{BB962C8B-B14F-4D97-AF65-F5344CB8AC3E}">
        <p14:creationId xmlns:p14="http://schemas.microsoft.com/office/powerpoint/2010/main" val="137915007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6522</TotalTime>
  <Words>1671</Words>
  <Application>Microsoft Office PowerPoint</Application>
  <PresentationFormat>Custom</PresentationFormat>
  <Paragraphs>195</Paragraphs>
  <Slides>30</Slides>
  <Notes>1</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PowerPoint Presentation</vt:lpstr>
      <vt:lpstr> Next English Corner Thursday, September 18, 2014  7 PM  </vt:lpstr>
      <vt:lpstr> </vt:lpstr>
      <vt:lpstr>Proper English</vt:lpstr>
      <vt:lpstr>Your Discussion Topics</vt:lpstr>
      <vt:lpstr>My Fair Lady’s Principle Characters</vt:lpstr>
      <vt:lpstr>PowerPoint Presentation</vt:lpstr>
      <vt:lpstr> Descriptionary  </vt:lpstr>
      <vt:lpstr>Chinglish    Translations</vt:lpstr>
      <vt:lpstr> Questions</vt:lpstr>
      <vt:lpstr>What are some of the topics you would like to discuss in class and/or English Corners?</vt:lpstr>
      <vt:lpstr>Vocabulary Builders</vt:lpstr>
      <vt:lpstr>Talking Cards</vt:lpstr>
      <vt:lpstr>Five Phases of Dating</vt:lpstr>
      <vt:lpstr> Five Phases of Dating</vt:lpstr>
      <vt:lpstr>PowerPoint Presentation</vt:lpstr>
      <vt:lpstr>PowerPoint Presentation</vt:lpstr>
      <vt:lpstr>PowerPoint Presentation</vt:lpstr>
      <vt:lpstr>Talking Dice</vt:lpstr>
      <vt:lpstr>PowerPoint Presentation</vt:lpstr>
      <vt:lpstr>PowerPoint Presentation</vt:lpstr>
      <vt:lpstr>Integrity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Instructions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Professors John &amp; Marie Murdoch</dc:title>
  <dc:creator>John Murdoch</dc:creator>
  <cp:lastModifiedBy>murdjohn</cp:lastModifiedBy>
  <cp:revision>511</cp:revision>
  <cp:lastPrinted>2013-09-23T08:57:36Z</cp:lastPrinted>
  <dcterms:created xsi:type="dcterms:W3CDTF">2013-09-17T00:49:18Z</dcterms:created>
  <dcterms:modified xsi:type="dcterms:W3CDTF">2014-06-12T08:13:51Z</dcterms:modified>
</cp:coreProperties>
</file>