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557" r:id="rId2"/>
    <p:sldId id="579" r:id="rId3"/>
    <p:sldId id="690" r:id="rId4"/>
    <p:sldId id="695" r:id="rId5"/>
    <p:sldId id="269" r:id="rId6"/>
    <p:sldId id="258" r:id="rId7"/>
    <p:sldId id="267" r:id="rId8"/>
    <p:sldId id="502" r:id="rId9"/>
    <p:sldId id="433" r:id="rId10"/>
    <p:sldId id="343" r:id="rId11"/>
    <p:sldId id="680" r:id="rId12"/>
    <p:sldId id="692" r:id="rId13"/>
    <p:sldId id="693" r:id="rId14"/>
    <p:sldId id="694" r:id="rId15"/>
    <p:sldId id="697" r:id="rId16"/>
    <p:sldId id="407" r:id="rId17"/>
    <p:sldId id="696" r:id="rId18"/>
    <p:sldId id="600" r:id="rId19"/>
    <p:sldId id="698" r:id="rId20"/>
    <p:sldId id="598" r:id="rId21"/>
    <p:sldId id="454" r:id="rId22"/>
    <p:sldId id="264" r:id="rId23"/>
    <p:sldId id="453" r:id="rId24"/>
    <p:sldId id="481" r:id="rId25"/>
    <p:sldId id="482" r:id="rId26"/>
    <p:sldId id="597" r:id="rId27"/>
    <p:sldId id="619" r:id="rId28"/>
    <p:sldId id="620" r:id="rId29"/>
    <p:sldId id="621" r:id="rId30"/>
    <p:sldId id="622" r:id="rId31"/>
    <p:sldId id="646" r:id="rId32"/>
    <p:sldId id="647" r:id="rId33"/>
    <p:sldId id="648" r:id="rId34"/>
    <p:sldId id="649" r:id="rId35"/>
    <p:sldId id="650" r:id="rId36"/>
    <p:sldId id="651" r:id="rId37"/>
    <p:sldId id="652" r:id="rId38"/>
    <p:sldId id="653" r:id="rId39"/>
    <p:sldId id="657" r:id="rId40"/>
    <p:sldId id="658" r:id="rId4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606" y="-258"/>
      </p:cViewPr>
      <p:guideLst>
        <p:guide orient="horz" pos="2160"/>
        <p:guide pos="3840"/>
      </p:guideLst>
    </p:cSldViewPr>
  </p:slideViewPr>
  <p:notesTextViewPr>
    <p:cViewPr>
      <p:scale>
        <a:sx n="1" d="1"/>
        <a:sy n="1" d="1"/>
      </p:scale>
      <p:origin x="0" y="0"/>
    </p:cViewPr>
  </p:notesTextViewPr>
  <p:sorterViewPr>
    <p:cViewPr>
      <p:scale>
        <a:sx n="66" d="100"/>
        <a:sy n="66" d="100"/>
      </p:scale>
      <p:origin x="0" y="23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5/28/2014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5/28/2014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372" y="270532"/>
            <a:ext cx="10515600" cy="1325563"/>
          </a:xfrm>
        </p:spPr>
        <p:txBody>
          <a:bodyPr>
            <a:normAutofit/>
          </a:bodyPr>
          <a:lstStyle/>
          <a:p>
            <a:pPr algn="ctr"/>
            <a:r>
              <a:rPr lang="en-US" sz="6000" dirty="0" smtClean="0"/>
              <a:t>The Foods We Love to Eat</a:t>
            </a:r>
            <a:endParaRPr lang="en-US" sz="6000" dirty="0"/>
          </a:p>
        </p:txBody>
      </p:sp>
      <p:sp>
        <p:nvSpPr>
          <p:cNvPr id="3" name="Content Placeholder 2"/>
          <p:cNvSpPr>
            <a:spLocks noGrp="1"/>
          </p:cNvSpPr>
          <p:nvPr>
            <p:ph idx="1"/>
          </p:nvPr>
        </p:nvSpPr>
        <p:spPr>
          <a:xfrm>
            <a:off x="141890" y="1794094"/>
            <a:ext cx="10675883" cy="4351338"/>
          </a:xfrm>
        </p:spPr>
        <p:txBody>
          <a:bodyPr>
            <a:normAutofit/>
          </a:bodyPr>
          <a:lstStyle/>
          <a:p>
            <a:r>
              <a:rPr lang="en-US" sz="4400" dirty="0" smtClean="0"/>
              <a:t>Oh </a:t>
            </a:r>
            <a:r>
              <a:rPr lang="en-US" sz="4400" dirty="0"/>
              <a:t>how </a:t>
            </a:r>
            <a:r>
              <a:rPr lang="en-US" sz="4400" dirty="0" smtClean="0"/>
              <a:t>do you </a:t>
            </a:r>
            <a:r>
              <a:rPr lang="en-US" sz="4400" dirty="0"/>
              <a:t>love </a:t>
            </a:r>
            <a:r>
              <a:rPr lang="en-US" sz="4400" dirty="0" smtClean="0"/>
              <a:t>tasty food,</a:t>
            </a:r>
          </a:p>
          <a:p>
            <a:r>
              <a:rPr lang="en-US" sz="4400" dirty="0" smtClean="0"/>
              <a:t>You know the best you’ve ever chewed--</a:t>
            </a:r>
          </a:p>
          <a:p>
            <a:r>
              <a:rPr lang="en-US" sz="4400" dirty="0" smtClean="0"/>
              <a:t>Delectable and scrumptious,</a:t>
            </a:r>
          </a:p>
          <a:p>
            <a:r>
              <a:rPr lang="en-US" sz="4400" dirty="0" smtClean="0"/>
              <a:t>Delicious and luscious,</a:t>
            </a:r>
          </a:p>
          <a:p>
            <a:r>
              <a:rPr lang="en-US" sz="4400" dirty="0" smtClean="0"/>
              <a:t>That leaves you in a savory mood!</a:t>
            </a:r>
          </a:p>
          <a:p>
            <a:endParaRPr lang="en-US" sz="3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884"/>
            <a:ext cx="1545021" cy="1056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96152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07662" y="7884"/>
            <a:ext cx="1516022" cy="1133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25025" y="1284890"/>
            <a:ext cx="2466975" cy="1641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25025" y="4809370"/>
            <a:ext cx="249555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Comparisons of Cultures</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Fast Food</a:t>
            </a:r>
            <a:endParaRPr lang="en-US" b="1" dirty="0">
              <a:latin typeface="Times New Roman" panose="02020603050405020304" pitchFamily="18" charset="0"/>
              <a:cs typeface="Times New Roman" panose="02020603050405020304" pitchFamily="18" charset="0"/>
            </a:endParaRPr>
          </a:p>
        </p:txBody>
      </p:sp>
      <p:sp>
        <p:nvSpPr>
          <p:cNvPr id="11" name="Text Placeholder 10"/>
          <p:cNvSpPr>
            <a:spLocks noGrp="1"/>
          </p:cNvSpPr>
          <p:nvPr>
            <p:ph type="body" idx="1"/>
          </p:nvPr>
        </p:nvSpPr>
        <p:spPr/>
        <p:txBody>
          <a:bodyPr/>
          <a:lstStyle/>
          <a:p>
            <a:pPr algn="ctr"/>
            <a:r>
              <a:rPr lang="en-US" dirty="0" smtClean="0">
                <a:latin typeface="Times New Roman" panose="02020603050405020304" pitchFamily="18" charset="0"/>
                <a:cs typeface="Times New Roman" panose="02020603050405020304" pitchFamily="18" charset="0"/>
              </a:rPr>
              <a:t>America</a:t>
            </a:r>
            <a:endParaRPr lang="en-US" dirty="0">
              <a:latin typeface="Times New Roman" panose="02020603050405020304" pitchFamily="18" charset="0"/>
              <a:cs typeface="Times New Roman" panose="02020603050405020304" pitchFamily="18" charset="0"/>
            </a:endParaRPr>
          </a:p>
        </p:txBody>
      </p:sp>
      <p:sp>
        <p:nvSpPr>
          <p:cNvPr id="12" name="Content Placeholder 11"/>
          <p:cNvSpPr>
            <a:spLocks noGrp="1"/>
          </p:cNvSpPr>
          <p:nvPr>
            <p:ph sz="half" idx="2"/>
          </p:nvPr>
        </p:nvSpPr>
        <p:spPr/>
        <p:txBody>
          <a:bodyPr>
            <a:normAutofit fontScale="70000" lnSpcReduction="20000"/>
          </a:bodyPr>
          <a:lstStyle/>
          <a:p>
            <a:r>
              <a:rPr lang="en-US" dirty="0" smtClean="0">
                <a:latin typeface="Times New Roman" panose="02020603050405020304" pitchFamily="18" charset="0"/>
                <a:cs typeface="Times New Roman" panose="02020603050405020304" pitchFamily="18" charset="0"/>
              </a:rPr>
              <a:t>Burgers (beef / chicken)</a:t>
            </a:r>
          </a:p>
          <a:p>
            <a:r>
              <a:rPr lang="en-US" dirty="0" smtClean="0">
                <a:latin typeface="Times New Roman" panose="02020603050405020304" pitchFamily="18" charset="0"/>
                <a:cs typeface="Times New Roman" panose="02020603050405020304" pitchFamily="18" charset="0"/>
              </a:rPr>
              <a:t>Hotdogs</a:t>
            </a:r>
          </a:p>
          <a:p>
            <a:r>
              <a:rPr lang="en-US" dirty="0" smtClean="0">
                <a:latin typeface="Times New Roman" panose="02020603050405020304" pitchFamily="18" charset="0"/>
                <a:cs typeface="Times New Roman" panose="02020603050405020304" pitchFamily="18" charset="0"/>
              </a:rPr>
              <a:t>French Fries</a:t>
            </a:r>
          </a:p>
          <a:p>
            <a:r>
              <a:rPr lang="en-US" dirty="0" smtClean="0">
                <a:latin typeface="Times New Roman" panose="02020603050405020304" pitchFamily="18" charset="0"/>
                <a:cs typeface="Times New Roman" panose="02020603050405020304" pitchFamily="18" charset="0"/>
              </a:rPr>
              <a:t>Tacos (Mexican)</a:t>
            </a:r>
          </a:p>
          <a:p>
            <a:r>
              <a:rPr lang="en-US" dirty="0" smtClean="0">
                <a:latin typeface="Times New Roman" panose="02020603050405020304" pitchFamily="18" charset="0"/>
                <a:cs typeface="Times New Roman" panose="02020603050405020304" pitchFamily="18" charset="0"/>
              </a:rPr>
              <a:t>Soda Pop </a:t>
            </a:r>
          </a:p>
          <a:p>
            <a:r>
              <a:rPr lang="en-US" dirty="0" smtClean="0">
                <a:latin typeface="Times New Roman" panose="02020603050405020304" pitchFamily="18" charset="0"/>
                <a:cs typeface="Times New Roman" panose="02020603050405020304" pitchFamily="18" charset="0"/>
              </a:rPr>
              <a:t>Pizza</a:t>
            </a:r>
          </a:p>
          <a:p>
            <a:r>
              <a:rPr lang="en-US" dirty="0" smtClean="0">
                <a:latin typeface="Times New Roman" panose="02020603050405020304" pitchFamily="18" charset="0"/>
                <a:cs typeface="Times New Roman" panose="02020603050405020304" pitchFamily="18" charset="0"/>
              </a:rPr>
              <a:t>Ice Cream Cones, Malts, Ice Cream </a:t>
            </a: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undays</a:t>
            </a:r>
          </a:p>
          <a:p>
            <a:r>
              <a:rPr lang="en-US" dirty="0" smtClean="0">
                <a:latin typeface="Times New Roman" panose="02020603050405020304" pitchFamily="18" charset="0"/>
                <a:cs typeface="Times New Roman" panose="02020603050405020304" pitchFamily="18" charset="0"/>
              </a:rPr>
              <a:t>Fried rice /Sweet &amp; Sour pork or chicken</a:t>
            </a:r>
          </a:p>
          <a:p>
            <a:r>
              <a:rPr lang="en-US" dirty="0" smtClean="0">
                <a:latin typeface="Times New Roman" panose="02020603050405020304" pitchFamily="18" charset="0"/>
                <a:cs typeface="Times New Roman" panose="02020603050405020304" pitchFamily="18" charset="0"/>
              </a:rPr>
              <a:t>Chicken Nuggets</a:t>
            </a:r>
          </a:p>
          <a:p>
            <a:r>
              <a:rPr lang="en-US" dirty="0" smtClean="0">
                <a:latin typeface="Times New Roman" panose="02020603050405020304" pitchFamily="18" charset="0"/>
                <a:cs typeface="Times New Roman" panose="02020603050405020304" pitchFamily="18" charset="0"/>
              </a:rPr>
              <a:t>Fried Chicken</a:t>
            </a:r>
          </a:p>
          <a:p>
            <a:endParaRPr lang="en-US" dirty="0"/>
          </a:p>
        </p:txBody>
      </p:sp>
      <p:sp>
        <p:nvSpPr>
          <p:cNvPr id="13" name="Text Placeholder 12"/>
          <p:cNvSpPr>
            <a:spLocks noGrp="1"/>
          </p:cNvSpPr>
          <p:nvPr>
            <p:ph type="body" sz="quarter" idx="3"/>
          </p:nvPr>
        </p:nvSpPr>
        <p:spPr/>
        <p:txBody>
          <a:bodyPr/>
          <a:lstStyle/>
          <a:p>
            <a:pPr algn="ctr"/>
            <a:r>
              <a:rPr lang="en-US" dirty="0" smtClean="0">
                <a:latin typeface="Times New Roman" panose="02020603050405020304" pitchFamily="18" charset="0"/>
                <a:cs typeface="Times New Roman" panose="02020603050405020304" pitchFamily="18" charset="0"/>
              </a:rPr>
              <a:t>China</a:t>
            </a:r>
            <a:endParaRPr lang="en-US" dirty="0">
              <a:latin typeface="Times New Roman" panose="02020603050405020304" pitchFamily="18" charset="0"/>
              <a:cs typeface="Times New Roman" panose="02020603050405020304" pitchFamily="18" charset="0"/>
            </a:endParaRPr>
          </a:p>
        </p:txBody>
      </p:sp>
      <p:sp>
        <p:nvSpPr>
          <p:cNvPr id="14" name="Content Placeholder 13"/>
          <p:cNvSpPr>
            <a:spLocks noGrp="1"/>
          </p:cNvSpPr>
          <p:nvPr>
            <p:ph sz="quarter" idx="4"/>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t>12</a:t>
            </a:fld>
            <a:endParaRPr lang="en-US"/>
          </a:p>
        </p:txBody>
      </p:sp>
    </p:spTree>
    <p:extLst>
      <p:ext uri="{BB962C8B-B14F-4D97-AF65-F5344CB8AC3E}">
        <p14:creationId xmlns:p14="http://schemas.microsoft.com/office/powerpoint/2010/main" val="3078284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Fast Food Establishments</a:t>
            </a:r>
            <a:endParaRPr lang="en-US"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9BEE506A-6572-4D7F-A7DF-D184AC2FA788}" type="slidenum">
              <a:rPr lang="en-US" smtClean="0"/>
              <a:t>13</a:t>
            </a:fld>
            <a:endParaRPr lang="en-US"/>
          </a:p>
        </p:txBody>
      </p:sp>
      <p:pic>
        <p:nvPicPr>
          <p:cNvPr id="6" name="Content Placeholder 5"/>
          <p:cNvPicPr>
            <a:picLocks noGrp="1" noChangeAspect="1"/>
          </p:cNvPicPr>
          <p:nvPr>
            <p:ph idx="1"/>
          </p:nvPr>
        </p:nvPicPr>
        <p:blipFill>
          <a:blip r:embed="rId2"/>
          <a:stretch>
            <a:fillRect/>
          </a:stretch>
        </p:blipFill>
        <p:spPr>
          <a:xfrm>
            <a:off x="3056640" y="1617723"/>
            <a:ext cx="1438275" cy="1428750"/>
          </a:xfrm>
          <a:prstGeom prst="rect">
            <a:avLst/>
          </a:prstGeom>
        </p:spPr>
      </p:pic>
      <p:pic>
        <p:nvPicPr>
          <p:cNvPr id="7" name="Picture 6"/>
          <p:cNvPicPr>
            <a:picLocks noChangeAspect="1"/>
          </p:cNvPicPr>
          <p:nvPr/>
        </p:nvPicPr>
        <p:blipFill>
          <a:blip r:embed="rId3"/>
          <a:stretch>
            <a:fillRect/>
          </a:stretch>
        </p:blipFill>
        <p:spPr>
          <a:xfrm>
            <a:off x="9317421" y="3187780"/>
            <a:ext cx="2393870" cy="1351832"/>
          </a:xfrm>
          <a:prstGeom prst="rect">
            <a:avLst/>
          </a:prstGeom>
        </p:spPr>
      </p:pic>
      <p:pic>
        <p:nvPicPr>
          <p:cNvPr id="8" name="Picture 7"/>
          <p:cNvPicPr>
            <a:picLocks noChangeAspect="1"/>
          </p:cNvPicPr>
          <p:nvPr/>
        </p:nvPicPr>
        <p:blipFill>
          <a:blip r:embed="rId4"/>
          <a:stretch>
            <a:fillRect/>
          </a:stretch>
        </p:blipFill>
        <p:spPr>
          <a:xfrm>
            <a:off x="493835" y="2264560"/>
            <a:ext cx="1438275" cy="1438275"/>
          </a:xfrm>
          <a:prstGeom prst="rect">
            <a:avLst/>
          </a:prstGeom>
        </p:spPr>
      </p:pic>
      <p:pic>
        <p:nvPicPr>
          <p:cNvPr id="9" name="Picture 8"/>
          <p:cNvPicPr>
            <a:picLocks noChangeAspect="1"/>
          </p:cNvPicPr>
          <p:nvPr/>
        </p:nvPicPr>
        <p:blipFill>
          <a:blip r:embed="rId5"/>
          <a:stretch>
            <a:fillRect/>
          </a:stretch>
        </p:blipFill>
        <p:spPr>
          <a:xfrm>
            <a:off x="580141" y="159297"/>
            <a:ext cx="1737218" cy="1737218"/>
          </a:xfrm>
          <a:prstGeom prst="rect">
            <a:avLst/>
          </a:prstGeom>
        </p:spPr>
      </p:pic>
      <p:pic>
        <p:nvPicPr>
          <p:cNvPr id="10" name="Picture 9"/>
          <p:cNvPicPr>
            <a:picLocks noChangeAspect="1"/>
          </p:cNvPicPr>
          <p:nvPr/>
        </p:nvPicPr>
        <p:blipFill>
          <a:blip r:embed="rId6"/>
          <a:stretch>
            <a:fillRect/>
          </a:stretch>
        </p:blipFill>
        <p:spPr>
          <a:xfrm>
            <a:off x="9972896" y="35080"/>
            <a:ext cx="1952625" cy="2171700"/>
          </a:xfrm>
          <a:prstGeom prst="rect">
            <a:avLst/>
          </a:prstGeom>
        </p:spPr>
      </p:pic>
      <p:pic>
        <p:nvPicPr>
          <p:cNvPr id="11" name="Picture 10"/>
          <p:cNvPicPr>
            <a:picLocks noChangeAspect="1"/>
          </p:cNvPicPr>
          <p:nvPr/>
        </p:nvPicPr>
        <p:blipFill>
          <a:blip r:embed="rId7"/>
          <a:stretch>
            <a:fillRect/>
          </a:stretch>
        </p:blipFill>
        <p:spPr>
          <a:xfrm>
            <a:off x="2541923" y="3008290"/>
            <a:ext cx="2897353" cy="1226126"/>
          </a:xfrm>
          <a:prstGeom prst="rect">
            <a:avLst/>
          </a:prstGeom>
        </p:spPr>
      </p:pic>
      <p:pic>
        <p:nvPicPr>
          <p:cNvPr id="12" name="Picture 11"/>
          <p:cNvPicPr>
            <a:picLocks noChangeAspect="1"/>
          </p:cNvPicPr>
          <p:nvPr/>
        </p:nvPicPr>
        <p:blipFill>
          <a:blip r:embed="rId8"/>
          <a:stretch>
            <a:fillRect/>
          </a:stretch>
        </p:blipFill>
        <p:spPr>
          <a:xfrm>
            <a:off x="5705931" y="1282525"/>
            <a:ext cx="1519744" cy="1690983"/>
          </a:xfrm>
          <a:prstGeom prst="rect">
            <a:avLst/>
          </a:prstGeom>
        </p:spPr>
      </p:pic>
      <p:sp>
        <p:nvSpPr>
          <p:cNvPr id="13" name="Rectangle 12"/>
          <p:cNvSpPr/>
          <p:nvPr/>
        </p:nvSpPr>
        <p:spPr>
          <a:xfrm>
            <a:off x="838200" y="4539611"/>
            <a:ext cx="10272143" cy="1938992"/>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In recent years, reduced leisure time in China has led to a consumer shift away from traditional full-service restaurants toward fast-food establishments. Over the five years to 2012, revenue for the Fast-Food Restaurant industry in China grew at an annualized rate of 16.9% to $89.6 billion, says </a:t>
            </a:r>
            <a:r>
              <a:rPr lang="en-US" sz="2400" b="1" dirty="0" err="1">
                <a:latin typeface="Times New Roman" panose="02020603050405020304" pitchFamily="18" charset="0"/>
                <a:cs typeface="Times New Roman" panose="02020603050405020304" pitchFamily="18" charset="0"/>
              </a:rPr>
              <a:t>IBISWorld</a:t>
            </a:r>
            <a:r>
              <a:rPr lang="en-US" sz="2400" b="1" dirty="0">
                <a:latin typeface="Times New Roman" panose="02020603050405020304" pitchFamily="18" charset="0"/>
                <a:cs typeface="Times New Roman" panose="02020603050405020304" pitchFamily="18" charset="0"/>
              </a:rPr>
              <a:t>. </a:t>
            </a:r>
          </a:p>
        </p:txBody>
      </p:sp>
      <p:pic>
        <p:nvPicPr>
          <p:cNvPr id="3" name="Picture 2"/>
          <p:cNvPicPr>
            <a:picLocks noChangeAspect="1"/>
          </p:cNvPicPr>
          <p:nvPr/>
        </p:nvPicPr>
        <p:blipFill>
          <a:blip r:embed="rId9"/>
          <a:stretch>
            <a:fillRect/>
          </a:stretch>
        </p:blipFill>
        <p:spPr>
          <a:xfrm>
            <a:off x="8036461" y="1406519"/>
            <a:ext cx="1737060" cy="1737060"/>
          </a:xfrm>
          <a:prstGeom prst="rect">
            <a:avLst/>
          </a:prstGeom>
        </p:spPr>
      </p:pic>
      <p:pic>
        <p:nvPicPr>
          <p:cNvPr id="5" name="Picture 4"/>
          <p:cNvPicPr>
            <a:picLocks noChangeAspect="1"/>
          </p:cNvPicPr>
          <p:nvPr/>
        </p:nvPicPr>
        <p:blipFill>
          <a:blip r:embed="rId10"/>
          <a:stretch>
            <a:fillRect/>
          </a:stretch>
        </p:blipFill>
        <p:spPr>
          <a:xfrm>
            <a:off x="7455816" y="3231645"/>
            <a:ext cx="1431023" cy="1431023"/>
          </a:xfrm>
          <a:prstGeom prst="rect">
            <a:avLst/>
          </a:prstGeom>
        </p:spPr>
      </p:pic>
      <p:pic>
        <p:nvPicPr>
          <p:cNvPr id="14" name="Picture 13"/>
          <p:cNvPicPr>
            <a:picLocks noChangeAspect="1"/>
          </p:cNvPicPr>
          <p:nvPr/>
        </p:nvPicPr>
        <p:blipFill>
          <a:blip r:embed="rId11"/>
          <a:stretch>
            <a:fillRect/>
          </a:stretch>
        </p:blipFill>
        <p:spPr>
          <a:xfrm>
            <a:off x="5250235" y="3066918"/>
            <a:ext cx="2205581" cy="1065234"/>
          </a:xfrm>
          <a:prstGeom prst="rect">
            <a:avLst/>
          </a:prstGeom>
        </p:spPr>
      </p:pic>
    </p:spTree>
    <p:extLst>
      <p:ext uri="{BB962C8B-B14F-4D97-AF65-F5344CB8AC3E}">
        <p14:creationId xmlns:p14="http://schemas.microsoft.com/office/powerpoint/2010/main" val="2195252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Choosing the favorite Fast Food Restaurant</a:t>
            </a:r>
            <a:br>
              <a:rPr lang="en-US" dirty="0" smtClean="0"/>
            </a:br>
            <a:r>
              <a:rPr lang="en-US" dirty="0" smtClean="0"/>
              <a:t>Caucus Format </a:t>
            </a:r>
            <a:endParaRPr lang="en-US" dirty="0"/>
          </a:p>
        </p:txBody>
      </p:sp>
      <p:sp>
        <p:nvSpPr>
          <p:cNvPr id="3" name="Content Placeholder 2"/>
          <p:cNvSpPr>
            <a:spLocks noGrp="1"/>
          </p:cNvSpPr>
          <p:nvPr>
            <p:ph idx="1"/>
          </p:nvPr>
        </p:nvSpPr>
        <p:spPr/>
        <p:txBody>
          <a:bodyPr>
            <a:normAutofit lnSpcReduction="10000"/>
          </a:bodyPr>
          <a:lstStyle/>
          <a:p>
            <a:r>
              <a:rPr lang="en-US" dirty="0" smtClean="0"/>
              <a:t>A caucus is a format for making a group decision.</a:t>
            </a:r>
          </a:p>
          <a:p>
            <a:r>
              <a:rPr lang="en-US" dirty="0" smtClean="0"/>
              <a:t>Caucus rules:</a:t>
            </a:r>
          </a:p>
          <a:p>
            <a:pPr lvl="1"/>
            <a:r>
              <a:rPr lang="en-US" dirty="0" smtClean="0"/>
              <a:t>Divide into assigned groups.</a:t>
            </a:r>
          </a:p>
          <a:p>
            <a:pPr lvl="1"/>
            <a:r>
              <a:rPr lang="en-US" dirty="0" smtClean="0"/>
              <a:t>Appoint a spokesperson.  </a:t>
            </a:r>
          </a:p>
          <a:p>
            <a:pPr lvl="1"/>
            <a:r>
              <a:rPr lang="en-US" dirty="0" smtClean="0"/>
              <a:t>From the list of fast food restaurants (select) the one that your group prefers.  Your decision, must be based upon some rationale criteria e.g. quality, nutritional value, taste, cleanliness, etc.</a:t>
            </a:r>
          </a:p>
          <a:p>
            <a:pPr lvl="1"/>
            <a:r>
              <a:rPr lang="en-US" dirty="0" smtClean="0"/>
              <a:t>The spokesperson should be prepared to announce your groups choice and the reasons for the choice.  </a:t>
            </a:r>
          </a:p>
          <a:p>
            <a:pPr lvl="1"/>
            <a:r>
              <a:rPr lang="en-US" dirty="0" smtClean="0"/>
              <a:t>Restaurants receiving the fewest votes will be dropped from the list and the process will be repeated until there is only one restaurant remaining or until one has the majority of the votes.</a:t>
            </a:r>
          </a:p>
          <a:p>
            <a:pPr lvl="1"/>
            <a:endParaRPr lang="en-US" dirty="0" smtClean="0"/>
          </a:p>
          <a:p>
            <a:pPr lvl="1"/>
            <a:endParaRPr lang="en-US" dirty="0"/>
          </a:p>
        </p:txBody>
      </p:sp>
    </p:spTree>
    <p:extLst>
      <p:ext uri="{BB962C8B-B14F-4D97-AF65-F5344CB8AC3E}">
        <p14:creationId xmlns:p14="http://schemas.microsoft.com/office/powerpoint/2010/main" val="1910573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718" y="191705"/>
            <a:ext cx="10515600" cy="1325563"/>
          </a:xfrm>
        </p:spPr>
        <p:txBody>
          <a:bodyPr>
            <a:normAutofit/>
          </a:bodyPr>
          <a:lstStyle/>
          <a:p>
            <a:pPr algn="ctr"/>
            <a:r>
              <a:rPr lang="en-US" sz="6600" b="1" dirty="0" smtClean="0"/>
              <a:t>Food Humor</a:t>
            </a:r>
            <a:endParaRPr lang="en-US" sz="6600" b="1" dirty="0"/>
          </a:p>
        </p:txBody>
      </p:sp>
      <p:sp>
        <p:nvSpPr>
          <p:cNvPr id="3" name="Content Placeholder 2"/>
          <p:cNvSpPr>
            <a:spLocks noGrp="1"/>
          </p:cNvSpPr>
          <p:nvPr>
            <p:ph idx="1"/>
          </p:nvPr>
        </p:nvSpPr>
        <p:spPr>
          <a:xfrm>
            <a:off x="696311" y="1415721"/>
            <a:ext cx="10515600" cy="4351338"/>
          </a:xfrm>
        </p:spPr>
        <p:txBody>
          <a:bodyPr/>
          <a:lstStyle/>
          <a:p>
            <a:pPr marL="0" indent="0">
              <a:buNone/>
            </a:pPr>
            <a:r>
              <a:rPr lang="en-US" sz="6000" dirty="0"/>
              <a:t>As a child my family’s menu consisted of two choices: take it or leave it! </a:t>
            </a:r>
            <a:endParaRPr lang="en-US" sz="6000" dirty="0" smtClean="0"/>
          </a:p>
          <a:p>
            <a:pPr marL="0" indent="0">
              <a:buNone/>
            </a:pPr>
            <a:r>
              <a:rPr lang="en-US" sz="4400" dirty="0" smtClean="0"/>
              <a:t>(</a:t>
            </a:r>
            <a:r>
              <a:rPr lang="en-US" sz="4400" dirty="0"/>
              <a:t>Buddy </a:t>
            </a:r>
            <a:r>
              <a:rPr lang="en-US" sz="4400" dirty="0" smtClean="0"/>
              <a:t>Hackett, American Comedian)</a:t>
            </a:r>
            <a:endParaRPr lang="en-US" sz="4400" dirty="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7457" y="3307171"/>
            <a:ext cx="2647363" cy="3550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887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16</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Guest Presenter</a:t>
            </a:r>
            <a:endParaRPr lang="en-US" sz="6600" b="1"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4342957" y="2967335"/>
            <a:ext cx="3506089" cy="1569660"/>
          </a:xfrm>
          <a:prstGeom prst="rect">
            <a:avLst/>
          </a:prstGeom>
          <a:noFill/>
        </p:spPr>
        <p:txBody>
          <a:bodyPr wrap="none" lIns="91440" tIns="45720" rIns="91440" bIns="45720">
            <a:spAutoFit/>
          </a:bodyPr>
          <a:lstStyle/>
          <a:p>
            <a:pPr algn="ct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Molen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7978149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6" y="554311"/>
            <a:ext cx="10515600" cy="1325563"/>
          </a:xfrm>
        </p:spPr>
        <p:txBody>
          <a:bodyPr>
            <a:noAutofit/>
          </a:bodyPr>
          <a:lstStyle/>
          <a:p>
            <a:pPr algn="ctr"/>
            <a:r>
              <a:rPr lang="en-US" sz="6000" b="1" dirty="0" smtClean="0"/>
              <a:t/>
            </a:r>
            <a:br>
              <a:rPr lang="en-US" sz="6000" b="1" dirty="0" smtClean="0"/>
            </a:br>
            <a:r>
              <a:rPr lang="en-US" sz="6000" b="1" dirty="0" err="1" smtClean="0"/>
              <a:t>Descriptionary</a:t>
            </a:r>
            <a:r>
              <a:rPr lang="en-US" sz="6000" b="1" dirty="0" smtClean="0"/>
              <a:t/>
            </a:r>
            <a:br>
              <a:rPr lang="en-US" sz="6000" b="1" dirty="0" smtClean="0"/>
            </a:br>
            <a:r>
              <a:rPr lang="en-US" sz="6000" b="1" dirty="0" smtClean="0"/>
              <a:t> </a:t>
            </a:r>
            <a:endParaRPr lang="en-US" sz="6000"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18</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translation.</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G:\DCIM\100MSDCF\DSC018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4813" y="108782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21</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G:\DCIM\100MSDCF\DSC018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110" y="80404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8172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b="1" dirty="0" smtClean="0"/>
              <a:t>English Corner Guests</a:t>
            </a:r>
            <a:endParaRPr lang="en-US" sz="7200" b="1" dirty="0"/>
          </a:p>
        </p:txBody>
      </p:sp>
      <p:sp>
        <p:nvSpPr>
          <p:cNvPr id="3" name="Content Placeholder 2"/>
          <p:cNvSpPr>
            <a:spLocks noGrp="1"/>
          </p:cNvSpPr>
          <p:nvPr>
            <p:ph idx="1"/>
          </p:nvPr>
        </p:nvSpPr>
        <p:spPr/>
        <p:txBody>
          <a:bodyPr/>
          <a:lstStyle/>
          <a:p>
            <a:pPr marL="0" indent="0">
              <a:buNone/>
            </a:pPr>
            <a:endParaRPr lang="en-US" dirty="0"/>
          </a:p>
        </p:txBody>
      </p:sp>
      <p:sp>
        <p:nvSpPr>
          <p:cNvPr id="4" name="Rectangle 3"/>
          <p:cNvSpPr/>
          <p:nvPr/>
        </p:nvSpPr>
        <p:spPr>
          <a:xfrm>
            <a:off x="889322" y="2179059"/>
            <a:ext cx="10413364" cy="3785652"/>
          </a:xfrm>
          <a:prstGeom prst="rect">
            <a:avLst/>
          </a:prstGeom>
          <a:noFill/>
        </p:spPr>
        <p:txBody>
          <a:bodyPr wrap="non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Ron and </a:t>
            </a:r>
            <a:r>
              <a:rPr lang="en-US" sz="80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Kiem</a:t>
            </a: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Anderson</a:t>
            </a:r>
          </a:p>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From</a:t>
            </a:r>
          </a:p>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Los </a:t>
            </a: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Angeles</a:t>
            </a: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California</a:t>
            </a:r>
            <a:endPar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2653866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a:latin typeface="Times New Roman" panose="02020603050405020304" pitchFamily="18" charset="0"/>
                <a:cs typeface="Times New Roman" panose="02020603050405020304" pitchFamily="18" charset="0"/>
              </a:rPr>
              <a:t>Next English Corner</a:t>
            </a: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000" b="1" dirty="0" smtClean="0">
                <a:latin typeface="Times New Roman" panose="02020603050405020304" pitchFamily="18" charset="0"/>
                <a:cs typeface="Times New Roman" panose="02020603050405020304" pitchFamily="18" charset="0"/>
              </a:rPr>
              <a:t>June 5, 2014 7 </a:t>
            </a:r>
            <a:r>
              <a:rPr lang="en-US" sz="4000" b="1" dirty="0">
                <a:latin typeface="Times New Roman" panose="02020603050405020304" pitchFamily="18" charset="0"/>
                <a:cs typeface="Times New Roman" panose="02020603050405020304" pitchFamily="18" charset="0"/>
              </a:rPr>
              <a:t>PM</a:t>
            </a:r>
            <a:r>
              <a:rPr lang="en-US" sz="4800" b="1" dirty="0">
                <a:latin typeface="Times New Roman" panose="02020603050405020304" pitchFamily="18" charset="0"/>
                <a:cs typeface="Times New Roman" panose="02020603050405020304" pitchFamily="18" charset="0"/>
              </a:rPr>
              <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0000" lnSpcReduction="20000"/>
          </a:bodyPr>
          <a:lstStyle/>
          <a:p>
            <a:pPr marL="0" indent="0" algn="ctr">
              <a:buNone/>
            </a:pPr>
            <a:r>
              <a:rPr lang="en-US" sz="7200" dirty="0" smtClean="0">
                <a:latin typeface="Times New Roman" panose="02020603050405020304" pitchFamily="18" charset="0"/>
                <a:cs typeface="Times New Roman" panose="02020603050405020304" pitchFamily="18" charset="0"/>
              </a:rPr>
              <a:t>We will watch and discuss:</a:t>
            </a:r>
          </a:p>
          <a:p>
            <a:pPr marL="0" indent="0" algn="ctr">
              <a:buNone/>
            </a:pPr>
            <a:r>
              <a:rPr lang="en-US" sz="7200" dirty="0" smtClean="0">
                <a:latin typeface="Times New Roman" panose="02020603050405020304" pitchFamily="18" charset="0"/>
                <a:cs typeface="Times New Roman" panose="02020603050405020304" pitchFamily="18" charset="0"/>
              </a:rPr>
              <a:t>My Fair Lady” </a:t>
            </a:r>
          </a:p>
          <a:p>
            <a:pPr marL="0" indent="0" algn="ctr">
              <a:buNone/>
            </a:pPr>
            <a:r>
              <a:rPr lang="en-US" sz="7200" dirty="0" smtClean="0">
                <a:latin typeface="Times New Roman" panose="02020603050405020304" pitchFamily="18" charset="0"/>
                <a:cs typeface="Times New Roman" panose="02020603050405020304" pitchFamily="18" charset="0"/>
              </a:rPr>
              <a:t>Part 1</a:t>
            </a:r>
          </a:p>
          <a:p>
            <a:pPr marL="0" indent="0" algn="ctr">
              <a:buNone/>
            </a:pPr>
            <a:endParaRPr lang="en-US" sz="7000" dirty="0" smtClean="0">
              <a:latin typeface="Times New Roman" panose="02020603050405020304" pitchFamily="18" charset="0"/>
              <a:cs typeface="Times New Roman" panose="02020603050405020304" pitchFamily="18" charset="0"/>
            </a:endParaRPr>
          </a:p>
          <a:p>
            <a:pPr marL="0" indent="0" algn="ctr">
              <a:buNone/>
            </a:pPr>
            <a:r>
              <a:rPr lang="en-US" sz="7000" dirty="0" smtClean="0">
                <a:latin typeface="Times New Roman" panose="02020603050405020304" pitchFamily="18" charset="0"/>
                <a:cs typeface="Times New Roman" panose="02020603050405020304" pitchFamily="18" charset="0"/>
              </a:rPr>
              <a:t>A British Musical</a:t>
            </a:r>
          </a:p>
          <a:p>
            <a:pPr marL="0" indent="0" algn="ctr">
              <a:buNone/>
            </a:pPr>
            <a:r>
              <a:rPr lang="en-US" sz="4700" dirty="0" smtClean="0">
                <a:latin typeface="Times New Roman" panose="02020603050405020304" pitchFamily="18" charset="0"/>
                <a:cs typeface="Times New Roman" panose="02020603050405020304" pitchFamily="18" charset="0"/>
              </a:rPr>
              <a:t>Bring a snack to share.</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5656" y="1384518"/>
            <a:ext cx="4105112" cy="5473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765738" cy="1765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302359"/>
            <a:ext cx="3657600"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a:effectLst>
                <a:outerShdw blurRad="38100" dist="38100" dir="2700000" algn="tl">
                  <a:srgbClr val="336699"/>
                </a:outerShdw>
              </a:effectLst>
              <a:latin typeface="Comic Sans MS" pitchFamily="66" charset="0"/>
            </a:endParaRPr>
          </a:p>
          <a:p>
            <a:pPr marL="0" indent="0" algn="ctr">
              <a:defRPr/>
            </a:pPr>
            <a:endParaRPr lang="en-US" altLang="en-US" sz="6000" b="1" i="1" dirty="0" smtClean="0">
              <a:effectLst>
                <a:outerShdw blurRad="38100" dist="38100" dir="2700000" algn="tl">
                  <a:srgbClr val="336699"/>
                </a:outerShdw>
              </a:effectLst>
              <a:latin typeface="Comic Sans MS" pitchFamily="66" charset="0"/>
            </a:endParaRPr>
          </a:p>
          <a:p>
            <a:pPr marL="0" indent="0" algn="ctr">
              <a:defRPr/>
            </a:pPr>
            <a:r>
              <a:rPr lang="en-US" altLang="en-US" sz="6000" b="1" i="1" dirty="0" smtClean="0">
                <a:effectLst>
                  <a:outerShdw blurRad="38100" dist="38100" dir="2700000" algn="tl">
                    <a:srgbClr val="336699"/>
                  </a:outerShdw>
                </a:effectLst>
                <a:latin typeface="Comic Sans MS" pitchFamily="66" charset="0"/>
              </a:rPr>
              <a:t>My Love</a:t>
            </a: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8731" y="1825625"/>
            <a:ext cx="11524593" cy="4351338"/>
          </a:xfrm>
        </p:spPr>
        <p:txBody>
          <a:bodyPr>
            <a:normAutofit lnSpcReduction="1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in assigned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r>
              <a:rPr lang="en-US" sz="3600" dirty="0" smtClean="0">
                <a:latin typeface="Times New Roman" panose="02020603050405020304" pitchFamily="18" charset="0"/>
                <a:cs typeface="Times New Roman" panose="02020603050405020304" pitchFamily="18" charset="0"/>
              </a:rPr>
              <a:t>Topics: (1) Discuss the pros and cons of naming “Tofu” as China’s National Food.  (2) If you do not like “Tofu,” which food would you choose to be China’s National Food.</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6460</TotalTime>
  <Words>1972</Words>
  <Application>Microsoft Office PowerPoint</Application>
  <PresentationFormat>Custom</PresentationFormat>
  <Paragraphs>236</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English Corner Friends</vt:lpstr>
      <vt:lpstr>English Corner Friends</vt:lpstr>
      <vt:lpstr>English Corner Guests</vt:lpstr>
      <vt:lpstr>Introductions</vt:lpstr>
      <vt:lpstr>English Corner’s Goals</vt:lpstr>
      <vt:lpstr> Next English Corner June 5, 2014 7 PM  </vt:lpstr>
      <vt:lpstr>PowerPoint Presentation</vt:lpstr>
      <vt:lpstr>Your Discussion Topics</vt:lpstr>
      <vt:lpstr> </vt:lpstr>
      <vt:lpstr>The Foods We Love to Eat</vt:lpstr>
      <vt:lpstr>Comparisons of Cultures Fast Food</vt:lpstr>
      <vt:lpstr>Fast Food Establishments</vt:lpstr>
      <vt:lpstr>Choosing the favorite Fast Food Restaurant Caucus Format </vt:lpstr>
      <vt:lpstr>Food Humor</vt:lpstr>
      <vt:lpstr>PowerPoint Presentation</vt:lpstr>
      <vt:lpstr>Guest Presenter</vt:lpstr>
      <vt:lpstr> Descriptionary  </vt:lpstr>
      <vt:lpstr>Chinglish    Translations</vt:lpstr>
      <vt:lpstr> Questions</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500</cp:revision>
  <cp:lastPrinted>2013-09-23T08:57:36Z</cp:lastPrinted>
  <dcterms:created xsi:type="dcterms:W3CDTF">2013-09-17T00:49:18Z</dcterms:created>
  <dcterms:modified xsi:type="dcterms:W3CDTF">2014-05-28T14:09:51Z</dcterms:modified>
</cp:coreProperties>
</file>