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2" r:id="rId4"/>
    <p:sldId id="263" r:id="rId5"/>
    <p:sldId id="281" r:id="rId6"/>
    <p:sldId id="277" r:id="rId7"/>
    <p:sldId id="278" r:id="rId8"/>
    <p:sldId id="319" r:id="rId9"/>
    <p:sldId id="320" r:id="rId10"/>
    <p:sldId id="323" r:id="rId11"/>
    <p:sldId id="282" r:id="rId12"/>
    <p:sldId id="283" r:id="rId13"/>
    <p:sldId id="284" r:id="rId14"/>
    <p:sldId id="285" r:id="rId15"/>
    <p:sldId id="287" r:id="rId16"/>
    <p:sldId id="288" r:id="rId17"/>
    <p:sldId id="289" r:id="rId18"/>
    <p:sldId id="290" r:id="rId19"/>
    <p:sldId id="291" r:id="rId20"/>
    <p:sldId id="325" r:id="rId21"/>
    <p:sldId id="326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24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-1.488095238095238E-3"/>
                  <c:y val="1.3698630136986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$16,000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Sheet1!$A$1:$A$8</c:f>
              <c:strCache>
                <c:ptCount val="8"/>
                <c:pt idx="0">
                  <c:v>Professional Degree</c:v>
                </c:pt>
                <c:pt idx="1">
                  <c:v>Doctoral Degree</c:v>
                </c:pt>
                <c:pt idx="2">
                  <c:v>Master's Degree</c:v>
                </c:pt>
                <c:pt idx="3">
                  <c:v>Bachelor's Degree</c:v>
                </c:pt>
                <c:pt idx="4">
                  <c:v>Associate's Degree</c:v>
                </c:pt>
                <c:pt idx="5">
                  <c:v>Some College</c:v>
                </c:pt>
                <c:pt idx="6">
                  <c:v>High School Graduate</c:v>
                </c:pt>
                <c:pt idx="7">
                  <c:v>Some High School</c:v>
                </c:pt>
              </c:strCache>
            </c:strRef>
          </c:cat>
          <c:val>
            <c:numRef>
              <c:f>Sheet1!$B$1:$B$8</c:f>
              <c:numCache>
                <c:formatCode>"$"#,##0</c:formatCode>
                <c:ptCount val="8"/>
                <c:pt idx="0">
                  <c:v>109600</c:v>
                </c:pt>
                <c:pt idx="1">
                  <c:v>89400</c:v>
                </c:pt>
                <c:pt idx="2">
                  <c:v>62300</c:v>
                </c:pt>
                <c:pt idx="3">
                  <c:v>52200</c:v>
                </c:pt>
                <c:pt idx="4">
                  <c:v>38200</c:v>
                </c:pt>
                <c:pt idx="5">
                  <c:v>36800</c:v>
                </c:pt>
                <c:pt idx="6">
                  <c:v>30400</c:v>
                </c:pt>
                <c:pt idx="7">
                  <c:v>23400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260480"/>
        <c:axId val="118262016"/>
      </c:barChart>
      <c:catAx>
        <c:axId val="118260480"/>
        <c:scaling>
          <c:orientation val="minMax"/>
        </c:scaling>
        <c:delete val="0"/>
        <c:axPos val="l"/>
        <c:majorTickMark val="out"/>
        <c:minorTickMark val="none"/>
        <c:tickLblPos val="nextTo"/>
        <c:crossAx val="118262016"/>
        <c:crosses val="autoZero"/>
        <c:auto val="1"/>
        <c:lblAlgn val="ctr"/>
        <c:lblOffset val="100"/>
        <c:noMultiLvlLbl val="0"/>
      </c:catAx>
      <c:valAx>
        <c:axId val="118262016"/>
        <c:scaling>
          <c:orientation val="minMax"/>
        </c:scaling>
        <c:delete val="1"/>
        <c:axPos val="b"/>
        <c:numFmt formatCode="&quot;$&quot;#,##0" sourceLinked="1"/>
        <c:majorTickMark val="out"/>
        <c:minorTickMark val="none"/>
        <c:tickLblPos val="none"/>
        <c:crossAx val="118260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Sheet1!$A$10:$A$17</c:f>
              <c:strCache>
                <c:ptCount val="8"/>
                <c:pt idx="0">
                  <c:v>Professional Degree</c:v>
                </c:pt>
                <c:pt idx="1">
                  <c:v>Doctoral Degree</c:v>
                </c:pt>
                <c:pt idx="2">
                  <c:v>Master's Degree</c:v>
                </c:pt>
                <c:pt idx="3">
                  <c:v>Bachelor's Degree</c:v>
                </c:pt>
                <c:pt idx="4">
                  <c:v>Associate's Degree</c:v>
                </c:pt>
                <c:pt idx="5">
                  <c:v>Some College</c:v>
                </c:pt>
                <c:pt idx="6">
                  <c:v>High School Graduate</c:v>
                </c:pt>
                <c:pt idx="7">
                  <c:v>Some High School</c:v>
                </c:pt>
              </c:strCache>
            </c:strRef>
          </c:cat>
          <c:val>
            <c:numRef>
              <c:f>Sheet1!$B$10:$B$17</c:f>
              <c:numCache>
                <c:formatCode>"$"#,##0</c:formatCode>
                <c:ptCount val="8"/>
                <c:pt idx="0">
                  <c:v>4400000</c:v>
                </c:pt>
                <c:pt idx="1">
                  <c:v>3400000</c:v>
                </c:pt>
                <c:pt idx="2">
                  <c:v>2500000</c:v>
                </c:pt>
                <c:pt idx="3">
                  <c:v>2100000</c:v>
                </c:pt>
                <c:pt idx="4">
                  <c:v>1600000</c:v>
                </c:pt>
                <c:pt idx="5">
                  <c:v>1500000</c:v>
                </c:pt>
                <c:pt idx="6">
                  <c:v>1200000</c:v>
                </c:pt>
                <c:pt idx="7">
                  <c:v>1000000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8315648"/>
        <c:axId val="118321536"/>
      </c:barChart>
      <c:catAx>
        <c:axId val="118315648"/>
        <c:scaling>
          <c:orientation val="minMax"/>
        </c:scaling>
        <c:delete val="0"/>
        <c:axPos val="l"/>
        <c:majorTickMark val="out"/>
        <c:minorTickMark val="none"/>
        <c:tickLblPos val="nextTo"/>
        <c:crossAx val="118321536"/>
        <c:crosses val="autoZero"/>
        <c:auto val="1"/>
        <c:lblAlgn val="ctr"/>
        <c:lblOffset val="100"/>
        <c:noMultiLvlLbl val="0"/>
      </c:catAx>
      <c:valAx>
        <c:axId val="118321536"/>
        <c:scaling>
          <c:orientation val="minMax"/>
        </c:scaling>
        <c:delete val="1"/>
        <c:axPos val="b"/>
        <c:numFmt formatCode="&quot;$&quot;#,##0" sourceLinked="1"/>
        <c:majorTickMark val="out"/>
        <c:minorTickMark val="none"/>
        <c:tickLblPos val="none"/>
        <c:crossAx val="1183156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0.8912</cdr:x>
      <cdr:y>0.71742</cdr:y>
    </cdr:from>
    <cdr:to>
      <cdr:x>0.99635</cdr:x>
      <cdr:y>0.88662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50176" y="387727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6F8131-AC57-4007-8A08-DEB8685E96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ADCB3-EFD5-40DE-8864-829C763EF9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5341E-5451-4043-985C-2D83466334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79F9E-CEC3-4D36-A205-87F1F0C568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57EC5-459F-4B68-8F29-C59A6DA74147}" type="datetimeFigureOut">
              <a:rPr lang="en-US" smtClean="0"/>
              <a:pPr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1751E-8457-499A-B03D-86E6E1BF9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0800"/>
            <a:ext cx="7772400" cy="1219200"/>
          </a:xfrm>
          <a:solidFill>
            <a:srgbClr val="00B050"/>
          </a:solidFill>
        </p:spPr>
        <p:txBody>
          <a:bodyPr>
            <a:noAutofit/>
          </a:bodyPr>
          <a:lstStyle/>
          <a:p>
            <a:pPr lvl="0"/>
            <a: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Employment  </a:t>
            </a:r>
            <a:b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Can I be Ready? </a:t>
            </a:r>
            <a:b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trafficligh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685800"/>
            <a:ext cx="6151563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4723" name="Text Box 3"/>
          <p:cNvSpPr txBox="1">
            <a:spLocks noChangeArrowheads="1"/>
          </p:cNvSpPr>
          <p:nvPr/>
        </p:nvSpPr>
        <p:spPr bwMode="auto">
          <a:xfrm>
            <a:off x="60325" y="73025"/>
            <a:ext cx="9083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Which way do I go in life?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4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Why is an education necessary?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4800" b="1" dirty="0" smtClean="0"/>
              <a:t>	</a:t>
            </a:r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We must prepare for an uncertain and an unknown future.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~AUT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-228600"/>
            <a:ext cx="5486400" cy="80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WordArt 3"/>
          <p:cNvSpPr>
            <a:spLocks noChangeArrowheads="1" noChangeShapeType="1" noTextEdit="1"/>
          </p:cNvSpPr>
          <p:nvPr/>
        </p:nvSpPr>
        <p:spPr bwMode="auto">
          <a:xfrm>
            <a:off x="304800" y="609600"/>
            <a:ext cx="2971800" cy="525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How is Our </a:t>
            </a:r>
          </a:p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world 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 Black"/>
              </a:rPr>
              <a:t>Changing?</a:t>
            </a:r>
            <a:endParaRPr lang="en-U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 How has the world changed since 1964?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Manual type writer</a:t>
            </a:r>
          </a:p>
          <a:p>
            <a:r>
              <a:rPr lang="en-US" dirty="0" smtClean="0"/>
              <a:t>Typewriter erasers</a:t>
            </a:r>
          </a:p>
          <a:p>
            <a:r>
              <a:rPr lang="en-US" dirty="0" smtClean="0"/>
              <a:t>Party line telephone</a:t>
            </a:r>
          </a:p>
          <a:p>
            <a:r>
              <a:rPr lang="en-US" dirty="0" smtClean="0"/>
              <a:t>Snail Mail</a:t>
            </a:r>
          </a:p>
          <a:p>
            <a:r>
              <a:rPr lang="en-US" dirty="0" smtClean="0"/>
              <a:t>Encyclopedia</a:t>
            </a:r>
          </a:p>
          <a:p>
            <a:r>
              <a:rPr lang="en-US" dirty="0" smtClean="0"/>
              <a:t>Black/white TV with 1 channel</a:t>
            </a:r>
          </a:p>
          <a:p>
            <a:r>
              <a:rPr lang="en-US" dirty="0" smtClean="0"/>
              <a:t>Large Record Player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Computers</a:t>
            </a:r>
          </a:p>
          <a:p>
            <a:r>
              <a:rPr lang="en-US" dirty="0" smtClean="0"/>
              <a:t>Delete Key</a:t>
            </a:r>
          </a:p>
          <a:p>
            <a:r>
              <a:rPr lang="en-US" dirty="0" smtClean="0"/>
              <a:t>Smart Phone </a:t>
            </a:r>
          </a:p>
          <a:p>
            <a:r>
              <a:rPr lang="en-US" dirty="0" smtClean="0"/>
              <a:t>Instant Email/Texting</a:t>
            </a:r>
          </a:p>
          <a:p>
            <a:r>
              <a:rPr lang="en-US" dirty="0" smtClean="0"/>
              <a:t>Internet Search Engines</a:t>
            </a:r>
          </a:p>
          <a:p>
            <a:r>
              <a:rPr lang="en-US" dirty="0" smtClean="0"/>
              <a:t>HD Color with 100s of Channels</a:t>
            </a:r>
          </a:p>
          <a:p>
            <a:r>
              <a:rPr lang="en-US" dirty="0" smtClean="0"/>
              <a:t>IPOD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2409880242"/>
              </p:ext>
            </p:extLst>
          </p:nvPr>
        </p:nvGraphicFramePr>
        <p:xfrm>
          <a:off x="311149" y="1151929"/>
          <a:ext cx="8696325" cy="5404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/>
          <p:cNvSpPr/>
          <p:nvPr/>
        </p:nvSpPr>
        <p:spPr>
          <a:xfrm>
            <a:off x="775710" y="228600"/>
            <a:ext cx="757239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How Much Will You Earn?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5089525" y="1255713"/>
            <a:ext cx="710451" cy="3693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$8.00</a:t>
            </a:r>
            <a:endParaRPr lang="en-US" dirty="0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410200" y="1905000"/>
            <a:ext cx="892175" cy="3762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$15.00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638800" y="2590800"/>
            <a:ext cx="827471" cy="3693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$18.00</a:t>
            </a:r>
            <a:endParaRPr lang="en-US" dirty="0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5715000" y="3200400"/>
            <a:ext cx="827471" cy="3693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$</a:t>
            </a:r>
            <a:r>
              <a:rPr lang="en-US" dirty="0" smtClean="0"/>
              <a:t>20.00</a:t>
            </a:r>
            <a:endParaRPr lang="en-US" dirty="0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6308725" y="3922713"/>
            <a:ext cx="892175" cy="3762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$25.00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6765925" y="4532313"/>
            <a:ext cx="892175" cy="37623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$30.00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061325" y="5141913"/>
            <a:ext cx="2375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261350" y="6324600"/>
            <a:ext cx="892175" cy="37623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$55.00</a:t>
            </a: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8153399" y="5294195"/>
            <a:ext cx="827471" cy="36933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 smtClean="0"/>
              <a:t>$45.00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04800" y="1219200"/>
          <a:ext cx="8610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533400" y="0"/>
            <a:ext cx="8610600" cy="132343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Work-Life Earnings Estimates for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/>
                <a:solidFill>
                  <a:schemeClr val="accent3"/>
                </a:solidFill>
                <a:latin typeface="+mn-lt"/>
                <a:cs typeface="+mn-cs"/>
              </a:rPr>
              <a:t>Full-Time Employees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Job/Career Changes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 smtClean="0"/>
              <a:t>The average person working from age 20 to 65 will change jobs/careers at least seven times.</a:t>
            </a:r>
            <a:endParaRPr lang="en-US" sz="5400" dirty="0"/>
          </a:p>
        </p:txBody>
      </p:sp>
      <p:pic>
        <p:nvPicPr>
          <p:cNvPr id="2050" name="Picture 2" descr="C:\Users\murdochj\AppData\Local\Microsoft\Windows\Temporary Internet Files\Content.IE5\SYCXKYYJ\MP90040042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419599"/>
            <a:ext cx="1945184" cy="192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urdochj\AppData\Local\Microsoft\Windows\Temporary Internet Files\Content.IE5\MZYXV3UW\MP900399694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448" y="4219060"/>
            <a:ext cx="1416152" cy="2123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98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Responsibility to Retool &amp; Retrain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professional careers require up to 80 hours of training each year to retain licensure.</a:t>
            </a:r>
          </a:p>
          <a:p>
            <a:r>
              <a:rPr lang="en-US" dirty="0" smtClean="0"/>
              <a:t>Everyday we should be expanding our skill set to make ourselves more valuable to our customers and/or employers.</a:t>
            </a:r>
          </a:p>
          <a:p>
            <a:pPr marL="0" indent="0" algn="ctr">
              <a:buNone/>
            </a:pPr>
            <a:endParaRPr lang="en-US" sz="4000" b="1" dirty="0" smtClean="0"/>
          </a:p>
          <a:p>
            <a:pPr marL="0" indent="0" algn="ctr">
              <a:buNone/>
            </a:pPr>
            <a:r>
              <a:rPr lang="en-US" sz="4000" b="1" dirty="0" smtClean="0"/>
              <a:t>What are the ways you can do this?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about Self-Employment?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Must be a self-starter and hard worker.</a:t>
            </a:r>
          </a:p>
          <a:p>
            <a:r>
              <a:rPr lang="en-US" dirty="0" smtClean="0"/>
              <a:t>Best if business fits your disposition and skill sets.</a:t>
            </a:r>
          </a:p>
          <a:p>
            <a:r>
              <a:rPr lang="en-US" dirty="0" smtClean="0"/>
              <a:t>Can purchase and existing business or build a business from ground up.  Either way plan on 4-8 years for business to be financially viable.</a:t>
            </a:r>
          </a:p>
          <a:p>
            <a:r>
              <a:rPr lang="en-US" dirty="0" smtClean="0"/>
              <a:t>Can serve to finance formal education.</a:t>
            </a:r>
          </a:p>
          <a:p>
            <a:r>
              <a:rPr lang="en-US" dirty="0" smtClean="0"/>
              <a:t>May provide an opportunity to increase income through the labor of employees.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31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0"/>
            <a:ext cx="7086600" cy="3048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>
                <a:solidFill>
                  <a:schemeClr val="hlink"/>
                </a:solidFill>
              </a:rPr>
              <a:t> </a:t>
            </a:r>
            <a:r>
              <a:rPr lang="en-US" sz="6000" b="1" smtClean="0">
                <a:solidFill>
                  <a:schemeClr val="hlink"/>
                </a:solidFill>
                <a:latin typeface="AGaramond" pitchFamily="18" charset="0"/>
              </a:rPr>
              <a:t>The Top Twelve Qualities An Employer</a:t>
            </a:r>
            <a:r>
              <a:rPr lang="en-US" sz="6000" b="1" smtClean="0">
                <a:solidFill>
                  <a:schemeClr val="tx1"/>
                </a:solidFill>
                <a:latin typeface="AGaramond" pitchFamily="18" charset="0"/>
              </a:rPr>
              <a:t/>
            </a:r>
            <a:br>
              <a:rPr lang="en-US" sz="6000" b="1" smtClean="0">
                <a:solidFill>
                  <a:schemeClr val="tx1"/>
                </a:solidFill>
                <a:latin typeface="AGaramond" pitchFamily="18" charset="0"/>
              </a:rPr>
            </a:br>
            <a:r>
              <a:rPr lang="en-US" sz="6000" b="1" smtClean="0">
                <a:solidFill>
                  <a:srgbClr val="FF3300"/>
                </a:solidFill>
                <a:latin typeface="AGaramond" pitchFamily="18" charset="0"/>
              </a:rPr>
              <a:t>Wants in an Employee</a:t>
            </a:r>
            <a:endParaRPr lang="en-US" sz="6000" b="1" smtClean="0">
              <a:solidFill>
                <a:schemeClr val="hlink"/>
              </a:solidFill>
              <a:latin typeface="AGaramond" pitchFamily="18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 flipV="1">
            <a:off x="-2057400" y="8610600"/>
            <a:ext cx="11506200" cy="1219200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pic>
        <p:nvPicPr>
          <p:cNvPr id="3076" name="Picture 6" descr="j0188237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304800"/>
            <a:ext cx="1574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8" descr="PE01572_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673600"/>
            <a:ext cx="2667000" cy="218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6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000" b="1" smtClean="0">
                <a:latin typeface="AGaramond" pitchFamily="18" charset="0"/>
              </a:rPr>
              <a:t>These</a:t>
            </a:r>
            <a:r>
              <a:rPr lang="en-US" sz="5400" b="1" smtClean="0"/>
              <a:t> </a:t>
            </a:r>
            <a:r>
              <a:rPr lang="en-US" sz="5400" b="1" smtClean="0">
                <a:latin typeface="AGaramond" pitchFamily="18" charset="0"/>
              </a:rPr>
              <a:t>qualities include</a:t>
            </a:r>
            <a:r>
              <a:rPr lang="en-US" sz="5400" b="1" smtClean="0"/>
              <a:t>:</a:t>
            </a:r>
            <a:br>
              <a:rPr lang="en-US" sz="5400" b="1" smtClean="0"/>
            </a:br>
            <a:endParaRPr lang="en-US" sz="5400" b="1" smtClean="0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667000" y="1981200"/>
            <a:ext cx="4191000" cy="3200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4800" b="1" smtClean="0">
                <a:solidFill>
                  <a:srgbClr val="FF3300"/>
                </a:solidFill>
                <a:latin typeface="AGaramond" pitchFamily="18" charset="0"/>
              </a:rPr>
              <a:t>Technical Skills</a:t>
            </a:r>
            <a:r>
              <a:rPr lang="en-US" sz="4800" smtClean="0">
                <a:solidFill>
                  <a:srgbClr val="FF3300"/>
                </a:solidFill>
                <a:latin typeface="AGaramond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4800" smtClean="0">
              <a:solidFill>
                <a:srgbClr val="FF3300"/>
              </a:solidFill>
              <a:latin typeface="AGaramond" pitchFamily="18" charset="0"/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5400" smtClean="0">
                <a:solidFill>
                  <a:schemeClr val="hlink"/>
                </a:solidFill>
              </a:rPr>
              <a:t>Soft Skills</a:t>
            </a:r>
          </a:p>
        </p:txBody>
      </p:sp>
      <p:pic>
        <p:nvPicPr>
          <p:cNvPr id="4100" name="Picture 16" descr="j0312626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752600"/>
            <a:ext cx="1836738" cy="1554163"/>
          </a:xfrm>
          <a:noFill/>
        </p:spPr>
      </p:pic>
      <p:pic>
        <p:nvPicPr>
          <p:cNvPr id="4101" name="Picture 19" descr="j0312594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962400"/>
            <a:ext cx="1966913" cy="228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1" descr="j0282606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781800" y="914400"/>
            <a:ext cx="1749425" cy="1814513"/>
          </a:xfrm>
          <a:noFill/>
        </p:spPr>
      </p:pic>
      <p:pic>
        <p:nvPicPr>
          <p:cNvPr id="4103" name="Picture 22" descr="j0312618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3810000"/>
            <a:ext cx="180340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6" grpId="0"/>
      <p:bldP spid="819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229600" cy="13843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>
                <a:solidFill>
                  <a:srgbClr val="FF3300"/>
                </a:solidFill>
                <a:latin typeface="Bodoni MT Black" pitchFamily="18" charset="0"/>
              </a:rPr>
              <a:t>WHAT ARE TECHNICAL SKILLS?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5181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200" smtClean="0"/>
          </a:p>
          <a:p>
            <a:pPr eaLnBrk="1" hangingPunct="1">
              <a:lnSpc>
                <a:spcPct val="90000"/>
              </a:lnSpc>
              <a:defRPr/>
            </a:pPr>
            <a:endParaRPr lang="en-US" sz="120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smtClean="0">
                <a:solidFill>
                  <a:schemeClr val="hlink"/>
                </a:solidFill>
                <a:latin typeface="Baskerville Old Face" pitchFamily="18" charset="0"/>
              </a:rPr>
              <a:t>TECHNICAL SKILLS ARE SKILLS ACQUIRED THROUGH </a:t>
            </a:r>
            <a:r>
              <a:rPr lang="en-US" sz="4000" b="1" smtClean="0">
                <a:latin typeface="BankGothic Md BT" pitchFamily="34" charset="0"/>
              </a:rPr>
              <a:t>EDUCATIONAL TRAINING</a:t>
            </a:r>
          </a:p>
        </p:txBody>
      </p:sp>
      <p:pic>
        <p:nvPicPr>
          <p:cNvPr id="84996" name="Picture 4" descr="j028260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29200" y="3889375"/>
            <a:ext cx="2590800" cy="2549525"/>
          </a:xfrm>
          <a:noFill/>
        </p:spPr>
      </p:pic>
      <p:pic>
        <p:nvPicPr>
          <p:cNvPr id="5125" name="Picture 6" descr="j0282576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24600" y="1295400"/>
            <a:ext cx="2197100" cy="2274888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smtClean="0">
                <a:latin typeface="Zurich BlkEx BT" pitchFamily="34" charset="0"/>
              </a:rPr>
              <a:t>SOME EXAMPLES </a:t>
            </a:r>
            <a:br>
              <a:rPr lang="en-US" sz="4000" smtClean="0">
                <a:latin typeface="Zurich BlkEx BT" pitchFamily="34" charset="0"/>
              </a:rPr>
            </a:br>
            <a:r>
              <a:rPr lang="en-US" sz="4000" smtClean="0">
                <a:latin typeface="Zurich BlkEx BT" pitchFamily="34" charset="0"/>
              </a:rPr>
              <a:t>OF TECHNICAL SKILLS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199" y="1905000"/>
            <a:ext cx="4531519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chemeClr val="hlink"/>
                </a:solidFill>
              </a:rPr>
              <a:t>Computer Skills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chemeClr val="hlink"/>
                </a:solidFill>
              </a:rPr>
              <a:t>Oral Language Skills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chemeClr val="hlink"/>
                </a:solidFill>
              </a:rPr>
              <a:t>Multiple Languages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chemeClr val="hlink"/>
                </a:solidFill>
              </a:rPr>
              <a:t>Writing Skills</a:t>
            </a:r>
          </a:p>
          <a:p>
            <a:pPr>
              <a:lnSpc>
                <a:spcPct val="90000"/>
              </a:lnSpc>
              <a:defRPr/>
            </a:pPr>
            <a:r>
              <a:rPr lang="en-US" sz="4000" b="1" dirty="0">
                <a:solidFill>
                  <a:schemeClr val="hlink"/>
                </a:solidFill>
              </a:rPr>
              <a:t>Math </a:t>
            </a:r>
            <a:r>
              <a:rPr lang="en-US" sz="4000" b="1" dirty="0" smtClean="0">
                <a:solidFill>
                  <a:schemeClr val="hlink"/>
                </a:solidFill>
              </a:rPr>
              <a:t>Skills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 smtClean="0">
                <a:solidFill>
                  <a:schemeClr val="hlink"/>
                </a:solidFill>
              </a:rPr>
              <a:t>Management / Leadership skills</a:t>
            </a:r>
          </a:p>
        </p:txBody>
      </p:sp>
      <p:pic>
        <p:nvPicPr>
          <p:cNvPr id="6148" name="Picture 4" descr="j0282570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88719" y="1676400"/>
            <a:ext cx="2493962" cy="2514600"/>
          </a:xfrm>
          <a:noFill/>
        </p:spPr>
      </p:pic>
      <p:pic>
        <p:nvPicPr>
          <p:cNvPr id="6149" name="Picture 6" descr="j0312626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48400" y="3962400"/>
            <a:ext cx="2590800" cy="2192338"/>
          </a:xfrm>
          <a:noFill/>
        </p:spPr>
      </p:pic>
      <p:pic>
        <p:nvPicPr>
          <p:cNvPr id="6150" name="Picture 8" descr="j0251509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8719" y="5334000"/>
            <a:ext cx="1290638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90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9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/>
      <p:bldP spid="8909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9829800" cy="25273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800" b="1" dirty="0" smtClean="0">
                <a:latin typeface="Baskerville Old Face" pitchFamily="18" charset="0"/>
              </a:rPr>
              <a:t>WHAT ARE SOFT SKILLS?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133600"/>
            <a:ext cx="79248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400" dirty="0" smtClean="0">
                <a:solidFill>
                  <a:schemeClr val="hlink"/>
                </a:solidFill>
              </a:rPr>
              <a:t> Soft Skills are </a:t>
            </a:r>
            <a:r>
              <a:rPr lang="en-US" sz="4400" b="1" dirty="0" smtClean="0">
                <a:solidFill>
                  <a:srgbClr val="FF3300"/>
                </a:solidFill>
              </a:rPr>
              <a:t>CHARACTER SKILLS</a:t>
            </a:r>
            <a:r>
              <a:rPr lang="en-US" sz="4400" dirty="0" smtClean="0">
                <a:solidFill>
                  <a:schemeClr val="hlink"/>
                </a:solidFill>
              </a:rPr>
              <a:t> acquired through an individual’s upbringing, family values, and society’s expectations.</a:t>
            </a:r>
          </a:p>
        </p:txBody>
      </p:sp>
      <p:pic>
        <p:nvPicPr>
          <p:cNvPr id="8196" name="Picture 11" descr="j0282564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971213" y="5006975"/>
            <a:ext cx="1144587" cy="1795463"/>
          </a:xfrm>
          <a:noFill/>
        </p:spPr>
      </p:pic>
      <p:pic>
        <p:nvPicPr>
          <p:cNvPr id="8197" name="Picture 13" descr="j0282564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443788" y="1905000"/>
            <a:ext cx="1700212" cy="2667000"/>
          </a:xfrm>
          <a:noFill/>
        </p:spPr>
      </p:pic>
      <p:pic>
        <p:nvPicPr>
          <p:cNvPr id="8198" name="Picture 16" descr="NA00646_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1000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7653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5400" b="1" dirty="0" smtClean="0"/>
              <a:t>Some examples of</a:t>
            </a:r>
            <a:br>
              <a:rPr lang="en-US" sz="5400" b="1" dirty="0" smtClean="0"/>
            </a:br>
            <a:r>
              <a:rPr lang="en-US" sz="5400" b="1" dirty="0" smtClean="0">
                <a:solidFill>
                  <a:schemeClr val="hlink"/>
                </a:solidFill>
              </a:rPr>
              <a:t>SOFT SKILLS:</a:t>
            </a:r>
            <a:br>
              <a:rPr lang="en-US" sz="5400" b="1" dirty="0" smtClean="0">
                <a:solidFill>
                  <a:schemeClr val="hlink"/>
                </a:solidFill>
              </a:rPr>
            </a:br>
            <a:endParaRPr lang="en-US" sz="5400" b="1" dirty="0" smtClean="0">
              <a:solidFill>
                <a:schemeClr val="hlink"/>
              </a:solidFill>
            </a:endParaRP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7696200" cy="42672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People </a:t>
            </a:r>
            <a:r>
              <a:rPr lang="en-US" sz="6000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skills (interpersonal skills) </a:t>
            </a: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Loyalty / Kindness / Gentleness</a:t>
            </a: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Dependability, Punctuality</a:t>
            </a: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Honesty</a:t>
            </a:r>
          </a:p>
          <a:p>
            <a:pPr eaLnBrk="1" hangingPunct="1"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Out-going / Enthusiastic </a:t>
            </a:r>
          </a:p>
          <a:p>
            <a:pPr eaLnBrk="1" hangingPunct="1">
              <a:defRPr/>
            </a:pPr>
            <a:endParaRPr lang="en-US" sz="2800" dirty="0" smtClean="0">
              <a:solidFill>
                <a:srgbClr val="FF3300"/>
              </a:solidFill>
            </a:endParaRPr>
          </a:p>
          <a:p>
            <a:pPr eaLnBrk="1" hangingPunct="1">
              <a:defRPr/>
            </a:pPr>
            <a:endParaRPr lang="en-US" sz="2800" dirty="0" smtClean="0">
              <a:solidFill>
                <a:srgbClr val="FF3300"/>
              </a:solidFill>
            </a:endParaRPr>
          </a:p>
        </p:txBody>
      </p:sp>
      <p:pic>
        <p:nvPicPr>
          <p:cNvPr id="97287" name="Picture 7" descr="j0312614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553200" y="4191000"/>
            <a:ext cx="1905000" cy="2216846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7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7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7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/>
      <p:bldP spid="9728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43200"/>
            <a:ext cx="8229600" cy="1371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b="1" smtClean="0">
                <a:solidFill>
                  <a:srgbClr val="FF3300"/>
                </a:solidFill>
                <a:latin typeface="Bookman Old Style" pitchFamily="18" charset="0"/>
              </a:rPr>
              <a:t>SOME EMPLOYERS CONSIDER </a:t>
            </a:r>
            <a:r>
              <a:rPr lang="en-US" sz="4800" b="1" smtClean="0">
                <a:solidFill>
                  <a:schemeClr val="tx1"/>
                </a:solidFill>
                <a:latin typeface="Bookman Old Style" pitchFamily="18" charset="0"/>
              </a:rPr>
              <a:t>SOFT SKILLS</a:t>
            </a:r>
            <a:r>
              <a:rPr lang="en-US" sz="4800" b="1" smtClean="0">
                <a:solidFill>
                  <a:srgbClr val="FF3300"/>
                </a:solidFill>
                <a:latin typeface="Bookman Old Style" pitchFamily="18" charset="0"/>
              </a:rPr>
              <a:t> TO BE</a:t>
            </a:r>
            <a:r>
              <a:rPr lang="en-US" sz="4800" b="1" smtClean="0">
                <a:latin typeface="Bookman Old Style" pitchFamily="18" charset="0"/>
              </a:rPr>
              <a:t/>
            </a:r>
            <a:br>
              <a:rPr lang="en-US" sz="4800" b="1" smtClean="0">
                <a:latin typeface="Bookman Old Style" pitchFamily="18" charset="0"/>
              </a:rPr>
            </a:br>
            <a:r>
              <a:rPr lang="en-US" sz="5400" b="1" smtClean="0">
                <a:solidFill>
                  <a:schemeClr val="hlink"/>
                </a:solidFill>
                <a:latin typeface="Bookman Old Style" pitchFamily="18" charset="0"/>
              </a:rPr>
              <a:t>AS IMPORTANT</a:t>
            </a:r>
            <a:r>
              <a:rPr lang="en-US" sz="4800" b="1" smtClean="0">
                <a:solidFill>
                  <a:schemeClr val="hlink"/>
                </a:solidFill>
                <a:latin typeface="Bookman Old Style" pitchFamily="18" charset="0"/>
              </a:rPr>
              <a:t/>
            </a:r>
            <a:br>
              <a:rPr lang="en-US" sz="4800" b="1" smtClean="0">
                <a:solidFill>
                  <a:schemeClr val="hlink"/>
                </a:solidFill>
                <a:latin typeface="Bookman Old Style" pitchFamily="18" charset="0"/>
              </a:rPr>
            </a:br>
            <a:r>
              <a:rPr lang="en-US" sz="4800" b="1" smtClean="0">
                <a:solidFill>
                  <a:schemeClr val="hlink"/>
                </a:solidFill>
                <a:latin typeface="Bookman Old Style" pitchFamily="18" charset="0"/>
              </a:rPr>
              <a:t>AS </a:t>
            </a:r>
            <a:r>
              <a:rPr lang="en-US" sz="4800" b="1" smtClean="0">
                <a:latin typeface="Bookman Old Style" pitchFamily="18" charset="0"/>
              </a:rPr>
              <a:t>TECHNICAL SKILLS.</a:t>
            </a:r>
            <a:br>
              <a:rPr lang="en-US" sz="4800" b="1" smtClean="0">
                <a:latin typeface="Bookman Old Style" pitchFamily="18" charset="0"/>
              </a:rPr>
            </a:br>
            <a:r>
              <a:rPr lang="en-US" sz="4000" smtClean="0">
                <a:latin typeface="Bodoni MT Black" pitchFamily="18" charset="0"/>
              </a:rPr>
              <a:t/>
            </a:r>
            <a:br>
              <a:rPr lang="en-US" sz="4000" smtClean="0">
                <a:latin typeface="Bodoni MT Black" pitchFamily="18" charset="0"/>
              </a:rPr>
            </a:br>
            <a:r>
              <a:rPr lang="en-US" sz="4000" smtClean="0"/>
              <a:t/>
            </a:r>
            <a:br>
              <a:rPr lang="en-US" sz="4000" smtClean="0"/>
            </a:br>
            <a:endParaRPr lang="en-US" sz="4000" smtClean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81600" y="5105400"/>
            <a:ext cx="3352800" cy="1371600"/>
          </a:xfrm>
          <a:solidFill>
            <a:schemeClr val="bg2"/>
          </a:solidFill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6000" smtClean="0">
                <a:solidFill>
                  <a:schemeClr val="hlink"/>
                </a:solidFill>
              </a:rPr>
              <a:t>WHY?</a:t>
            </a:r>
          </a:p>
          <a:p>
            <a:pPr eaLnBrk="1" hangingPunct="1">
              <a:defRPr/>
            </a:pPr>
            <a:endParaRPr lang="en-US" sz="6000" smtClean="0"/>
          </a:p>
          <a:p>
            <a:pPr lvl="4" eaLnBrk="1" hangingPunct="1">
              <a:defRPr/>
            </a:pPr>
            <a:endParaRPr lang="en-US" sz="10600" smtClean="0">
              <a:solidFill>
                <a:schemeClr val="hlink"/>
              </a:solidFill>
            </a:endParaRPr>
          </a:p>
        </p:txBody>
      </p:sp>
      <p:pic>
        <p:nvPicPr>
          <p:cNvPr id="10244" name="Picture 4" descr="j0103374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833563" cy="15430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  <p:bldP spid="9830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8305800" cy="47371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800" smtClean="0">
                <a:latin typeface="Showcard Gothic" pitchFamily="82" charset="0"/>
              </a:rPr>
              <a:t>According to  </a:t>
            </a:r>
            <a:br>
              <a:rPr lang="en-US" sz="4800" smtClean="0">
                <a:latin typeface="Showcard Gothic" pitchFamily="82" charset="0"/>
              </a:rPr>
            </a:br>
            <a:r>
              <a:rPr lang="en-US" sz="4800" smtClean="0">
                <a:latin typeface="Showcard Gothic" pitchFamily="82" charset="0"/>
              </a:rPr>
              <a:t>national surveys. . .</a:t>
            </a:r>
            <a:br>
              <a:rPr lang="en-US" sz="4800" smtClean="0">
                <a:latin typeface="Showcard Gothic" pitchFamily="82" charset="0"/>
              </a:rPr>
            </a:br>
            <a:r>
              <a:rPr lang="en-US" sz="4800" smtClean="0">
                <a:latin typeface="Showcard Gothic" pitchFamily="82" charset="0"/>
              </a:rPr>
              <a:t/>
            </a:r>
            <a:br>
              <a:rPr lang="en-US" sz="4800" smtClean="0">
                <a:latin typeface="Showcard Gothic" pitchFamily="82" charset="0"/>
              </a:rPr>
            </a:br>
            <a:r>
              <a:rPr lang="en-US" sz="5400" b="1" smtClean="0">
                <a:solidFill>
                  <a:srgbClr val="FF3300"/>
                </a:solidFill>
              </a:rPr>
              <a:t>What are the top twelve</a:t>
            </a:r>
            <a:br>
              <a:rPr lang="en-US" sz="5400" b="1" smtClean="0">
                <a:solidFill>
                  <a:srgbClr val="FF3300"/>
                </a:solidFill>
              </a:rPr>
            </a:br>
            <a:r>
              <a:rPr lang="en-US" sz="5400" b="1" smtClean="0">
                <a:solidFill>
                  <a:srgbClr val="FF3300"/>
                </a:solidFill>
              </a:rPr>
              <a:t>qualities</a:t>
            </a:r>
            <a:br>
              <a:rPr lang="en-US" sz="5400" b="1" smtClean="0">
                <a:solidFill>
                  <a:srgbClr val="FF3300"/>
                </a:solidFill>
              </a:rPr>
            </a:br>
            <a:r>
              <a:rPr lang="en-US" sz="5400" b="1" smtClean="0">
                <a:solidFill>
                  <a:srgbClr val="FF3300"/>
                </a:solidFill>
              </a:rPr>
              <a:t>employers</a:t>
            </a:r>
            <a:br>
              <a:rPr lang="en-US" sz="5400" b="1" smtClean="0">
                <a:solidFill>
                  <a:srgbClr val="FF3300"/>
                </a:solidFill>
              </a:rPr>
            </a:br>
            <a:r>
              <a:rPr lang="en-US" sz="5400" b="1" smtClean="0">
                <a:solidFill>
                  <a:srgbClr val="FF3300"/>
                </a:solidFill>
              </a:rPr>
              <a:t>want?</a:t>
            </a:r>
            <a:r>
              <a:rPr lang="en-US" sz="4000" smtClean="0">
                <a:solidFill>
                  <a:srgbClr val="FF3300"/>
                </a:solidFill>
              </a:rPr>
              <a:t>  </a:t>
            </a:r>
          </a:p>
        </p:txBody>
      </p:sp>
      <p:pic>
        <p:nvPicPr>
          <p:cNvPr id="11267" name="Picture 4" descr="so02000_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3352800"/>
            <a:ext cx="2200275" cy="2327275"/>
          </a:xfrm>
          <a:noFill/>
        </p:spPr>
      </p:pic>
      <p:pic>
        <p:nvPicPr>
          <p:cNvPr id="99334" name="Picture 6" descr="PE04246_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38925" y="3124200"/>
            <a:ext cx="2066925" cy="2286000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5400" b="1" smtClean="0"/>
              <a:t>WHAT DO YOU THINK?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400" smtClean="0">
                <a:solidFill>
                  <a:schemeClr val="hlink"/>
                </a:solidFill>
              </a:rPr>
              <a:t>Before we find out what the surveys say, </a:t>
            </a:r>
          </a:p>
          <a:p>
            <a:pPr eaLnBrk="1" hangingPunct="1">
              <a:buFontTx/>
              <a:buNone/>
              <a:defRPr/>
            </a:pPr>
            <a:r>
              <a:rPr lang="en-US" sz="4400" smtClean="0">
                <a:solidFill>
                  <a:schemeClr val="hlink"/>
                </a:solidFill>
              </a:rPr>
              <a:t>    what skills do you think are important in</a:t>
            </a:r>
          </a:p>
          <a:p>
            <a:pPr eaLnBrk="1" hangingPunct="1">
              <a:buFontTx/>
              <a:buNone/>
              <a:defRPr/>
            </a:pPr>
            <a:r>
              <a:rPr lang="en-US" sz="4400" smtClean="0">
                <a:solidFill>
                  <a:schemeClr val="hlink"/>
                </a:solidFill>
              </a:rPr>
              <a:t>	the work place? </a:t>
            </a:r>
          </a:p>
        </p:txBody>
      </p:sp>
      <p:pic>
        <p:nvPicPr>
          <p:cNvPr id="192516" name="Picture 4" descr="j028217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4038600"/>
            <a:ext cx="2141538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25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25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3300"/>
                </a:solidFill>
                <a:latin typeface="Showcard Gothic" pitchFamily="82" charset="0"/>
              </a:rPr>
              <a:t>Prioritize the TOP </a:t>
            </a:r>
            <a:r>
              <a:rPr lang="en-US" dirty="0">
                <a:solidFill>
                  <a:srgbClr val="FF3300"/>
                </a:solidFill>
                <a:latin typeface="Showcard Gothic" pitchFamily="82" charset="0"/>
              </a:rPr>
              <a:t>12 </a:t>
            </a:r>
            <a:r>
              <a:rPr lang="en-US" dirty="0" smtClean="0">
                <a:solidFill>
                  <a:srgbClr val="FF3300"/>
                </a:solidFill>
                <a:latin typeface="Showcard Gothic" pitchFamily="82" charset="0"/>
              </a:rPr>
              <a:t>QUALITIES EMPLOYERS </a:t>
            </a:r>
            <a:r>
              <a:rPr lang="en-US" dirty="0">
                <a:solidFill>
                  <a:srgbClr val="FF3300"/>
                </a:solidFill>
                <a:latin typeface="Showcard Gothic" pitchFamily="82" charset="0"/>
              </a:rPr>
              <a:t>SEEK: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Analytical and Problem Solving Skills</a:t>
            </a:r>
          </a:p>
          <a:p>
            <a:r>
              <a:rPr lang="en-US" dirty="0"/>
              <a:t>Communication Skills</a:t>
            </a:r>
          </a:p>
          <a:p>
            <a:r>
              <a:rPr lang="en-US" dirty="0"/>
              <a:t>Computer Skills</a:t>
            </a:r>
          </a:p>
          <a:p>
            <a:r>
              <a:rPr lang="en-US" dirty="0"/>
              <a:t>Flexibility an Adaptability</a:t>
            </a:r>
          </a:p>
          <a:p>
            <a:r>
              <a:rPr lang="en-US" dirty="0"/>
              <a:t>Honesty and Integrity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Initiative / </a:t>
            </a:r>
            <a:r>
              <a:rPr lang="en-US" dirty="0" smtClean="0"/>
              <a:t>Motivation</a:t>
            </a:r>
          </a:p>
          <a:p>
            <a:r>
              <a:rPr lang="en-US" dirty="0" smtClean="0"/>
              <a:t>Interpersonal </a:t>
            </a:r>
            <a:r>
              <a:rPr lang="en-US" dirty="0"/>
              <a:t>Skills</a:t>
            </a:r>
          </a:p>
          <a:p>
            <a:r>
              <a:rPr lang="en-US" dirty="0"/>
              <a:t>Loyalty</a:t>
            </a:r>
          </a:p>
          <a:p>
            <a:r>
              <a:rPr lang="en-US" dirty="0"/>
              <a:t>Positive Attitude</a:t>
            </a:r>
          </a:p>
          <a:p>
            <a:r>
              <a:rPr lang="en-US" dirty="0"/>
              <a:t>Punctuality</a:t>
            </a:r>
          </a:p>
          <a:p>
            <a:r>
              <a:rPr lang="en-US" dirty="0"/>
              <a:t>Teamwork Skills</a:t>
            </a:r>
          </a:p>
          <a:p>
            <a:r>
              <a:rPr lang="en-US" dirty="0"/>
              <a:t>Strong Work Ethic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5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7391400" cy="2667000"/>
          </a:xfrm>
          <a:solidFill>
            <a:schemeClr val="hlink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bg1"/>
                </a:solidFill>
              </a:rPr>
              <a:t>Number One:</a:t>
            </a:r>
            <a:r>
              <a:rPr lang="en-US" sz="6600" b="1" dirty="0" smtClean="0">
                <a:solidFill>
                  <a:schemeClr val="bg1"/>
                </a:solidFill>
              </a:rPr>
              <a:t/>
            </a:r>
            <a:br>
              <a:rPr lang="en-US" sz="6600" b="1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chemeClr val="bg1"/>
                </a:solidFill>
              </a:rPr>
              <a:t>HONESTY and </a:t>
            </a:r>
            <a:r>
              <a:rPr lang="en-US" sz="6600" dirty="0" smtClean="0">
                <a:solidFill>
                  <a:schemeClr val="bg1"/>
                </a:solidFill>
              </a:rPr>
              <a:t/>
            </a:r>
            <a:br>
              <a:rPr lang="en-US" sz="6600" dirty="0" smtClean="0">
                <a:solidFill>
                  <a:schemeClr val="bg1"/>
                </a:solidFill>
              </a:rPr>
            </a:br>
            <a:r>
              <a:rPr lang="en-US" sz="6600" b="1" dirty="0" smtClean="0">
                <a:solidFill>
                  <a:schemeClr val="bg1"/>
                </a:solidFill>
              </a:rPr>
              <a:t>INTEGRITY</a:t>
            </a:r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352800"/>
            <a:ext cx="8686800" cy="3200400"/>
          </a:xfrm>
        </p:spPr>
        <p:txBody>
          <a:bodyPr>
            <a:normAutofit fontScale="92500"/>
          </a:bodyPr>
          <a:lstStyle/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Do not use company supplies, products, or company equipment for personal business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Do not lie or gossip, cheat, or steal, 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Give a day’s work for a day’ wages</a:t>
            </a: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Limit time making personal phone calls, texting, email, etc.  </a:t>
            </a:r>
            <a:r>
              <a:rPr lang="en-US" b="1" dirty="0" smtClean="0">
                <a:solidFill>
                  <a:schemeClr val="tx1"/>
                </a:solidFill>
              </a:rPr>
              <a:t>Turn off your personal phone at work.</a:t>
            </a:r>
            <a:endParaRPr lang="en-US" b="1" dirty="0">
              <a:solidFill>
                <a:schemeClr val="tx1"/>
              </a:solidFill>
            </a:endParaRPr>
          </a:p>
          <a:p>
            <a:pPr algn="l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b="1" dirty="0" smtClean="0"/>
              <a:t>Use time for the purpose for which it is intended.</a:t>
            </a:r>
          </a:p>
        </p:txBody>
      </p:sp>
      <p:pic>
        <p:nvPicPr>
          <p:cNvPr id="115721" name="Picture 9" descr="j033463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5663" y="1447800"/>
            <a:ext cx="1938337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8734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5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57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7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5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57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57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57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 animBg="1"/>
      <p:bldP spid="11571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239000" cy="3200400"/>
          </a:xfrm>
        </p:spPr>
        <p:txBody>
          <a:bodyPr/>
          <a:lstStyle/>
          <a:p>
            <a:pPr eaLnBrk="1" hangingPunct="1">
              <a:defRPr/>
            </a:pPr>
            <a:r>
              <a:rPr lang="en-US" sz="7200" b="1" dirty="0" smtClean="0">
                <a:solidFill>
                  <a:schemeClr val="accent2"/>
                </a:solidFill>
              </a:rPr>
              <a:t>Number Two:</a:t>
            </a:r>
            <a:r>
              <a:rPr lang="en-US" sz="7200" b="1" dirty="0" smtClean="0">
                <a:solidFill>
                  <a:srgbClr val="FF3300"/>
                </a:solidFill>
              </a:rPr>
              <a:t>  Positive Attitude</a:t>
            </a:r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276600"/>
            <a:ext cx="6400800" cy="3276600"/>
          </a:xfrm>
        </p:spPr>
        <p:txBody>
          <a:bodyPr/>
          <a:lstStyle/>
          <a:p>
            <a:pPr algn="l" eaLnBrk="1" hangingPunct="1">
              <a:buFont typeface="Wingdings" pitchFamily="2" charset="2"/>
              <a:buChar char="v"/>
              <a:defRPr/>
            </a:pPr>
            <a:r>
              <a:rPr lang="en-US" smtClean="0"/>
              <a:t> </a:t>
            </a:r>
            <a:r>
              <a:rPr lang="en-US" sz="4000" b="1" smtClean="0">
                <a:solidFill>
                  <a:schemeClr val="hlink"/>
                </a:solidFill>
              </a:rPr>
              <a:t>Cheerful</a:t>
            </a:r>
          </a:p>
          <a:p>
            <a:pPr algn="l" eaLnBrk="1" hangingPunct="1">
              <a:buFont typeface="Wingdings" pitchFamily="2" charset="2"/>
              <a:buChar char="v"/>
              <a:defRPr/>
            </a:pPr>
            <a:r>
              <a:rPr lang="en-US" sz="4000" b="1" smtClean="0">
                <a:solidFill>
                  <a:schemeClr val="hlink"/>
                </a:solidFill>
              </a:rPr>
              <a:t>Upbeat; a “Can-Do” 	Attitude</a:t>
            </a:r>
          </a:p>
          <a:p>
            <a:pPr algn="l" eaLnBrk="1" hangingPunct="1">
              <a:buFont typeface="Wingdings" pitchFamily="2" charset="2"/>
              <a:buChar char="v"/>
              <a:defRPr/>
            </a:pPr>
            <a:r>
              <a:rPr lang="en-US" sz="4000" b="1" smtClean="0">
                <a:solidFill>
                  <a:schemeClr val="hlink"/>
                </a:solidFill>
              </a:rPr>
              <a:t>Good sense of humor</a:t>
            </a:r>
          </a:p>
        </p:txBody>
      </p:sp>
      <p:pic>
        <p:nvPicPr>
          <p:cNvPr id="104454" name="Picture 6" descr="PE01821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667000"/>
            <a:ext cx="2087563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 descr="PE02743_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99050"/>
            <a:ext cx="169545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4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4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4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2" grpId="0"/>
      <p:bldP spid="10445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b="1" smtClean="0"/>
              <a:t>It’s a matter of attitude. . . What do </a:t>
            </a:r>
            <a:r>
              <a:rPr lang="en-US" sz="4000" b="1" i="1" smtClean="0"/>
              <a:t>you</a:t>
            </a:r>
            <a:r>
              <a:rPr lang="en-US" sz="4000" b="1" smtClean="0"/>
              <a:t> read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09800"/>
            <a:ext cx="8229600" cy="3733800"/>
          </a:xfrm>
          <a:solidFill>
            <a:schemeClr val="hlink"/>
          </a:solidFill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en-US" sz="4400" smtClean="0"/>
          </a:p>
          <a:p>
            <a:pPr algn="ctr" eaLnBrk="1" hangingPunct="1">
              <a:buFontTx/>
              <a:buNone/>
              <a:defRPr/>
            </a:pPr>
            <a:r>
              <a:rPr lang="en-US" sz="4800" smtClean="0">
                <a:solidFill>
                  <a:schemeClr val="bg2"/>
                </a:solidFill>
              </a:rPr>
              <a:t>OPPORTUNITYISNOWHERE</a:t>
            </a:r>
          </a:p>
        </p:txBody>
      </p:sp>
      <p:pic>
        <p:nvPicPr>
          <p:cNvPr id="17412" name="Picture 4" descr="PE01756_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0" y="4572000"/>
            <a:ext cx="1905000" cy="1828800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  <p:bldP spid="10752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800" b="1" smtClean="0">
                <a:solidFill>
                  <a:schemeClr val="hlink"/>
                </a:solidFill>
              </a:rPr>
              <a:t>Something to think about: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057400"/>
            <a:ext cx="8382000" cy="4495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4000" b="1" smtClean="0"/>
              <a:t>“If you think you would be happier with your life if you were more successful----you have things backward.”</a:t>
            </a:r>
          </a:p>
        </p:txBody>
      </p:sp>
      <p:pic>
        <p:nvPicPr>
          <p:cNvPr id="18436" name="Picture 4" descr="PE01707_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86600" y="4648200"/>
            <a:ext cx="1412875" cy="1870075"/>
          </a:xfrm>
          <a:noFill/>
        </p:spPr>
      </p:pic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1219200" y="5105400"/>
            <a:ext cx="403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solidFill>
                  <a:srgbClr val="FF3300"/>
                </a:solidFill>
              </a:rPr>
              <a:t>Attitude:  It Makes All The Difference!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  <p:bldP spid="108547" grpId="0" build="p" rev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077200" cy="21463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6000" b="1" dirty="0" smtClean="0">
                <a:solidFill>
                  <a:schemeClr val="accent2"/>
                </a:solidFill>
              </a:rPr>
              <a:t>Number  Three:</a:t>
            </a:r>
            <a:r>
              <a:rPr lang="en-US" sz="6000" b="1" dirty="0" smtClean="0">
                <a:solidFill>
                  <a:schemeClr val="hlink"/>
                </a:solidFill>
              </a:rPr>
              <a:t> COMMUNICATION SKILLS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752600"/>
            <a:ext cx="6400800" cy="4495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endParaRPr lang="en-US" sz="2800" smtClean="0"/>
          </a:p>
          <a:p>
            <a:pPr algn="ctr" eaLnBrk="1" hangingPunct="1">
              <a:buFontTx/>
              <a:buNone/>
              <a:defRPr/>
            </a:pPr>
            <a:endParaRPr lang="en-US" sz="2800" smtClean="0"/>
          </a:p>
          <a:p>
            <a:pPr algn="ctr" eaLnBrk="1" hangingPunct="1">
              <a:buFontTx/>
              <a:buNone/>
              <a:defRPr/>
            </a:pPr>
            <a:r>
              <a:rPr lang="en-US" sz="4800" b="1" i="1" smtClean="0"/>
              <a:t>WRITTEN</a:t>
            </a:r>
          </a:p>
          <a:p>
            <a:pPr algn="ctr" eaLnBrk="1" hangingPunct="1">
              <a:buFontTx/>
              <a:buNone/>
              <a:defRPr/>
            </a:pPr>
            <a:r>
              <a:rPr lang="en-US" sz="4800" b="1" i="1" smtClean="0"/>
              <a:t>AND</a:t>
            </a:r>
          </a:p>
          <a:p>
            <a:pPr algn="ctr" eaLnBrk="1" hangingPunct="1">
              <a:buFontTx/>
              <a:buNone/>
              <a:defRPr/>
            </a:pPr>
            <a:r>
              <a:rPr lang="en-US" sz="4800" b="1" i="1" smtClean="0"/>
              <a:t>VERBAL</a:t>
            </a:r>
          </a:p>
        </p:txBody>
      </p:sp>
      <p:pic>
        <p:nvPicPr>
          <p:cNvPr id="19460" name="Picture 4" descr="PE07491_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86600" y="1828800"/>
            <a:ext cx="1730375" cy="2057400"/>
          </a:xfrm>
          <a:noFill/>
        </p:spPr>
      </p:pic>
      <p:pic>
        <p:nvPicPr>
          <p:cNvPr id="19461" name="Picture 6" descr="PE01837_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4191000"/>
            <a:ext cx="1889125" cy="1981200"/>
          </a:xfrm>
          <a:noFill/>
        </p:spPr>
      </p:pic>
      <p:pic>
        <p:nvPicPr>
          <p:cNvPr id="19462" name="Picture 10" descr="j0222053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4572000"/>
            <a:ext cx="1909763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autoRev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4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to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0" grpId="0"/>
      <p:bldP spid="109570" grpId="1"/>
      <p:bldP spid="109570" grpId="2"/>
      <p:bldP spid="109571" grpId="0" build="p"/>
      <p:bldP spid="109571" grpId="1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22225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3300"/>
                </a:solidFill>
              </a:rPr>
              <a:t> </a:t>
            </a:r>
            <a:r>
              <a:rPr lang="en-US" b="1" dirty="0" smtClean="0">
                <a:solidFill>
                  <a:srgbClr val="FF3300"/>
                </a:solidFill>
              </a:rPr>
              <a:t>Perfect your </a:t>
            </a:r>
            <a:r>
              <a:rPr lang="en-US" b="1" dirty="0" smtClean="0">
                <a:solidFill>
                  <a:schemeClr val="hlink"/>
                </a:solidFill>
              </a:rPr>
              <a:t>oral and written communication skills</a:t>
            </a:r>
            <a:endParaRPr lang="en-US" b="1" dirty="0" smtClean="0">
              <a:solidFill>
                <a:srgbClr val="FF3300"/>
              </a:solidFill>
            </a:endParaRP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057400"/>
            <a:ext cx="8229600" cy="4953000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Build your vocabulary</a:t>
            </a:r>
          </a:p>
          <a:p>
            <a:pPr>
              <a:defRPr/>
            </a:pPr>
            <a:r>
              <a:rPr lang="en-US" sz="2800" b="1" dirty="0"/>
              <a:t>Speak with </a:t>
            </a:r>
            <a:r>
              <a:rPr lang="en-US" sz="2800" b="1" dirty="0" smtClean="0"/>
              <a:t>clarity  / Listen carefully</a:t>
            </a:r>
            <a:endParaRPr lang="en-US" sz="2800" b="1" dirty="0"/>
          </a:p>
          <a:p>
            <a:pPr>
              <a:defRPr/>
            </a:pPr>
            <a:r>
              <a:rPr lang="en-US" sz="2800" b="1" dirty="0"/>
              <a:t>Use appropriate body </a:t>
            </a:r>
            <a:r>
              <a:rPr lang="en-US" sz="2800" b="1" dirty="0" smtClean="0"/>
              <a:t>language</a:t>
            </a:r>
          </a:p>
          <a:p>
            <a:pPr eaLnBrk="1" hangingPunct="1">
              <a:defRPr/>
            </a:pPr>
            <a:r>
              <a:rPr lang="en-US" sz="2800" b="1" dirty="0" smtClean="0"/>
              <a:t>Write well-crafted sentences</a:t>
            </a:r>
          </a:p>
          <a:p>
            <a:pPr eaLnBrk="1" hangingPunct="1">
              <a:defRPr/>
            </a:pPr>
            <a:r>
              <a:rPr lang="en-US" sz="2800" b="1" dirty="0" smtClean="0"/>
              <a:t>Learn paragraph organization</a:t>
            </a:r>
          </a:p>
          <a:p>
            <a:pPr eaLnBrk="1" hangingPunct="1">
              <a:defRPr/>
            </a:pPr>
            <a:r>
              <a:rPr lang="en-US" sz="2800" b="1" dirty="0" smtClean="0"/>
              <a:t>Learn essay and report organization</a:t>
            </a:r>
          </a:p>
          <a:p>
            <a:pPr eaLnBrk="1" hangingPunct="1">
              <a:defRPr/>
            </a:pPr>
            <a:r>
              <a:rPr lang="en-US" sz="2800" b="1" dirty="0" smtClean="0"/>
              <a:t>Perfect your spelling and writing</a:t>
            </a:r>
          </a:p>
          <a:p>
            <a:pPr eaLnBrk="1" hangingPunct="1">
              <a:buNone/>
              <a:defRPr/>
            </a:pPr>
            <a:r>
              <a:rPr lang="en-US" sz="2800" b="1" dirty="0" smtClean="0"/>
              <a:t>	conventions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981200"/>
            <a:ext cx="2286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479" y="4264025"/>
            <a:ext cx="2917521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4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4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4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40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2" grpId="0"/>
      <p:bldP spid="17408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/>
          <p:cNvSpPr>
            <a:spLocks noGrp="1" noChangeArrowheads="1"/>
          </p:cNvSpPr>
          <p:nvPr>
            <p:ph type="title"/>
          </p:nvPr>
        </p:nvSpPr>
        <p:spPr>
          <a:xfrm>
            <a:off x="647700" y="685800"/>
            <a:ext cx="8229600" cy="13843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6000" dirty="0" smtClean="0"/>
              <a:t>Number Four: </a:t>
            </a:r>
            <a:r>
              <a:rPr lang="en-US" sz="10600" b="1" dirty="0" smtClean="0">
                <a:solidFill>
                  <a:schemeClr val="hlink"/>
                </a:solidFill>
              </a:rPr>
              <a:t>COMPUTER</a:t>
            </a:r>
            <a:r>
              <a:rPr lang="en-US" sz="8800" b="1" dirty="0" smtClean="0">
                <a:solidFill>
                  <a:schemeClr val="hlink"/>
                </a:solidFill>
              </a:rPr>
              <a:t> </a:t>
            </a:r>
            <a:r>
              <a:rPr lang="en-US" sz="10600" b="1" dirty="0" smtClean="0">
                <a:solidFill>
                  <a:schemeClr val="hlink"/>
                </a:solidFill>
              </a:rPr>
              <a:t>SKILLS</a:t>
            </a:r>
          </a:p>
        </p:txBody>
      </p:sp>
      <p:sp>
        <p:nvSpPr>
          <p:cNvPr id="21510" name="Text Box 14"/>
          <p:cNvSpPr txBox="1">
            <a:spLocks noChangeArrowheads="1"/>
          </p:cNvSpPr>
          <p:nvPr/>
        </p:nvSpPr>
        <p:spPr bwMode="auto">
          <a:xfrm>
            <a:off x="685800" y="5029200"/>
            <a:ext cx="77724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dirty="0" smtClean="0"/>
              <a:t>Expand your </a:t>
            </a:r>
            <a:r>
              <a:rPr lang="en-US" sz="5400" dirty="0"/>
              <a:t>Computer </a:t>
            </a:r>
            <a:r>
              <a:rPr lang="en-US" sz="5400" dirty="0" smtClean="0"/>
              <a:t>and Typing Skills Now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95600"/>
            <a:ext cx="2848391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2" y="3505200"/>
            <a:ext cx="3600449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105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1059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4800" b="1" dirty="0" smtClean="0">
                <a:solidFill>
                  <a:srgbClr val="FF3300"/>
                </a:solidFill>
              </a:rPr>
              <a:t>Number Five:</a:t>
            </a:r>
            <a:r>
              <a:rPr lang="en-US" sz="7200" b="1" dirty="0" smtClean="0">
                <a:solidFill>
                  <a:schemeClr val="hlink"/>
                </a:solidFill>
              </a:rPr>
              <a:t> STRONG WORK</a:t>
            </a:r>
            <a:br>
              <a:rPr lang="en-US" sz="7200" b="1" dirty="0" smtClean="0">
                <a:solidFill>
                  <a:schemeClr val="hlink"/>
                </a:solidFill>
              </a:rPr>
            </a:br>
            <a:r>
              <a:rPr lang="en-US" sz="7200" b="1" dirty="0" smtClean="0">
                <a:solidFill>
                  <a:schemeClr val="hlink"/>
                </a:solidFill>
              </a:rPr>
              <a:t>ETHIC</a:t>
            </a:r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4419600"/>
            <a:ext cx="6400800" cy="175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b="1" dirty="0" smtClean="0"/>
              <a:t>(</a:t>
            </a:r>
            <a:r>
              <a:rPr lang="en-US" sz="3600" b="1" dirty="0" smtClean="0"/>
              <a:t>HARD WORKER)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3600" b="1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3600" b="1" dirty="0" smtClean="0"/>
              <a:t>(QUICK WORKER)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3600" b="1" dirty="0" smtClean="0"/>
          </a:p>
        </p:txBody>
      </p:sp>
      <p:pic>
        <p:nvPicPr>
          <p:cNvPr id="22532" name="Picture 6" descr="j0312618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2438400"/>
            <a:ext cx="2303463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47" name="Picture 7" descr="j019790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33800"/>
            <a:ext cx="2011363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6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2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4" grpId="0"/>
      <p:bldP spid="11264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92100"/>
            <a:ext cx="8305800" cy="2070100"/>
          </a:xfrm>
          <a:solidFill>
            <a:schemeClr val="hlink"/>
          </a:solidFill>
        </p:spPr>
        <p:txBody>
          <a:bodyPr/>
          <a:lstStyle/>
          <a:p>
            <a:pPr algn="ctr" eaLnBrk="1" hangingPunct="1">
              <a:defRPr/>
            </a:pPr>
            <a:r>
              <a:rPr lang="en-US" b="1" smtClean="0">
                <a:solidFill>
                  <a:srgbClr val="FF3300"/>
                </a:solidFill>
              </a:rPr>
              <a:t>Number Six:</a:t>
            </a:r>
            <a:r>
              <a:rPr lang="en-US" sz="6600" b="1" smtClean="0">
                <a:solidFill>
                  <a:schemeClr val="accent1"/>
                </a:solidFill>
              </a:rPr>
              <a:t> PUNCTUALITY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438400"/>
            <a:ext cx="7772400" cy="3581400"/>
          </a:xfrm>
          <a:solidFill>
            <a:srgbClr val="CC00FF"/>
          </a:solidFill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1400" smtClean="0"/>
          </a:p>
          <a:p>
            <a:pPr eaLnBrk="1" hangingPunct="1">
              <a:lnSpc>
                <a:spcPct val="80000"/>
              </a:lnSpc>
              <a:defRPr/>
            </a:pPr>
            <a:endParaRPr lang="en-US" sz="140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5400" b="1" i="1" smtClean="0">
                <a:solidFill>
                  <a:schemeClr val="hlink"/>
                </a:solidFill>
              </a:rPr>
              <a:t>Arrive to work on </a:t>
            </a:r>
            <a:r>
              <a:rPr lang="en-US" sz="4800" b="1" i="1" smtClean="0">
                <a:solidFill>
                  <a:schemeClr val="hlink"/>
                </a:solidFill>
              </a:rPr>
              <a:t>time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5400" b="1" i="1" smtClean="0">
                <a:solidFill>
                  <a:schemeClr val="hlink"/>
                </a:solidFill>
              </a:rPr>
              <a:t>Return from breaks and lunch on time</a:t>
            </a:r>
          </a:p>
        </p:txBody>
      </p:sp>
      <p:pic>
        <p:nvPicPr>
          <p:cNvPr id="117764" name="Picture 4" descr="j0138641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05600" y="1828800"/>
            <a:ext cx="2743200" cy="1912938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776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7762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8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381000" y="228600"/>
            <a:ext cx="8229600" cy="50419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b="1" smtClean="0">
                <a:solidFill>
                  <a:srgbClr val="FF3300"/>
                </a:solidFill>
              </a:rPr>
              <a:t>Number Seven:</a:t>
            </a:r>
            <a:br>
              <a:rPr lang="en-US" b="1" smtClean="0">
                <a:solidFill>
                  <a:srgbClr val="FF3300"/>
                </a:solidFill>
              </a:rPr>
            </a:br>
            <a:r>
              <a:rPr lang="en-US" sz="7200" b="1" smtClean="0">
                <a:solidFill>
                  <a:srgbClr val="CC00FF"/>
                </a:solidFill>
              </a:rPr>
              <a:t>FLEXIBILITY</a:t>
            </a:r>
            <a:r>
              <a:rPr lang="en-US" sz="5400" b="1" smtClean="0">
                <a:solidFill>
                  <a:srgbClr val="CC00FF"/>
                </a:solidFill>
              </a:rPr>
              <a:t/>
            </a:r>
            <a:br>
              <a:rPr lang="en-US" sz="5400" b="1" smtClean="0">
                <a:solidFill>
                  <a:srgbClr val="CC00FF"/>
                </a:solidFill>
              </a:rPr>
            </a:br>
            <a:r>
              <a:rPr lang="en-US" sz="7200" b="1" smtClean="0">
                <a:solidFill>
                  <a:srgbClr val="CC00FF"/>
                </a:solidFill>
              </a:rPr>
              <a:t>AND</a:t>
            </a:r>
            <a:r>
              <a:rPr lang="en-US" sz="7200" b="1" smtClean="0">
                <a:solidFill>
                  <a:srgbClr val="FF3300"/>
                </a:solidFill>
              </a:rPr>
              <a:t/>
            </a:r>
            <a:br>
              <a:rPr lang="en-US" sz="7200" b="1" smtClean="0">
                <a:solidFill>
                  <a:srgbClr val="FF3300"/>
                </a:solidFill>
              </a:rPr>
            </a:br>
            <a:r>
              <a:rPr lang="en-US" sz="7200" b="1" smtClean="0">
                <a:solidFill>
                  <a:srgbClr val="CC00FF"/>
                </a:solidFill>
              </a:rPr>
              <a:t>ADABILITY</a:t>
            </a:r>
          </a:p>
        </p:txBody>
      </p:sp>
      <p:pic>
        <p:nvPicPr>
          <p:cNvPr id="118801" name="Picture 17" descr="BD06674_[1]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867400" y="4343400"/>
            <a:ext cx="2344738" cy="2332038"/>
          </a:xfrm>
          <a:noFill/>
        </p:spPr>
      </p:pic>
      <p:sp>
        <p:nvSpPr>
          <p:cNvPr id="118808" name="Text Box 24"/>
          <p:cNvSpPr txBox="1">
            <a:spLocks noChangeArrowheads="1"/>
          </p:cNvSpPr>
          <p:nvPr/>
        </p:nvSpPr>
        <p:spPr bwMode="auto">
          <a:xfrm>
            <a:off x="914400" y="4734342"/>
            <a:ext cx="35814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Adapt to change quickly and easily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187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1878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1188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8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88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077200" cy="28321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b="1" smtClean="0">
                <a:solidFill>
                  <a:schemeClr val="accent2"/>
                </a:solidFill>
              </a:rPr>
              <a:t>Number Eight:</a:t>
            </a:r>
            <a:br>
              <a:rPr lang="en-US" sz="4000" b="1" smtClean="0">
                <a:solidFill>
                  <a:schemeClr val="accent2"/>
                </a:solidFill>
              </a:rPr>
            </a:br>
            <a:r>
              <a:rPr lang="en-US" sz="7200" b="1" smtClean="0">
                <a:solidFill>
                  <a:schemeClr val="hlink"/>
                </a:solidFill>
              </a:rPr>
              <a:t>Analytical and</a:t>
            </a:r>
            <a:br>
              <a:rPr lang="en-US" sz="7200" b="1" smtClean="0">
                <a:solidFill>
                  <a:schemeClr val="hlink"/>
                </a:solidFill>
              </a:rPr>
            </a:br>
            <a:r>
              <a:rPr lang="en-US" sz="7200" b="1" smtClean="0">
                <a:solidFill>
                  <a:srgbClr val="FF3300"/>
                </a:solidFill>
              </a:rPr>
              <a:t>Problem Solving</a:t>
            </a:r>
            <a:r>
              <a:rPr lang="en-US" sz="7200" b="1" smtClean="0">
                <a:solidFill>
                  <a:schemeClr val="hlink"/>
                </a:solidFill>
              </a:rPr>
              <a:t/>
            </a:r>
            <a:br>
              <a:rPr lang="en-US" sz="7200" b="1" smtClean="0">
                <a:solidFill>
                  <a:schemeClr val="hlink"/>
                </a:solidFill>
              </a:rPr>
            </a:br>
            <a:r>
              <a:rPr lang="en-US" sz="7200" b="1" smtClean="0">
                <a:solidFill>
                  <a:schemeClr val="hlink"/>
                </a:solidFill>
              </a:rPr>
              <a:t>Skills</a:t>
            </a:r>
          </a:p>
        </p:txBody>
      </p:sp>
      <p:pic>
        <p:nvPicPr>
          <p:cNvPr id="26627" name="Picture 5" descr="j0312600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3200400"/>
            <a:ext cx="2674938" cy="3351213"/>
          </a:xfrm>
          <a:noFill/>
        </p:spPr>
      </p:pic>
      <p:pic>
        <p:nvPicPr>
          <p:cNvPr id="120842" name="Picture 10" descr="BD09998_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19800" y="3810000"/>
            <a:ext cx="2679700" cy="2703513"/>
          </a:xfrm>
          <a:noFill/>
        </p:spPr>
      </p:pic>
      <p:sp>
        <p:nvSpPr>
          <p:cNvPr id="26629" name="Text Box 11"/>
          <p:cNvSpPr txBox="1">
            <a:spLocks noChangeArrowheads="1"/>
          </p:cNvSpPr>
          <p:nvPr/>
        </p:nvSpPr>
        <p:spPr bwMode="auto">
          <a:xfrm>
            <a:off x="3200400" y="4114800"/>
            <a:ext cx="2971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Use </a:t>
            </a:r>
            <a:r>
              <a:rPr lang="en-US" sz="3200" dirty="0" smtClean="0"/>
              <a:t>Your Brain</a:t>
            </a:r>
            <a:r>
              <a:rPr lang="en-US" sz="3200" dirty="0"/>
              <a:t>!</a:t>
            </a:r>
          </a:p>
        </p:txBody>
      </p:sp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3276600" y="4800600"/>
            <a:ext cx="2438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chemeClr val="hlink"/>
                </a:solidFill>
              </a:rPr>
              <a:t>Be Creative!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208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534400" cy="4800600"/>
          </a:xfrm>
          <a:solidFill>
            <a:srgbClr val="CC00FF"/>
          </a:solidFill>
        </p:spPr>
        <p:txBody>
          <a:bodyPr>
            <a:normAutofit fontScale="90000"/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en-US" b="1" dirty="0" smtClean="0"/>
              <a:t>Number Nine: </a:t>
            </a:r>
            <a:r>
              <a:rPr lang="en-US" sz="6600" b="1" dirty="0" smtClean="0">
                <a:solidFill>
                  <a:schemeClr val="hlink"/>
                </a:solidFill>
              </a:rPr>
              <a:t>INTERPERSONAL </a:t>
            </a:r>
            <a:br>
              <a:rPr lang="en-US" sz="6600" b="1" dirty="0" smtClean="0">
                <a:solidFill>
                  <a:schemeClr val="hlink"/>
                </a:solidFill>
              </a:rPr>
            </a:br>
            <a:r>
              <a:rPr lang="en-US" sz="6600" b="1" dirty="0" smtClean="0">
                <a:solidFill>
                  <a:srgbClr val="FF3300"/>
                </a:solidFill>
              </a:rPr>
              <a:t>SKILLS</a:t>
            </a:r>
            <a:br>
              <a:rPr lang="en-US" sz="6600" b="1" dirty="0" smtClean="0">
                <a:solidFill>
                  <a:srgbClr val="FF3300"/>
                </a:solidFill>
              </a:rPr>
            </a:br>
            <a:r>
              <a:rPr lang="en-US" sz="6600" b="1" dirty="0" smtClean="0">
                <a:solidFill>
                  <a:srgbClr val="FF3300"/>
                </a:solidFill>
              </a:rPr>
              <a:t/>
            </a:r>
            <a:br>
              <a:rPr lang="en-US" sz="6600" b="1" dirty="0" smtClean="0">
                <a:solidFill>
                  <a:srgbClr val="FF3300"/>
                </a:solidFill>
              </a:rPr>
            </a:br>
            <a:r>
              <a:rPr lang="en-US" b="1" dirty="0" smtClean="0"/>
              <a:t>Be kind; Be friendly; Relate well to others</a:t>
            </a:r>
          </a:p>
        </p:txBody>
      </p:sp>
      <p:pic>
        <p:nvPicPr>
          <p:cNvPr id="27652" name="Picture 7" descr="j0363624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703763"/>
            <a:ext cx="2286000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01" name="Text Box 21"/>
          <p:cNvSpPr txBox="1">
            <a:spLocks noChangeArrowheads="1"/>
          </p:cNvSpPr>
          <p:nvPr/>
        </p:nvSpPr>
        <p:spPr bwMode="auto">
          <a:xfrm>
            <a:off x="4343400" y="5082758"/>
            <a:ext cx="1905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Treat others the way you want to be treated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0934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88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88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88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88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22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29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371600"/>
            <a:ext cx="8001000" cy="28321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5400" b="1" dirty="0" smtClean="0">
                <a:solidFill>
                  <a:schemeClr val="hlink"/>
                </a:solidFill>
              </a:rPr>
              <a:t>Number Ten:</a:t>
            </a:r>
            <a:br>
              <a:rPr lang="en-US" sz="5400" b="1" dirty="0" smtClean="0">
                <a:solidFill>
                  <a:schemeClr val="hlink"/>
                </a:solidFill>
              </a:rPr>
            </a:br>
            <a:r>
              <a:rPr lang="en-US" sz="8800" b="1" dirty="0" smtClean="0">
                <a:solidFill>
                  <a:srgbClr val="FF3300"/>
                </a:solidFill>
              </a:rPr>
              <a:t>TEAM</a:t>
            </a:r>
            <a:r>
              <a:rPr lang="en-US" sz="10600" b="1" dirty="0" smtClean="0">
                <a:solidFill>
                  <a:srgbClr val="FF3300"/>
                </a:solidFill>
              </a:rPr>
              <a:t> </a:t>
            </a:r>
            <a:r>
              <a:rPr lang="en-US" sz="8800" b="1" dirty="0" smtClean="0">
                <a:solidFill>
                  <a:srgbClr val="FF3300"/>
                </a:solidFill>
              </a:rPr>
              <a:t>WORK</a:t>
            </a:r>
            <a:r>
              <a:rPr lang="en-US" sz="10600" b="1" dirty="0" smtClean="0">
                <a:solidFill>
                  <a:srgbClr val="FF3300"/>
                </a:solidFill>
              </a:rPr>
              <a:t/>
            </a:r>
            <a:br>
              <a:rPr lang="en-US" sz="10600" b="1" dirty="0" smtClean="0">
                <a:solidFill>
                  <a:srgbClr val="FF3300"/>
                </a:solidFill>
              </a:rPr>
            </a:br>
            <a:r>
              <a:rPr lang="en-US" sz="8800" b="1" dirty="0" smtClean="0">
                <a:solidFill>
                  <a:srgbClr val="FF3300"/>
                </a:solidFill>
              </a:rPr>
              <a:t>SKILLS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4114800"/>
            <a:ext cx="3733800" cy="243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240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b="1" smtClean="0">
                <a:solidFill>
                  <a:schemeClr val="hlink"/>
                </a:solidFill>
              </a:rPr>
              <a:t>Be able to work in teams to </a:t>
            </a:r>
            <a:r>
              <a:rPr lang="en-US" sz="3600" b="1" smtClean="0">
                <a:solidFill>
                  <a:schemeClr val="hlink"/>
                </a:solidFill>
              </a:rPr>
              <a:t>accomplish</a:t>
            </a:r>
            <a:r>
              <a:rPr lang="en-US" b="1" smtClean="0">
                <a:solidFill>
                  <a:schemeClr val="hlink"/>
                </a:solidFill>
              </a:rPr>
              <a:t> goals</a:t>
            </a:r>
            <a:endParaRPr lang="en-US" sz="3600" b="1" smtClean="0">
              <a:solidFill>
                <a:schemeClr val="hlink"/>
              </a:solidFill>
            </a:endParaRPr>
          </a:p>
        </p:txBody>
      </p:sp>
      <p:pic>
        <p:nvPicPr>
          <p:cNvPr id="28676" name="Picture 4" descr="j0089916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248400" y="4191000"/>
            <a:ext cx="2895600" cy="2516187"/>
          </a:xfr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3843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7200" b="1" smtClean="0">
                <a:solidFill>
                  <a:srgbClr val="FF3300"/>
                </a:solidFill>
              </a:rPr>
              <a:t> </a:t>
            </a:r>
            <a:r>
              <a:rPr lang="en-US" sz="4000" b="1" smtClean="0">
                <a:solidFill>
                  <a:srgbClr val="FF3300"/>
                </a:solidFill>
              </a:rPr>
              <a:t>Number Eleven:</a:t>
            </a:r>
            <a:br>
              <a:rPr lang="en-US" sz="4000" b="1" smtClean="0">
                <a:solidFill>
                  <a:srgbClr val="FF3300"/>
                </a:solidFill>
              </a:rPr>
            </a:br>
            <a:r>
              <a:rPr lang="en-US" sz="7200" b="1" smtClean="0">
                <a:solidFill>
                  <a:schemeClr val="hlink"/>
                </a:solidFill>
              </a:rPr>
              <a:t>Initiative</a:t>
            </a:r>
            <a:r>
              <a:rPr lang="en-US" sz="7200" b="1" smtClean="0">
                <a:solidFill>
                  <a:srgbClr val="FF3300"/>
                </a:solidFill>
              </a:rPr>
              <a:t/>
            </a:r>
            <a:br>
              <a:rPr lang="en-US" sz="7200" b="1" smtClean="0">
                <a:solidFill>
                  <a:srgbClr val="FF3300"/>
                </a:solidFill>
              </a:rPr>
            </a:br>
            <a:r>
              <a:rPr lang="en-US" sz="7200" b="1" smtClean="0">
                <a:solidFill>
                  <a:srgbClr val="CC00FF"/>
                </a:solidFill>
              </a:rPr>
              <a:t>and</a:t>
            </a:r>
            <a:br>
              <a:rPr lang="en-US" sz="7200" b="1" smtClean="0">
                <a:solidFill>
                  <a:srgbClr val="CC00FF"/>
                </a:solidFill>
              </a:rPr>
            </a:br>
            <a:r>
              <a:rPr lang="en-US" sz="7200" b="1" smtClean="0">
                <a:solidFill>
                  <a:srgbClr val="FF3300"/>
                </a:solidFill>
              </a:rPr>
              <a:t>Motivation</a:t>
            </a:r>
            <a:br>
              <a:rPr lang="en-US" sz="7200" b="1" smtClean="0">
                <a:solidFill>
                  <a:srgbClr val="FF3300"/>
                </a:solidFill>
              </a:rPr>
            </a:br>
            <a:r>
              <a:rPr lang="en-US" sz="5400" b="1" smtClean="0">
                <a:solidFill>
                  <a:schemeClr val="hlink"/>
                </a:solidFill>
              </a:rPr>
              <a:t>(Self-Starter)</a:t>
            </a:r>
            <a:r>
              <a:rPr lang="en-US" sz="7200" b="1" smtClean="0">
                <a:solidFill>
                  <a:schemeClr val="hlink"/>
                </a:solidFill>
              </a:rPr>
              <a:t/>
            </a:r>
            <a:br>
              <a:rPr lang="en-US" sz="7200" b="1" smtClean="0">
                <a:solidFill>
                  <a:schemeClr val="hlink"/>
                </a:solidFill>
              </a:rPr>
            </a:br>
            <a:r>
              <a:rPr lang="en-US" sz="5400" b="1" smtClean="0">
                <a:solidFill>
                  <a:schemeClr val="hlink"/>
                </a:solidFill>
              </a:rPr>
              <a:t>(</a:t>
            </a:r>
            <a:r>
              <a:rPr lang="en-US" b="1" smtClean="0">
                <a:solidFill>
                  <a:schemeClr val="hlink"/>
                </a:solidFill>
              </a:rPr>
              <a:t>Opposite of Lazy!)</a:t>
            </a:r>
            <a:br>
              <a:rPr lang="en-US" b="1" smtClean="0">
                <a:solidFill>
                  <a:schemeClr val="hlink"/>
                </a:solidFill>
              </a:rPr>
            </a:br>
            <a:endParaRPr lang="en-US" b="1" smtClean="0">
              <a:solidFill>
                <a:schemeClr val="hlink"/>
              </a:solidFill>
            </a:endParaRPr>
          </a:p>
        </p:txBody>
      </p:sp>
      <p:pic>
        <p:nvPicPr>
          <p:cNvPr id="29699" name="Picture 10" descr="pe02044a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914400"/>
            <a:ext cx="2209800" cy="1744663"/>
          </a:xfrm>
          <a:noFill/>
        </p:spPr>
      </p:pic>
      <p:pic>
        <p:nvPicPr>
          <p:cNvPr id="29700" name="Picture 5" descr="pe02076a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7738" y="4572000"/>
            <a:ext cx="1846262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964" name="Text Box 12"/>
          <p:cNvSpPr txBox="1">
            <a:spLocks noChangeArrowheads="1"/>
          </p:cNvSpPr>
          <p:nvPr/>
        </p:nvSpPr>
        <p:spPr bwMode="auto">
          <a:xfrm>
            <a:off x="228600" y="4876800"/>
            <a:ext cx="1828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/>
              <a:t>Be A Hard Worker!</a:t>
            </a:r>
          </a:p>
        </p:txBody>
      </p:sp>
      <p:pic>
        <p:nvPicPr>
          <p:cNvPr id="29702" name="Picture 13" descr="j0196298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239000" y="1295400"/>
            <a:ext cx="1651000" cy="1666875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5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6" grpId="0"/>
      <p:bldP spid="12596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812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6000" b="1" smtClean="0">
                <a:solidFill>
                  <a:srgbClr val="FF3300"/>
                </a:solidFill>
              </a:rPr>
              <a:t>Number Twelve:</a:t>
            </a:r>
            <a:r>
              <a:rPr lang="en-US" sz="6000" b="1" smtClean="0">
                <a:solidFill>
                  <a:schemeClr val="hlink"/>
                </a:solidFill>
              </a:rPr>
              <a:t> </a:t>
            </a:r>
            <a:r>
              <a:rPr lang="en-US" sz="11700" b="1" smtClean="0">
                <a:solidFill>
                  <a:schemeClr val="hlink"/>
                </a:solidFill>
              </a:rPr>
              <a:t>L</a:t>
            </a:r>
            <a:r>
              <a:rPr lang="en-US" sz="10600" b="1" smtClean="0">
                <a:solidFill>
                  <a:schemeClr val="hlink"/>
                </a:solidFill>
              </a:rPr>
              <a:t>OYALTY</a:t>
            </a:r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505200"/>
            <a:ext cx="6400800" cy="2667000"/>
          </a:xfrm>
        </p:spPr>
        <p:txBody>
          <a:bodyPr/>
          <a:lstStyle/>
          <a:p>
            <a:pPr marL="1828800" lvl="4" indent="0" eaLnBrk="1" hangingPunct="1">
              <a:lnSpc>
                <a:spcPct val="80000"/>
              </a:lnSpc>
              <a:defRPr/>
            </a:pPr>
            <a:r>
              <a:rPr lang="en-US" sz="3200" b="1" i="1" smtClean="0"/>
              <a:t>Speak well of the work place, boss, or job</a:t>
            </a:r>
          </a:p>
          <a:p>
            <a:pPr algn="l" eaLnBrk="1" hangingPunct="1">
              <a:lnSpc>
                <a:spcPct val="80000"/>
              </a:lnSpc>
              <a:buFontTx/>
              <a:buChar char="•"/>
              <a:defRPr/>
            </a:pPr>
            <a:endParaRPr lang="en-US" b="1" i="1" smtClean="0"/>
          </a:p>
          <a:p>
            <a:pPr algn="l" eaLnBrk="1" hangingPunct="1">
              <a:lnSpc>
                <a:spcPct val="80000"/>
              </a:lnSpc>
              <a:buFontTx/>
              <a:buChar char="•"/>
              <a:defRPr/>
            </a:pPr>
            <a:r>
              <a:rPr lang="en-US" sz="2800" b="1" i="1" smtClean="0"/>
              <a:t>Don’t discuss confidential matters outside of the work place.</a:t>
            </a:r>
          </a:p>
          <a:p>
            <a:pPr algn="l" eaLnBrk="1" hangingPunct="1">
              <a:lnSpc>
                <a:spcPct val="80000"/>
              </a:lnSpc>
              <a:defRPr/>
            </a:pPr>
            <a:endParaRPr lang="en-US" sz="2800" b="1" i="1" smtClean="0"/>
          </a:p>
        </p:txBody>
      </p:sp>
      <p:pic>
        <p:nvPicPr>
          <p:cNvPr id="128007" name="Picture 7" descr="pe02708_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0"/>
            <a:ext cx="281940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1280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12800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128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8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8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80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8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8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80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2800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5" grpId="0"/>
      <p:bldP spid="12800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3843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5400" smtClean="0">
                <a:solidFill>
                  <a:srgbClr val="FF3300"/>
                </a:solidFill>
              </a:rPr>
              <a:t>And don’t forget. . .</a:t>
            </a:r>
            <a:br>
              <a:rPr lang="en-US" sz="5400" smtClean="0">
                <a:solidFill>
                  <a:srgbClr val="FF3300"/>
                </a:solidFill>
              </a:rPr>
            </a:br>
            <a:r>
              <a:rPr lang="en-US" sz="5400" smtClean="0">
                <a:solidFill>
                  <a:schemeClr val="hlink"/>
                </a:solidFill>
              </a:rPr>
              <a:t>Personal Appearance and Good Grooming</a:t>
            </a:r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895600"/>
            <a:ext cx="4038600" cy="3048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FF3300"/>
                </a:solidFill>
              </a:rPr>
              <a:t>Clothes Clean and Pressed and Modest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Hair clean and combed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FF3300"/>
                </a:solidFill>
              </a:rPr>
              <a:t>Teeth brushed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 smtClean="0"/>
              <a:t>Shower, use deodorant</a:t>
            </a:r>
          </a:p>
        </p:txBody>
      </p:sp>
      <p:pic>
        <p:nvPicPr>
          <p:cNvPr id="31748" name="Picture 6" descr="j0280337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0" y="1828800"/>
            <a:ext cx="1905000" cy="1538288"/>
          </a:xfrm>
          <a:noFill/>
        </p:spPr>
      </p:pic>
      <p:pic>
        <p:nvPicPr>
          <p:cNvPr id="31749" name="Picture 4" descr="j0198987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5105400"/>
            <a:ext cx="1828800" cy="14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8" descr="j0250490[1]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786688" y="2667000"/>
            <a:ext cx="1357312" cy="1600200"/>
          </a:xfrm>
          <a:noFill/>
        </p:spPr>
      </p:pic>
      <p:pic>
        <p:nvPicPr>
          <p:cNvPr id="31751" name="Picture 11" descr="HH01453_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3581400"/>
            <a:ext cx="1627188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596" name="Picture 12" descr="PE02651_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61921" y="3570514"/>
            <a:ext cx="23558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5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5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5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5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5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5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5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6" grpId="0"/>
      <p:bldP spid="19558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800" b="1" smtClean="0">
                <a:solidFill>
                  <a:srgbClr val="FF3300"/>
                </a:solidFill>
              </a:rPr>
              <a:t>HOW DO YOU STACK UP ?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b="1" smtClean="0">
                <a:solidFill>
                  <a:schemeClr val="hlink"/>
                </a:solidFill>
              </a:rPr>
              <a:t>Which of these twelve qualities are your strong points?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b="1" smtClean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b="1" smtClean="0">
                <a:solidFill>
                  <a:schemeClr val="hlink"/>
                </a:solidFill>
              </a:rPr>
              <a:t>Where do you need to improve?    </a:t>
            </a:r>
          </a:p>
        </p:txBody>
      </p:sp>
      <p:pic>
        <p:nvPicPr>
          <p:cNvPr id="32772" name="Picture 7" descr="j0088564[1]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63857" y="1905000"/>
            <a:ext cx="3993645" cy="3657600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/>
      <p:bldP spid="19968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219200"/>
          </a:xfrm>
        </p:spPr>
        <p:txBody>
          <a:bodyPr>
            <a:noAutofit/>
          </a:bodyPr>
          <a:lstStyle/>
          <a:p>
            <a:pPr lvl="0"/>
            <a: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Employment  </a:t>
            </a:r>
            <a:b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How Can I be Ready? </a:t>
            </a:r>
            <a:br>
              <a:rPr lang="en-US" sz="6600" b="1" dirty="0" smtClean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800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726</Words>
  <Application>Microsoft Office PowerPoint</Application>
  <PresentationFormat>On-screen Show (4:3)</PresentationFormat>
  <Paragraphs>166</Paragraphs>
  <Slides>38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Employment   How Can I be Ready?  </vt:lpstr>
      <vt:lpstr>PowerPoint Presentation</vt:lpstr>
      <vt:lpstr>Why is an education necessary?</vt:lpstr>
      <vt:lpstr>PowerPoint Presentation</vt:lpstr>
      <vt:lpstr>  How has the world changed since 1964?</vt:lpstr>
      <vt:lpstr>PowerPoint Presentation</vt:lpstr>
      <vt:lpstr>PowerPoint Presentation</vt:lpstr>
      <vt:lpstr>Job/Career Changes</vt:lpstr>
      <vt:lpstr>The Responsibility to Retool &amp; Retrain</vt:lpstr>
      <vt:lpstr>What about Self-Employment?</vt:lpstr>
      <vt:lpstr> The Top Twelve Qualities An Employer Wants in an Employee</vt:lpstr>
      <vt:lpstr>These qualities include: </vt:lpstr>
      <vt:lpstr>WHAT ARE TECHNICAL SKILLS?</vt:lpstr>
      <vt:lpstr>SOME EXAMPLES  OF TECHNICAL SKILLS</vt:lpstr>
      <vt:lpstr>WHAT ARE SOFT SKILLS?</vt:lpstr>
      <vt:lpstr>Some examples of SOFT SKILLS: </vt:lpstr>
      <vt:lpstr>SOME EMPLOYERS CONSIDER SOFT SKILLS TO BE AS IMPORTANT AS TECHNICAL SKILLS.   </vt:lpstr>
      <vt:lpstr>According to   national surveys. . .  What are the top twelve qualities employers want?  </vt:lpstr>
      <vt:lpstr>WHAT DO YOU THINK?</vt:lpstr>
      <vt:lpstr>Prioritize the TOP 12 QUALITIES EMPLOYERS SEEK:</vt:lpstr>
      <vt:lpstr>Number One: HONESTY and  INTEGRITY</vt:lpstr>
      <vt:lpstr>Number Two:  Positive Attitude</vt:lpstr>
      <vt:lpstr>It’s a matter of attitude. . . What do you read</vt:lpstr>
      <vt:lpstr>Something to think about:</vt:lpstr>
      <vt:lpstr>Number  Three: COMMUNICATION SKILLS</vt:lpstr>
      <vt:lpstr> Perfect your oral and written communication skills</vt:lpstr>
      <vt:lpstr>  Number Four: COMPUTER SKILLS</vt:lpstr>
      <vt:lpstr>Number Five: STRONG WORK ETHIC</vt:lpstr>
      <vt:lpstr>Number Six: PUNCTUALITY</vt:lpstr>
      <vt:lpstr>Number Seven: FLEXIBILITY AND ADABILITY</vt:lpstr>
      <vt:lpstr>Number Eight: Analytical and Problem Solving Skills</vt:lpstr>
      <vt:lpstr>Number Nine: INTERPERSONAL  SKILLS  Be kind; Be friendly; Relate well to others</vt:lpstr>
      <vt:lpstr>Number Ten: TEAM WORK SKILLS</vt:lpstr>
      <vt:lpstr> Number Eleven: Initiative and Motivation (Self-Starter) (Opposite of Lazy!) </vt:lpstr>
      <vt:lpstr>Number Twelve: LOYALTY</vt:lpstr>
      <vt:lpstr>And don’t forget. . . Personal Appearance and Good Grooming</vt:lpstr>
      <vt:lpstr>HOW DO YOU STACK UP ?</vt:lpstr>
      <vt:lpstr>Employment   How Can I be Ready? 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Leadership Training</dc:title>
  <dc:creator>murdjohn</dc:creator>
  <cp:lastModifiedBy>murdjohn</cp:lastModifiedBy>
  <cp:revision>38</cp:revision>
  <dcterms:created xsi:type="dcterms:W3CDTF">2010-01-24T22:28:04Z</dcterms:created>
  <dcterms:modified xsi:type="dcterms:W3CDTF">2014-05-21T07:34:15Z</dcterms:modified>
</cp:coreProperties>
</file>