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557" r:id="rId2"/>
    <p:sldId id="486" r:id="rId3"/>
    <p:sldId id="579" r:id="rId4"/>
    <p:sldId id="269" r:id="rId5"/>
    <p:sldId id="502" r:id="rId6"/>
    <p:sldId id="258" r:id="rId7"/>
    <p:sldId id="267" r:id="rId8"/>
    <p:sldId id="343" r:id="rId9"/>
    <p:sldId id="634" r:id="rId10"/>
    <p:sldId id="433" r:id="rId11"/>
    <p:sldId id="635" r:id="rId12"/>
    <p:sldId id="636" r:id="rId13"/>
    <p:sldId id="407" r:id="rId14"/>
    <p:sldId id="654" r:id="rId15"/>
    <p:sldId id="623" r:id="rId16"/>
    <p:sldId id="624" r:id="rId17"/>
    <p:sldId id="598" r:id="rId18"/>
    <p:sldId id="600" r:id="rId19"/>
    <p:sldId id="609" r:id="rId20"/>
    <p:sldId id="610" r:id="rId21"/>
    <p:sldId id="611" r:id="rId22"/>
    <p:sldId id="612" r:id="rId23"/>
    <p:sldId id="613" r:id="rId24"/>
    <p:sldId id="614" r:id="rId25"/>
    <p:sldId id="615" r:id="rId26"/>
    <p:sldId id="616" r:id="rId27"/>
    <p:sldId id="637" r:id="rId28"/>
    <p:sldId id="638" r:id="rId29"/>
    <p:sldId id="639" r:id="rId30"/>
    <p:sldId id="640" r:id="rId31"/>
    <p:sldId id="641" r:id="rId32"/>
    <p:sldId id="642" r:id="rId33"/>
    <p:sldId id="643" r:id="rId34"/>
    <p:sldId id="644" r:id="rId35"/>
    <p:sldId id="454" r:id="rId36"/>
    <p:sldId id="264" r:id="rId37"/>
    <p:sldId id="453" r:id="rId38"/>
    <p:sldId id="481" r:id="rId39"/>
    <p:sldId id="482" r:id="rId40"/>
    <p:sldId id="597" r:id="rId41"/>
    <p:sldId id="619" r:id="rId42"/>
    <p:sldId id="620" r:id="rId43"/>
    <p:sldId id="621" r:id="rId44"/>
    <p:sldId id="622" r:id="rId45"/>
    <p:sldId id="646" r:id="rId46"/>
    <p:sldId id="647" r:id="rId47"/>
    <p:sldId id="648" r:id="rId48"/>
    <p:sldId id="649" r:id="rId49"/>
    <p:sldId id="650" r:id="rId50"/>
    <p:sldId id="651" r:id="rId51"/>
    <p:sldId id="652" r:id="rId52"/>
    <p:sldId id="653" r:id="rId53"/>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p:scale>
          <a:sx n="60" d="100"/>
          <a:sy n="60" d="100"/>
        </p:scale>
        <p:origin x="-606" y="-258"/>
      </p:cViewPr>
      <p:guideLst>
        <p:guide orient="horz" pos="2160"/>
        <p:guide pos="3840"/>
      </p:guideLst>
    </p:cSldViewPr>
  </p:slideViewPr>
  <p:notesTextViewPr>
    <p:cViewPr>
      <p:scale>
        <a:sx n="1" d="1"/>
        <a:sy n="1" d="1"/>
      </p:scale>
      <p:origin x="0" y="0"/>
    </p:cViewPr>
  </p:notesTextViewPr>
  <p:sorterViewPr>
    <p:cViewPr>
      <p:scale>
        <a:sx n="66" d="100"/>
        <a:sy n="66" d="100"/>
      </p:scale>
      <p:origin x="0" y="51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4/23/2014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5</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4/23/2014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4/23/2014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4/23/2014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4/23/2014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133" y="1280159"/>
            <a:ext cx="9688766" cy="726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074237" y="1839179"/>
            <a:ext cx="8266558" cy="1754326"/>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John and Marie Murdoch</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5"/>
            <a:ext cx="10978662" cy="4351338"/>
          </a:xfrm>
        </p:spPr>
        <p:txBody>
          <a:bodyPr>
            <a:normAutofit/>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pPr marL="0" indent="0">
              <a:buNone/>
            </a:pPr>
            <a:r>
              <a:rPr lang="en-US" sz="3600" dirty="0" smtClean="0">
                <a:latin typeface="Times New Roman" panose="02020603050405020304" pitchFamily="18" charset="0"/>
                <a:cs typeface="Times New Roman" panose="02020603050405020304" pitchFamily="18" charset="0"/>
              </a:rPr>
              <a:t>Topic</a:t>
            </a:r>
            <a:r>
              <a:rPr lang="en-US" sz="3600" dirty="0" smtClean="0">
                <a:latin typeface="Times New Roman" panose="02020603050405020304" pitchFamily="18" charset="0"/>
                <a:cs typeface="Times New Roman" panose="02020603050405020304" pitchFamily="18" charset="0"/>
              </a:rPr>
              <a:t>: After graduation, my perfect job would be…….</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44408"/>
            <a:ext cx="10828283" cy="1325563"/>
          </a:xfrm>
        </p:spPr>
        <p:txBody>
          <a:bodyPr/>
          <a:lstStyle/>
          <a:p>
            <a:r>
              <a:rPr lang="en-US" dirty="0" smtClean="0"/>
              <a:t>Which jobs are most important to society?</a:t>
            </a:r>
            <a:endParaRPr lang="en-US" dirty="0"/>
          </a:p>
        </p:txBody>
      </p:sp>
      <p:sp>
        <p:nvSpPr>
          <p:cNvPr id="3" name="Content Placeholder 2"/>
          <p:cNvSpPr>
            <a:spLocks noGrp="1"/>
          </p:cNvSpPr>
          <p:nvPr>
            <p:ph idx="1"/>
          </p:nvPr>
        </p:nvSpPr>
        <p:spPr>
          <a:xfrm>
            <a:off x="759373" y="1857157"/>
            <a:ext cx="10515600" cy="4351338"/>
          </a:xfrm>
        </p:spPr>
        <p:txBody>
          <a:bodyPr>
            <a:noAutofit/>
          </a:bodyPr>
          <a:lstStyle/>
          <a:p>
            <a:r>
              <a:rPr lang="en-US" sz="3200" dirty="0" smtClean="0"/>
              <a:t>Instructions for Column One:</a:t>
            </a:r>
          </a:p>
          <a:p>
            <a:pPr lvl="1"/>
            <a:r>
              <a:rPr lang="en-US" sz="3200" dirty="0" smtClean="0"/>
              <a:t>Step 1: Rank order the jobs listed on your worksheet from most important job being number one to least important being number 20.</a:t>
            </a:r>
          </a:p>
          <a:p>
            <a:pPr lvl="1"/>
            <a:r>
              <a:rPr lang="en-US" sz="3200" dirty="0" smtClean="0"/>
              <a:t>Step 2: Join your partner and merge your two lists into one.</a:t>
            </a:r>
          </a:p>
          <a:p>
            <a:pPr lvl="1"/>
            <a:r>
              <a:rPr lang="en-US" sz="3200" dirty="0" smtClean="0"/>
              <a:t>Step 3: Join with another team and merge your two lists into one.</a:t>
            </a:r>
          </a:p>
          <a:p>
            <a:pPr lvl="1"/>
            <a:r>
              <a:rPr lang="en-US" sz="3200" dirty="0" smtClean="0"/>
              <a:t>Step 4: Be prepared to share your list with the class and your  group’s reasons for  how the jobs were ranked.</a:t>
            </a:r>
            <a:endParaRPr lang="en-US"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8083" y="1112731"/>
            <a:ext cx="1814676" cy="1213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87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965" y="0"/>
            <a:ext cx="11414233" cy="1325563"/>
          </a:xfrm>
        </p:spPr>
        <p:txBody>
          <a:bodyPr/>
          <a:lstStyle/>
          <a:p>
            <a:pPr algn="ctr"/>
            <a:r>
              <a:rPr lang="en-US" dirty="0" smtClean="0"/>
              <a:t>Which jobs  should receive the highest pay?</a:t>
            </a:r>
            <a:endParaRPr lang="en-US" dirty="0"/>
          </a:p>
        </p:txBody>
      </p:sp>
      <p:sp>
        <p:nvSpPr>
          <p:cNvPr id="3" name="Content Placeholder 2"/>
          <p:cNvSpPr>
            <a:spLocks noGrp="1"/>
          </p:cNvSpPr>
          <p:nvPr>
            <p:ph idx="1"/>
          </p:nvPr>
        </p:nvSpPr>
        <p:spPr>
          <a:xfrm>
            <a:off x="362606" y="1857157"/>
            <a:ext cx="11319641" cy="4351338"/>
          </a:xfrm>
        </p:spPr>
        <p:txBody>
          <a:bodyPr>
            <a:noAutofit/>
          </a:bodyPr>
          <a:lstStyle/>
          <a:p>
            <a:r>
              <a:rPr lang="en-US" sz="3200" dirty="0" smtClean="0"/>
              <a:t>Instructions for Column Two:</a:t>
            </a:r>
          </a:p>
          <a:p>
            <a:pPr lvl="1"/>
            <a:r>
              <a:rPr lang="en-US" sz="3200" dirty="0" smtClean="0"/>
              <a:t>Step 1: Rank order the jobs listed on your worksheet  with the job that should receive the highest salary being number one and  job which should receive the lowest salary being number 20.</a:t>
            </a:r>
          </a:p>
          <a:p>
            <a:pPr lvl="1"/>
            <a:r>
              <a:rPr lang="en-US" sz="3200" dirty="0" smtClean="0"/>
              <a:t>Step 2: Join your partner and merge your two lists into one.</a:t>
            </a:r>
          </a:p>
          <a:p>
            <a:pPr lvl="1"/>
            <a:r>
              <a:rPr lang="en-US" sz="3200" dirty="0" smtClean="0"/>
              <a:t>Step 3: Join with another team and merge your two lists into one.</a:t>
            </a:r>
          </a:p>
          <a:p>
            <a:pPr lvl="1"/>
            <a:r>
              <a:rPr lang="en-US" sz="3200" dirty="0" smtClean="0"/>
              <a:t>Step 4: Be prepared to share your list with the class and your  group’s reasons for  how the jobs were ranked.</a:t>
            </a:r>
            <a:endParaRPr lang="en-US"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1972" y="970564"/>
            <a:ext cx="2506718" cy="1410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26571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13</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happy-easter23"/>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27201" y="-152400"/>
            <a:ext cx="8820151" cy="739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1891411"/>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1108354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24663188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China </a:t>
            </a:r>
            <a:r>
              <a:rPr lang="en-US" b="1" dirty="0" err="1" smtClean="0"/>
              <a:t>Descriptionary</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18</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19</a:t>
            </a:fld>
            <a:endParaRPr lang="en-US"/>
          </a:p>
        </p:txBody>
      </p:sp>
      <p:sp>
        <p:nvSpPr>
          <p:cNvPr id="3" name="Rectangle 2"/>
          <p:cNvSpPr/>
          <p:nvPr/>
        </p:nvSpPr>
        <p:spPr>
          <a:xfrm>
            <a:off x="2221677" y="2376492"/>
            <a:ext cx="7748661"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Steamed Buns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1027" name="Picture 3" descr="G:\DCIM\100MSDCF\DSC017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8389" y="917368"/>
            <a:ext cx="8475023" cy="6356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20</a:t>
            </a:fld>
            <a:endParaRPr lang="en-US"/>
          </a:p>
        </p:txBody>
      </p:sp>
      <p:sp>
        <p:nvSpPr>
          <p:cNvPr id="3" name="Rectangle 2"/>
          <p:cNvSpPr/>
          <p:nvPr/>
        </p:nvSpPr>
        <p:spPr>
          <a:xfrm>
            <a:off x="4938472" y="2573440"/>
            <a:ext cx="23150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21</a:t>
            </a:fld>
            <a:endParaRPr lang="en-US"/>
          </a:p>
        </p:txBody>
      </p:sp>
      <p:sp>
        <p:nvSpPr>
          <p:cNvPr id="3" name="Rectangle 2"/>
          <p:cNvSpPr/>
          <p:nvPr/>
        </p:nvSpPr>
        <p:spPr>
          <a:xfrm>
            <a:off x="1675946" y="2517169"/>
            <a:ext cx="884011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Marriage Market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22</a:t>
            </a:fld>
            <a:endParaRPr lang="en-US"/>
          </a:p>
        </p:txBody>
      </p:sp>
      <p:sp>
        <p:nvSpPr>
          <p:cNvPr id="3" name="Rectangle 2"/>
          <p:cNvSpPr/>
          <p:nvPr/>
        </p:nvSpPr>
        <p:spPr>
          <a:xfrm>
            <a:off x="3429314" y="2517169"/>
            <a:ext cx="5586594"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Bargaining</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23</a:t>
            </a:fld>
            <a:endParaRPr lang="en-US"/>
          </a:p>
        </p:txBody>
      </p:sp>
      <p:sp>
        <p:nvSpPr>
          <p:cNvPr id="3" name="Rectangle 2"/>
          <p:cNvSpPr/>
          <p:nvPr/>
        </p:nvSpPr>
        <p:spPr>
          <a:xfrm>
            <a:off x="3096528" y="2432763"/>
            <a:ext cx="5998950"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Adventurer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24</a:t>
            </a:fld>
            <a:endParaRPr lang="en-US"/>
          </a:p>
        </p:txBody>
      </p:sp>
      <p:sp>
        <p:nvSpPr>
          <p:cNvPr id="3" name="Rectangle 2"/>
          <p:cNvSpPr/>
          <p:nvPr/>
        </p:nvSpPr>
        <p:spPr>
          <a:xfrm>
            <a:off x="3695347" y="2432763"/>
            <a:ext cx="48013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Chinglish</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25</a:t>
            </a:fld>
            <a:endParaRPr lang="en-US"/>
          </a:p>
        </p:txBody>
      </p:sp>
      <p:sp>
        <p:nvSpPr>
          <p:cNvPr id="3" name="Rectangle 2"/>
          <p:cNvSpPr/>
          <p:nvPr/>
        </p:nvSpPr>
        <p:spPr>
          <a:xfrm>
            <a:off x="3497375" y="2432763"/>
            <a:ext cx="51972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Mandarin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26</a:t>
            </a:fld>
            <a:endParaRPr lang="en-US"/>
          </a:p>
        </p:txBody>
      </p:sp>
      <p:sp>
        <p:nvSpPr>
          <p:cNvPr id="4" name="Rectangle 3"/>
          <p:cNvSpPr/>
          <p:nvPr/>
        </p:nvSpPr>
        <p:spPr>
          <a:xfrm>
            <a:off x="1620133" y="2329934"/>
            <a:ext cx="8951746" cy="1569660"/>
          </a:xfrm>
          <a:prstGeom prst="rect">
            <a:avLst/>
          </a:prstGeom>
        </p:spPr>
        <p:txBody>
          <a:bodyPr wrap="none">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Tongji</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University</a:t>
            </a:r>
            <a:endPar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27</a:t>
            </a:fld>
            <a:endParaRPr lang="en-US"/>
          </a:p>
        </p:txBody>
      </p:sp>
      <p:sp>
        <p:nvSpPr>
          <p:cNvPr id="3" name="Rectangle 2"/>
          <p:cNvSpPr/>
          <p:nvPr/>
        </p:nvSpPr>
        <p:spPr>
          <a:xfrm>
            <a:off x="3521697" y="2209692"/>
            <a:ext cx="559877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Great Wall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138117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28</a:t>
            </a:fld>
            <a:endParaRPr lang="en-US"/>
          </a:p>
        </p:txBody>
      </p:sp>
      <p:sp>
        <p:nvSpPr>
          <p:cNvPr id="3" name="Rectangle 2"/>
          <p:cNvSpPr/>
          <p:nvPr/>
        </p:nvSpPr>
        <p:spPr>
          <a:xfrm>
            <a:off x="1253461" y="2601575"/>
            <a:ext cx="10078978"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Terracotta Warriors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8594254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29</a:t>
            </a:fld>
            <a:endParaRPr lang="en-US"/>
          </a:p>
        </p:txBody>
      </p:sp>
      <p:sp>
        <p:nvSpPr>
          <p:cNvPr id="3" name="Rectangle 2"/>
          <p:cNvSpPr/>
          <p:nvPr/>
        </p:nvSpPr>
        <p:spPr>
          <a:xfrm>
            <a:off x="2355943" y="2460898"/>
            <a:ext cx="748012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Yangzee</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River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9367172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G:\DCIM\100MSDCF\DSC017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94017" y="875804"/>
            <a:ext cx="8308769" cy="6231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30</a:t>
            </a:fld>
            <a:endParaRPr lang="en-US"/>
          </a:p>
        </p:txBody>
      </p:sp>
      <p:sp>
        <p:nvSpPr>
          <p:cNvPr id="3" name="Rectangle 2"/>
          <p:cNvSpPr/>
          <p:nvPr/>
        </p:nvSpPr>
        <p:spPr>
          <a:xfrm>
            <a:off x="3678998" y="2081071"/>
            <a:ext cx="4834016" cy="1569660"/>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Province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0220032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31</a:t>
            </a:fld>
            <a:endParaRPr lang="en-US"/>
          </a:p>
        </p:txBody>
      </p:sp>
      <p:sp>
        <p:nvSpPr>
          <p:cNvPr id="3" name="Rectangle 2"/>
          <p:cNvSpPr/>
          <p:nvPr/>
        </p:nvSpPr>
        <p:spPr>
          <a:xfrm>
            <a:off x="2108653" y="2503101"/>
            <a:ext cx="8706231"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South China Sea</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7254818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32</a:t>
            </a:fld>
            <a:endParaRPr lang="en-US"/>
          </a:p>
        </p:txBody>
      </p:sp>
      <p:sp>
        <p:nvSpPr>
          <p:cNvPr id="3" name="Rectangle 2"/>
          <p:cNvSpPr/>
          <p:nvPr/>
        </p:nvSpPr>
        <p:spPr>
          <a:xfrm>
            <a:off x="3583133" y="2209692"/>
            <a:ext cx="502573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Bund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8904359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33</a:t>
            </a:fld>
            <a:endParaRPr lang="en-US"/>
          </a:p>
        </p:txBody>
      </p:sp>
      <p:sp>
        <p:nvSpPr>
          <p:cNvPr id="3" name="Rectangle 2"/>
          <p:cNvSpPr/>
          <p:nvPr/>
        </p:nvSpPr>
        <p:spPr>
          <a:xfrm>
            <a:off x="4005525" y="2390559"/>
            <a:ext cx="418095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Seaport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4707226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34</a:t>
            </a:fld>
            <a:endParaRPr lang="en-US"/>
          </a:p>
        </p:txBody>
      </p:sp>
      <p:sp>
        <p:nvSpPr>
          <p:cNvPr id="3" name="Rectangle 2"/>
          <p:cNvSpPr/>
          <p:nvPr/>
        </p:nvSpPr>
        <p:spPr>
          <a:xfrm>
            <a:off x="1243943" y="2432763"/>
            <a:ext cx="995734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Construction Crane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17876499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35</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570016" y="2268064"/>
            <a:ext cx="3206338" cy="64633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defRPr/>
            </a:pPr>
            <a:r>
              <a:rPr lang="en-US" altLang="en-US" sz="3600" b="1" dirty="0">
                <a:effectLst>
                  <a:outerShdw blurRad="38100" dist="38100" dir="2700000" algn="tl">
                    <a:srgbClr val="336699"/>
                  </a:outerShdw>
                </a:effectLst>
                <a:latin typeface="Comic Sans MS" pitchFamily="66" charset="0"/>
              </a:rPr>
              <a:t> </a:t>
            </a:r>
            <a:r>
              <a:rPr lang="en-US" altLang="en-US" sz="3600" b="1" dirty="0" smtClean="0">
                <a:effectLst>
                  <a:outerShdw blurRad="38100" dist="38100" dir="2700000" algn="tl">
                    <a:srgbClr val="336699"/>
                  </a:outerShdw>
                </a:effectLst>
                <a:latin typeface="Comic Sans MS" pitchFamily="66" charset="0"/>
              </a:rPr>
              <a:t>Let’s Sing</a:t>
            </a:r>
          </a:p>
        </p:txBody>
      </p:sp>
    </p:spTree>
  </p:cSld>
  <p:clrMapOvr>
    <a:masterClrMapping/>
  </p:clrMapOvr>
  <p:transition spd="slow">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May 8, 2014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Labor Day at </a:t>
            </a:r>
            <a:r>
              <a:rPr lang="en-US" b="1" dirty="0" err="1" smtClean="0"/>
              <a:t>Tongji</a:t>
            </a:r>
            <a:r>
              <a:rPr lang="en-US" b="1" dirty="0" smtClean="0"/>
              <a:t> University</a:t>
            </a:r>
            <a:endParaRPr lang="en-US" b="1" dirty="0"/>
          </a:p>
        </p:txBody>
      </p:sp>
      <p:sp>
        <p:nvSpPr>
          <p:cNvPr id="3" name="Content Placeholder 2"/>
          <p:cNvSpPr>
            <a:spLocks noGrp="1"/>
          </p:cNvSpPr>
          <p:nvPr>
            <p:ph idx="1"/>
          </p:nvPr>
        </p:nvSpPr>
        <p:spPr>
          <a:xfrm>
            <a:off x="110359" y="1825625"/>
            <a:ext cx="11243441" cy="4351338"/>
          </a:xfrm>
        </p:spPr>
        <p:txBody>
          <a:bodyPr/>
          <a:lstStyle/>
          <a:p>
            <a:pPr marL="0" indent="0">
              <a:buNone/>
            </a:pPr>
            <a:r>
              <a:rPr lang="en-US" sz="4800" dirty="0" smtClean="0"/>
              <a:t>Sometimes we must work very hard.</a:t>
            </a:r>
          </a:p>
          <a:p>
            <a:pPr marL="0" indent="0">
              <a:buNone/>
            </a:pPr>
            <a:r>
              <a:rPr lang="en-US" sz="4800" dirty="0" smtClean="0"/>
              <a:t>We toil and labor without regard</a:t>
            </a:r>
          </a:p>
          <a:p>
            <a:pPr marL="0" indent="0">
              <a:buNone/>
            </a:pPr>
            <a:r>
              <a:rPr lang="en-US" sz="4800" dirty="0" smtClean="0"/>
              <a:t>For eating or sleeping.</a:t>
            </a:r>
          </a:p>
          <a:p>
            <a:pPr marL="0" indent="0">
              <a:buNone/>
            </a:pPr>
            <a:r>
              <a:rPr lang="en-US" sz="4800" dirty="0" smtClean="0"/>
              <a:t>Our muscles are aching,</a:t>
            </a:r>
          </a:p>
          <a:p>
            <a:pPr marL="0" indent="0">
              <a:buNone/>
            </a:pPr>
            <a:r>
              <a:rPr lang="en-US" sz="4800" dirty="0" smtClean="0"/>
              <a:t>But our reputations are unmarred.</a:t>
            </a:r>
          </a:p>
          <a:p>
            <a:pPr marL="0" indent="0">
              <a:buNone/>
            </a:pPr>
            <a:endParaRPr lang="en-US" sz="4800" dirty="0" smtClean="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6055" y="0"/>
            <a:ext cx="1975945" cy="13136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2096815" cy="1394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0318" y="2456951"/>
            <a:ext cx="3741682" cy="2555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2973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5608</TotalTime>
  <Words>1880</Words>
  <Application>Microsoft Office PowerPoint</Application>
  <PresentationFormat>Custom</PresentationFormat>
  <Paragraphs>235</Paragraphs>
  <Slides>52</Slides>
  <Notes>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PowerPoint Presentation</vt:lpstr>
      <vt:lpstr>English Corner Friends</vt:lpstr>
      <vt:lpstr>English Corner Friends</vt:lpstr>
      <vt:lpstr>Introductions</vt:lpstr>
      <vt:lpstr>PowerPoint Presentation</vt:lpstr>
      <vt:lpstr>English Corner’s Goals</vt:lpstr>
      <vt:lpstr>Next English Corner  May 8, 2014 7 PM  </vt:lpstr>
      <vt:lpstr> </vt:lpstr>
      <vt:lpstr>Labor Day at Tongji University</vt:lpstr>
      <vt:lpstr>Your Discussion Topics</vt:lpstr>
      <vt:lpstr>Which jobs are most important to society?</vt:lpstr>
      <vt:lpstr>Which jobs  should receive the highest pay?</vt:lpstr>
      <vt:lpstr>PowerPoint Presentation</vt:lpstr>
      <vt:lpstr>PowerPoint Presentation</vt:lpstr>
      <vt:lpstr>PowerPoint Presentation</vt:lpstr>
      <vt:lpstr>Instructions</vt:lpstr>
      <vt:lpstr> Questions</vt:lpstr>
      <vt:lpstr>China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418</cp:revision>
  <cp:lastPrinted>2013-09-23T08:57:36Z</cp:lastPrinted>
  <dcterms:created xsi:type="dcterms:W3CDTF">2013-09-17T00:49:18Z</dcterms:created>
  <dcterms:modified xsi:type="dcterms:W3CDTF">2014-04-23T13:06:59Z</dcterms:modified>
</cp:coreProperties>
</file>