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0"/>
  </p:notesMasterIdLst>
  <p:sldIdLst>
    <p:sldId id="256" r:id="rId2"/>
    <p:sldId id="486" r:id="rId3"/>
    <p:sldId id="579" r:id="rId4"/>
    <p:sldId id="269" r:id="rId5"/>
    <p:sldId id="499" r:id="rId6"/>
    <p:sldId id="500" r:id="rId7"/>
    <p:sldId id="501" r:id="rId8"/>
    <p:sldId id="502" r:id="rId9"/>
    <p:sldId id="504" r:id="rId10"/>
    <p:sldId id="505" r:id="rId11"/>
    <p:sldId id="506" r:id="rId12"/>
    <p:sldId id="507" r:id="rId13"/>
    <p:sldId id="508" r:id="rId14"/>
    <p:sldId id="509" r:id="rId15"/>
    <p:sldId id="510" r:id="rId16"/>
    <p:sldId id="511" r:id="rId17"/>
    <p:sldId id="512" r:id="rId18"/>
    <p:sldId id="513" r:id="rId19"/>
    <p:sldId id="514" r:id="rId20"/>
    <p:sldId id="515" r:id="rId21"/>
    <p:sldId id="516" r:id="rId22"/>
    <p:sldId id="517" r:id="rId23"/>
    <p:sldId id="518" r:id="rId24"/>
    <p:sldId id="519" r:id="rId25"/>
    <p:sldId id="520" r:id="rId26"/>
    <p:sldId id="521" r:id="rId27"/>
    <p:sldId id="522" r:id="rId28"/>
    <p:sldId id="523" r:id="rId29"/>
    <p:sldId id="524" r:id="rId30"/>
    <p:sldId id="525" r:id="rId31"/>
    <p:sldId id="526" r:id="rId32"/>
    <p:sldId id="527" r:id="rId33"/>
    <p:sldId id="528" r:id="rId34"/>
    <p:sldId id="529" r:id="rId35"/>
    <p:sldId id="530" r:id="rId36"/>
    <p:sldId id="531" r:id="rId37"/>
    <p:sldId id="532" r:id="rId38"/>
    <p:sldId id="533" r:id="rId39"/>
    <p:sldId id="534" r:id="rId40"/>
    <p:sldId id="535" r:id="rId41"/>
    <p:sldId id="536" r:id="rId42"/>
    <p:sldId id="537" r:id="rId43"/>
    <p:sldId id="538" r:id="rId44"/>
    <p:sldId id="539" r:id="rId45"/>
    <p:sldId id="540" r:id="rId46"/>
    <p:sldId id="541" r:id="rId47"/>
    <p:sldId id="542" r:id="rId48"/>
    <p:sldId id="543" r:id="rId49"/>
    <p:sldId id="544" r:id="rId50"/>
    <p:sldId id="545" r:id="rId51"/>
    <p:sldId id="546" r:id="rId52"/>
    <p:sldId id="547" r:id="rId53"/>
    <p:sldId id="548" r:id="rId54"/>
    <p:sldId id="549" r:id="rId55"/>
    <p:sldId id="550" r:id="rId56"/>
    <p:sldId id="551" r:id="rId57"/>
    <p:sldId id="552" r:id="rId58"/>
    <p:sldId id="553" r:id="rId59"/>
    <p:sldId id="554" r:id="rId60"/>
    <p:sldId id="555" r:id="rId61"/>
    <p:sldId id="556" r:id="rId62"/>
    <p:sldId id="557" r:id="rId63"/>
    <p:sldId id="258" r:id="rId64"/>
    <p:sldId id="267" r:id="rId65"/>
    <p:sldId id="343" r:id="rId66"/>
    <p:sldId id="617" r:id="rId67"/>
    <p:sldId id="433" r:id="rId68"/>
    <p:sldId id="625" r:id="rId69"/>
    <p:sldId id="626" r:id="rId70"/>
    <p:sldId id="627" r:id="rId71"/>
    <p:sldId id="628" r:id="rId72"/>
    <p:sldId id="629" r:id="rId73"/>
    <p:sldId id="630" r:id="rId74"/>
    <p:sldId id="631" r:id="rId75"/>
    <p:sldId id="632" r:id="rId76"/>
    <p:sldId id="633" r:id="rId77"/>
    <p:sldId id="618" r:id="rId78"/>
    <p:sldId id="623" r:id="rId79"/>
    <p:sldId id="624" r:id="rId80"/>
    <p:sldId id="407" r:id="rId81"/>
    <p:sldId id="598" r:id="rId82"/>
    <p:sldId id="600" r:id="rId83"/>
    <p:sldId id="601" r:id="rId84"/>
    <p:sldId id="602" r:id="rId85"/>
    <p:sldId id="603" r:id="rId86"/>
    <p:sldId id="604" r:id="rId87"/>
    <p:sldId id="605" r:id="rId88"/>
    <p:sldId id="606" r:id="rId89"/>
    <p:sldId id="607" r:id="rId90"/>
    <p:sldId id="608" r:id="rId91"/>
    <p:sldId id="609" r:id="rId92"/>
    <p:sldId id="610" r:id="rId93"/>
    <p:sldId id="611" r:id="rId94"/>
    <p:sldId id="612" r:id="rId95"/>
    <p:sldId id="613" r:id="rId96"/>
    <p:sldId id="614" r:id="rId97"/>
    <p:sldId id="615" r:id="rId98"/>
    <p:sldId id="616" r:id="rId99"/>
    <p:sldId id="454" r:id="rId100"/>
    <p:sldId id="264" r:id="rId101"/>
    <p:sldId id="453" r:id="rId102"/>
    <p:sldId id="481" r:id="rId103"/>
    <p:sldId id="482" r:id="rId104"/>
    <p:sldId id="597" r:id="rId105"/>
    <p:sldId id="619" r:id="rId106"/>
    <p:sldId id="620" r:id="rId107"/>
    <p:sldId id="621" r:id="rId108"/>
    <p:sldId id="622" r:id="rId10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000" autoAdjust="0"/>
    <p:restoredTop sz="94660"/>
  </p:normalViewPr>
  <p:slideViewPr>
    <p:cSldViewPr snapToGrid="0">
      <p:cViewPr>
        <p:scale>
          <a:sx n="80" d="100"/>
          <a:sy n="80" d="100"/>
        </p:scale>
        <p:origin x="390" y="474"/>
      </p:cViewPr>
      <p:guideLst>
        <p:guide orient="horz" pos="2160"/>
        <p:guide pos="3840"/>
      </p:guideLst>
    </p:cSldViewPr>
  </p:slideViewPr>
  <p:notesTextViewPr>
    <p:cViewPr>
      <p:scale>
        <a:sx n="1" d="1"/>
        <a:sy n="1" d="1"/>
      </p:scale>
      <p:origin x="0" y="0"/>
    </p:cViewPr>
  </p:notesTextViewPr>
  <p:sorterViewPr>
    <p:cViewPr>
      <p:scale>
        <a:sx n="66" d="100"/>
        <a:sy n="66" d="100"/>
      </p:scale>
      <p:origin x="0" y="36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4/17/2014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264BA52-5083-44F1-81FA-B70A55C2A95D}" type="slidenum">
              <a:rPr lang="en-US" altLang="en-US">
                <a:latin typeface="Arial" charset="0"/>
              </a:rPr>
              <a:pPr eaLnBrk="1" hangingPunct="1">
                <a:spcBef>
                  <a:spcPct val="0"/>
                </a:spcBef>
              </a:pPr>
              <a:t>5</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77C32C-B6C2-46DE-AA16-BD12A549B41A}" type="slidenum">
              <a:rPr lang="en-US" altLang="en-US">
                <a:latin typeface="Arial" charset="0"/>
              </a:rPr>
              <a:pPr eaLnBrk="1" hangingPunct="1">
                <a:spcBef>
                  <a:spcPct val="0"/>
                </a:spcBef>
              </a:pPr>
              <a:t>6</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1D5F0B-B546-40D1-86A4-8666B48FD8F3}"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54</a:t>
            </a:fld>
            <a:endParaRPr lang="en-US" altLang="en-US">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55</a:t>
            </a:fld>
            <a:endParaRPr lang="en-US" altLang="en-US">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E138979-3E43-456B-AF08-8690C111976A}" type="slidenum">
              <a:rPr lang="en-US" altLang="en-US">
                <a:latin typeface="Arial" charset="0"/>
              </a:rPr>
              <a:pPr eaLnBrk="1" hangingPunct="1">
                <a:spcBef>
                  <a:spcPct val="0"/>
                </a:spcBef>
              </a:pPr>
              <a:t>56</a:t>
            </a:fld>
            <a:endParaRPr lang="en-US" altLang="en-US">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F0C4A5-99FA-48CF-B006-5973D1E22D88}" type="slidenum">
              <a:rPr lang="en-US" altLang="en-US">
                <a:latin typeface="Arial" charset="0"/>
              </a:rPr>
              <a:pPr eaLnBrk="1" hangingPunct="1">
                <a:spcBef>
                  <a:spcPct val="0"/>
                </a:spcBef>
              </a:pPr>
              <a:t>57</a:t>
            </a:fld>
            <a:endParaRPr lang="en-US" altLang="en-US">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252F64E-4C3B-43E1-BD7D-0D95379D82AA}" type="slidenum">
              <a:rPr lang="en-US" altLang="en-US">
                <a:latin typeface="Arial" charset="0"/>
              </a:rPr>
              <a:pPr eaLnBrk="1" hangingPunct="1">
                <a:spcBef>
                  <a:spcPct val="0"/>
                </a:spcBef>
              </a:pPr>
              <a:t>58</a:t>
            </a:fld>
            <a:endParaRPr lang="en-US" altLang="en-US">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0E41F6C-061A-4E2E-BBD4-29D8051930A6}" type="slidenum">
              <a:rPr lang="en-US" altLang="en-US">
                <a:latin typeface="Arial" charset="0"/>
              </a:rPr>
              <a:pPr eaLnBrk="1" hangingPunct="1">
                <a:spcBef>
                  <a:spcPct val="0"/>
                </a:spcBef>
              </a:pPr>
              <a:t>59</a:t>
            </a:fld>
            <a:endParaRPr lang="en-US" altLang="en-US">
              <a:latin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6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6C01810-06A2-4F71-B4A9-2307DD301556}" type="slidenum">
              <a:rPr lang="en-US" altLang="en-US">
                <a:latin typeface="Arial" charset="0"/>
              </a:rPr>
              <a:pPr eaLnBrk="1" hangingPunct="1">
                <a:spcBef>
                  <a:spcPct val="0"/>
                </a:spcBef>
              </a:pPr>
              <a:t>60</a:t>
            </a:fld>
            <a:endParaRPr lang="en-US" altLang="en-US">
              <a:latin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8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66FBFD-5CB2-464F-8406-02217A437C51}" type="slidenum">
              <a:rPr lang="en-US" altLang="en-US">
                <a:latin typeface="Arial" charset="0"/>
              </a:rPr>
              <a:pPr eaLnBrk="1" hangingPunct="1">
                <a:spcBef>
                  <a:spcPct val="0"/>
                </a:spcBef>
              </a:pPr>
              <a:t>61</a:t>
            </a:fld>
            <a:endParaRPr lang="en-US" altLang="en-US">
              <a:latin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62</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4/17/2014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5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a:t>
            </a:r>
            <a:r>
              <a:rPr lang="en-US" altLang="en-US" sz="3600" b="1" dirty="0" err="1" smtClean="0">
                <a:solidFill>
                  <a:schemeClr val="bg1"/>
                </a:solidFill>
                <a:effectLst>
                  <a:outerShdw blurRad="38100" dist="38100" dir="2700000" algn="tl">
                    <a:srgbClr val="FFFFFF"/>
                  </a:outerShdw>
                </a:effectLst>
                <a:latin typeface="Comic Sans MS" pitchFamily="66" charset="0"/>
              </a:rPr>
              <a:t>sha</a:t>
            </a:r>
            <a:r>
              <a:rPr lang="en-US" altLang="en-US" sz="3600" b="1" dirty="0" smtClean="0">
                <a:solidFill>
                  <a:schemeClr val="bg1"/>
                </a:solidFill>
                <a:effectLst>
                  <a:outerShdw blurRad="38100" dist="38100" dir="2700000" algn="tl">
                    <a:srgbClr val="FFFFFF"/>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F:\DCIM\100MSDCF\DSC017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961696"/>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Still shines</a:t>
            </a:r>
            <a:r>
              <a:rPr lang="en-US" altLang="en-US" sz="3600" b="1" dirty="0" smtClean="0">
                <a:solidFill>
                  <a:srgbClr val="000000"/>
                </a:solidFill>
                <a:effectLst>
                  <a:outerShdw blurRad="38100" dist="38100" dir="2700000" algn="tl">
                    <a:srgbClr val="FFFFFF"/>
                  </a:outerShdw>
                </a:effectLst>
                <a:latin typeface="Comic Sans MS" pitchFamily="66" charset="0"/>
              </a:rPr>
              <a:t>.</a:t>
            </a:r>
          </a:p>
        </p:txBody>
      </p:sp>
    </p:spTree>
  </p:cSld>
  <p:clrMapOvr>
    <a:masterClrMapping/>
  </p:clrMapOvr>
  <p:transition spd="slow" advClick="0" advTm="25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When they get to the part where he</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breaking her heart,</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yesterday once more.</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4" name="Picture 2" descr="F:\DCIM\100MSDCF\DSC017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993227"/>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0" y="73835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sha</a:t>
            </a:r>
            <a:r>
              <a:rPr lang="en-US" altLang="en-US" sz="3600" b="1" dirty="0" smtClean="0">
                <a:solidFill>
                  <a:schemeClr val="bg1"/>
                </a:solidFill>
                <a:effectLst>
                  <a:outerShdw blurRad="38100" dist="38100" dir="2700000" algn="tl">
                    <a:srgbClr val="336699"/>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2221848"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15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5449615" y="3071320"/>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FFFFFF"/>
                  </a:outerShdw>
                </a:effectLst>
                <a:latin typeface="Comic Sans MS" pitchFamily="66" charset="0"/>
              </a:rPr>
              <a:t>Every </a:t>
            </a:r>
            <a:r>
              <a:rPr lang="en-US" altLang="en-US" sz="3600" b="1" dirty="0" err="1" smtClean="0">
                <a:effectLst>
                  <a:outerShdw blurRad="38100" dist="38100" dir="2700000" algn="tl">
                    <a:srgbClr val="FFFFFF"/>
                  </a:outerShdw>
                </a:effectLst>
                <a:latin typeface="Comic Sans MS" pitchFamily="66" charset="0"/>
              </a:rPr>
              <a:t>sha</a:t>
            </a:r>
            <a:r>
              <a:rPr lang="en-US" altLang="en-US" sz="3600" b="1" dirty="0" smtClean="0">
                <a:effectLst>
                  <a:outerShdw blurRad="38100" dist="38100" dir="2700000" algn="tl">
                    <a:srgbClr val="FFFFFF"/>
                  </a:outerShdw>
                </a:effectLst>
                <a:latin typeface="Comic Sans MS" pitchFamily="66" charset="0"/>
              </a:rPr>
              <a:t>-la-la-la</a:t>
            </a:r>
            <a:r>
              <a:rPr lang="en-US" altLang="en-US" sz="3600" b="1" dirty="0" smtClean="0">
                <a:solidFill>
                  <a:schemeClr val="bg1"/>
                </a:solidFill>
                <a:effectLst>
                  <a:outerShdw blurRad="38100" dist="38100" dir="2700000" algn="tl">
                    <a:srgbClr val="FFFFFF"/>
                  </a:outerShdw>
                </a:effectLst>
                <a:latin typeface="Comic Sans MS" pitchFamily="66" charset="0"/>
              </a:rPr>
              <a:t>,</a:t>
            </a:r>
          </a:p>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every</a:t>
            </a:r>
            <a:r>
              <a:rPr lang="en-US" altLang="en-US" sz="3600" b="1" dirty="0" smtClean="0">
                <a:effectLst>
                  <a:outerShdw blurRad="38100" dist="38100" dir="2700000" algn="tl">
                    <a:srgbClr val="FFFFFF"/>
                  </a:outerShdw>
                </a:effectLst>
                <a:latin typeface="Comic Sans MS" pitchFamily="66" charset="0"/>
              </a:rPr>
              <a:t> whoa-oh-oh</a:t>
            </a:r>
          </a:p>
        </p:txBody>
      </p:sp>
    </p:spTree>
  </p:cSld>
  <p:clrMapOvr>
    <a:masterClrMapping/>
  </p:clrMapOvr>
  <p:transition spd="slow" advClick="0" advTm="4000">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21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crets-of-s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4589"/>
            <a:ext cx="11074400" cy="548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190501" y="317500"/>
            <a:ext cx="9116598" cy="630942"/>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500" b="1" smtClean="0">
                <a:effectLst>
                  <a:outerShdw blurRad="38100" dist="38100" dir="2700000" algn="tl">
                    <a:srgbClr val="336699"/>
                  </a:outerShdw>
                </a:effectLst>
                <a:latin typeface="Comic Sans MS" pitchFamily="66" charset="0"/>
              </a:rPr>
              <a:t>10 REASONS FOR SPEAKING ENGLISH</a:t>
            </a:r>
          </a:p>
        </p:txBody>
      </p:sp>
    </p:spTree>
  </p:cSld>
  <p:clrMapOvr>
    <a:masterClrMapping/>
  </p:clrMapOvr>
  <p:transition spd="slow">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777394" y="872222"/>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Never let yesterday use up too much of today.</a:t>
            </a:r>
            <a:r>
              <a:rPr lang="en-US" altLang="en-US" sz="3600" b="1" dirty="0" smtClean="0">
                <a:effectLst>
                  <a:outerShdw blurRad="38100" dist="38100" dir="2700000" algn="tl">
                    <a:srgbClr val="336699"/>
                  </a:outerShdw>
                </a:effectLst>
                <a:latin typeface="Comic Sans MS" pitchFamily="66" charset="0"/>
              </a:rPr>
              <a:t>	   </a:t>
            </a:r>
            <a:r>
              <a:rPr lang="en-US" altLang="en-US" sz="1600" b="1" dirty="0"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adio4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425826"/>
            <a:ext cx="67056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3"/>
          <p:cNvSpPr txBox="1">
            <a:spLocks noChangeArrowheads="1"/>
          </p:cNvSpPr>
          <p:nvPr/>
        </p:nvSpPr>
        <p:spPr bwMode="auto">
          <a:xfrm>
            <a:off x="550334" y="501650"/>
            <a:ext cx="3754554"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4.  TALK TO:  </a:t>
            </a:r>
          </a:p>
        </p:txBody>
      </p:sp>
      <p:pic>
        <p:nvPicPr>
          <p:cNvPr id="55300" name="Picture 4" descr="television_5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200" y="228601"/>
            <a:ext cx="6604000"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 Box 5"/>
          <p:cNvSpPr txBox="1">
            <a:spLocks noChangeArrowheads="1"/>
          </p:cNvSpPr>
          <p:nvPr/>
        </p:nvSpPr>
        <p:spPr bwMode="auto">
          <a:xfrm>
            <a:off x="1731434" y="1881188"/>
            <a:ext cx="23807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THE T.V.</a:t>
            </a:r>
          </a:p>
        </p:txBody>
      </p:sp>
      <p:sp>
        <p:nvSpPr>
          <p:cNvPr id="43014" name="Text Box 6"/>
          <p:cNvSpPr txBox="1">
            <a:spLocks noChangeArrowheads="1"/>
          </p:cNvSpPr>
          <p:nvPr/>
        </p:nvSpPr>
        <p:spPr bwMode="auto">
          <a:xfrm>
            <a:off x="7620000" y="4616450"/>
            <a:ext cx="301877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AND RADIO</a:t>
            </a:r>
          </a:p>
        </p:txBody>
      </p:sp>
    </p:spTree>
  </p:cSld>
  <p:clrMapOvr>
    <a:masterClrMapping/>
  </p:clrMapOvr>
  <p:transition spd="slow">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74750"/>
            <a:ext cx="10966451"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304800" y="349251"/>
            <a:ext cx="900599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5.  READ TEACHER</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POWERPOINTS</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appy_Man_On_Cell_Ph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0"/>
            <a:ext cx="73236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3"/>
          <p:cNvSpPr txBox="1">
            <a:spLocks noChangeArrowheads="1"/>
          </p:cNvSpPr>
          <p:nvPr/>
        </p:nvSpPr>
        <p:spPr bwMode="auto">
          <a:xfrm>
            <a:off x="203201" y="2033589"/>
            <a:ext cx="4389967" cy="23082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6.  CALL ENGLISH SPEAKING FRIENDS</a:t>
            </a:r>
          </a:p>
        </p:txBody>
      </p:sp>
    </p:spTree>
  </p:cSld>
  <p:clrMapOvr>
    <a:masterClrMapping/>
  </p:clrMapOvr>
  <p:transition spd="slow">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L99gro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70014"/>
            <a:ext cx="9144000"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1490133" y="425450"/>
            <a:ext cx="6718506"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7.  GROUP PARTICIPATION</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ucces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204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8432800" y="2057400"/>
            <a:ext cx="3759200" cy="15696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800" b="1" smtClean="0">
                <a:effectLst>
                  <a:outerShdw blurRad="38100" dist="38100" dir="2700000" algn="tl">
                    <a:srgbClr val="336699"/>
                  </a:outerShdw>
                </a:effectLst>
                <a:latin typeface="Comic Sans MS" pitchFamily="66" charset="0"/>
              </a:rPr>
              <a:t>1.  SELF ESTEEM</a:t>
            </a:r>
          </a:p>
        </p:txBody>
      </p:sp>
    </p:spTree>
  </p:cSld>
  <p:clrMapOvr>
    <a:masterClrMapping/>
  </p:clrMapOvr>
  <p:transition spd="slow">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booth312_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00" y="1165225"/>
            <a:ext cx="1056640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Text Box 3"/>
          <p:cNvSpPr txBox="1">
            <a:spLocks noChangeArrowheads="1"/>
          </p:cNvSpPr>
          <p:nvPr/>
        </p:nvSpPr>
        <p:spPr bwMode="auto">
          <a:xfrm>
            <a:off x="812800" y="357188"/>
            <a:ext cx="798167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8.  INTERPRETING FOR OTHERS</a:t>
            </a:r>
          </a:p>
        </p:txBody>
      </p:sp>
    </p:spTree>
  </p:cSld>
  <p:clrMapOvr>
    <a:masterClrMapping/>
  </p:clrMapOvr>
  <p:transition spd="slow">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010834" y="280988"/>
            <a:ext cx="8453967" cy="646112"/>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9.  READ MORE—Mid-term Exam?!!</a:t>
            </a:r>
          </a:p>
        </p:txBody>
      </p:sp>
      <p:pic>
        <p:nvPicPr>
          <p:cNvPr id="4" name="Picture 2" descr="F:\BYU Lessons\China Seedfolks folder\Seedfolks scans\Seed Folks front 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699" y="1399177"/>
            <a:ext cx="6544015" cy="47582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boo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39" y="1174210"/>
            <a:ext cx="8571467" cy="5683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10.  HELP Your ENGLISH TEACHERS! </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133" y="1280159"/>
            <a:ext cx="9688766" cy="726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539" y="1071562"/>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April 24, 2014 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95997" y="2394120"/>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Mid-term Exams</a:t>
            </a:r>
            <a:endParaRPr lang="en-US" dirty="0"/>
          </a:p>
        </p:txBody>
      </p:sp>
      <p:sp>
        <p:nvSpPr>
          <p:cNvPr id="3" name="Content Placeholder 2"/>
          <p:cNvSpPr>
            <a:spLocks noGrp="1"/>
          </p:cNvSpPr>
          <p:nvPr>
            <p:ph idx="1"/>
          </p:nvPr>
        </p:nvSpPr>
        <p:spPr/>
        <p:txBody>
          <a:bodyPr>
            <a:normAutofit/>
          </a:bodyPr>
          <a:lstStyle/>
          <a:p>
            <a:r>
              <a:rPr lang="en-US" sz="4400" dirty="0" smtClean="0"/>
              <a:t>Oh! </a:t>
            </a:r>
            <a:r>
              <a:rPr lang="en-US" sz="4400" dirty="0"/>
              <a:t>M</a:t>
            </a:r>
            <a:r>
              <a:rPr lang="en-US" sz="4400" dirty="0" smtClean="0"/>
              <a:t>id-term exams are next week,</a:t>
            </a:r>
          </a:p>
          <a:p>
            <a:r>
              <a:rPr lang="en-US" sz="4400" dirty="0" smtClean="0"/>
              <a:t>I had better be at my peak!</a:t>
            </a:r>
          </a:p>
          <a:p>
            <a:r>
              <a:rPr lang="en-US" sz="4400" dirty="0" smtClean="0"/>
              <a:t>I really want to play,</a:t>
            </a:r>
          </a:p>
          <a:p>
            <a:r>
              <a:rPr lang="en-US" sz="4400" dirty="0" smtClean="0"/>
              <a:t>With lots of fun all day,</a:t>
            </a:r>
          </a:p>
          <a:p>
            <a:r>
              <a:rPr lang="en-US" sz="4400" dirty="0" smtClean="0"/>
              <a:t>But it’s knowledge that I must seek.</a:t>
            </a:r>
            <a:endParaRPr lang="en-US"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7176" y="0"/>
            <a:ext cx="1336488" cy="190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75" y="1"/>
            <a:ext cx="1698716" cy="178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484" y="0"/>
            <a:ext cx="2406259" cy="1782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3421" y="2524618"/>
            <a:ext cx="3012179" cy="2263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73664" y="1"/>
            <a:ext cx="2571039" cy="1907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 y="5383102"/>
            <a:ext cx="1988348" cy="1474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2014" y="4830973"/>
            <a:ext cx="2732689" cy="2027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72292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Your Discussion Topics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25625"/>
            <a:ext cx="10978662" cy="4351338"/>
          </a:xfrm>
        </p:spPr>
        <p:txBody>
          <a:bodyPr>
            <a:normAutofit fontScale="92500"/>
          </a:bodyPr>
          <a:lstStyle/>
          <a:p>
            <a:r>
              <a:rPr lang="en-US" sz="3200" dirty="0" smtClean="0">
                <a:latin typeface="Times New Roman" panose="02020603050405020304" pitchFamily="18" charset="0"/>
                <a:cs typeface="Times New Roman" panose="02020603050405020304" pitchFamily="18" charset="0"/>
              </a:rPr>
              <a:t>Instructions: </a:t>
            </a:r>
          </a:p>
          <a:p>
            <a:pPr lvl="1"/>
            <a:r>
              <a:rPr lang="en-US" sz="3200" dirty="0" smtClean="0">
                <a:latin typeface="Times New Roman" panose="02020603050405020304" pitchFamily="18" charset="0"/>
                <a:cs typeface="Times New Roman" panose="02020603050405020304" pitchFamily="18" charset="0"/>
              </a:rPr>
              <a:t>Form groups so you can face each other.</a:t>
            </a:r>
          </a:p>
          <a:p>
            <a:pPr lvl="1"/>
            <a:r>
              <a:rPr lang="en-US" sz="3200" dirty="0" smtClean="0">
                <a:latin typeface="Times New Roman" panose="02020603050405020304" pitchFamily="18" charset="0"/>
                <a:cs typeface="Times New Roman" panose="02020603050405020304" pitchFamily="18" charset="0"/>
              </a:rPr>
              <a:t>In discussing each topic:  </a:t>
            </a:r>
            <a:r>
              <a:rPr lang="en-US" sz="3200" dirty="0">
                <a:latin typeface="Times New Roman" panose="02020603050405020304" pitchFamily="18" charset="0"/>
                <a:cs typeface="Times New Roman" panose="02020603050405020304" pitchFamily="18" charset="0"/>
              </a:rPr>
              <a:t>Y</a:t>
            </a:r>
            <a:r>
              <a:rPr lang="en-US" sz="3200" dirty="0" smtClean="0">
                <a:latin typeface="Times New Roman" panose="02020603050405020304" pitchFamily="18" charset="0"/>
                <a:cs typeface="Times New Roman" panose="02020603050405020304" pitchFamily="18" charset="0"/>
              </a:rPr>
              <a:t>ou will have a few minutes to discuss topic and determine some successful conclusions.  Please select one person from each group to summarize the group’s discussion.</a:t>
            </a:r>
          </a:p>
          <a:p>
            <a:pPr marL="0" indent="0">
              <a:buNone/>
            </a:pPr>
            <a:r>
              <a:rPr lang="en-US" sz="3600" dirty="0" smtClean="0">
                <a:latin typeface="Times New Roman" panose="02020603050405020304" pitchFamily="18" charset="0"/>
                <a:cs typeface="Times New Roman" panose="02020603050405020304" pitchFamily="18" charset="0"/>
              </a:rPr>
              <a:t>Topic: What does the following proverb mean: </a:t>
            </a:r>
            <a:r>
              <a:rPr lang="en-US" sz="3600" b="1" dirty="0" smtClean="0">
                <a:latin typeface="Times New Roman" panose="02020603050405020304" pitchFamily="18" charset="0"/>
                <a:cs typeface="Times New Roman" panose="02020603050405020304" pitchFamily="18" charset="0"/>
              </a:rPr>
              <a:t>“A man who chases two rabbits at the same time catches neither one.” </a:t>
            </a:r>
            <a:r>
              <a:rPr lang="en-US" sz="3600" dirty="0" smtClean="0">
                <a:latin typeface="Times New Roman" panose="02020603050405020304" pitchFamily="18" charset="0"/>
                <a:cs typeface="Times New Roman" panose="02020603050405020304" pitchFamily="18" charset="0"/>
              </a:rPr>
              <a:t> How does this proverb apply to studying for mid-term exams? </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44197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386419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402799"/>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ch1_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66788"/>
            <a:ext cx="10261600" cy="57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
          <p:cNvSpPr txBox="1">
            <a:spLocks noChangeArrowheads="1"/>
          </p:cNvSpPr>
          <p:nvPr/>
        </p:nvSpPr>
        <p:spPr bwMode="auto">
          <a:xfrm>
            <a:off x="2698751" y="228601"/>
            <a:ext cx="57438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2.  TEACHING OTHERS</a:t>
            </a:r>
          </a:p>
        </p:txBody>
      </p:sp>
    </p:spTree>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629864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3487075976"/>
      </p:ext>
    </p:extLst>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751779"/>
      </p:ext>
    </p:extLst>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767167194"/>
      </p:ext>
    </p:extLst>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42219025"/>
      </p:ext>
    </p:extLst>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984115036"/>
      </p:ext>
    </p:extLst>
  </p:cSld>
  <p:clrMapOvr>
    <a:masterClrMapping/>
  </p:clrMapOvr>
  <p:transition spd="slow">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441419666"/>
      </p:ext>
    </p:extLst>
  </p:cSld>
  <p:clrMapOvr>
    <a:masterClrMapping/>
  </p:clrMapOvr>
  <p:transition spd="slow">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Guest Presenter</a:t>
            </a:r>
            <a:endParaRPr lang="en-US" dirty="0"/>
          </a:p>
        </p:txBody>
      </p:sp>
      <p:sp>
        <p:nvSpPr>
          <p:cNvPr id="3" name="Content Placeholder 2"/>
          <p:cNvSpPr>
            <a:spLocks noGrp="1"/>
          </p:cNvSpPr>
          <p:nvPr>
            <p:ph idx="1"/>
          </p:nvPr>
        </p:nvSpPr>
        <p:spPr/>
        <p:txBody>
          <a:bodyPr/>
          <a:lstStyle/>
          <a:p>
            <a:pPr marL="0" indent="0">
              <a:buNone/>
            </a:pPr>
            <a:endParaRPr lang="en-US" dirty="0"/>
          </a:p>
        </p:txBody>
      </p:sp>
      <p:sp>
        <p:nvSpPr>
          <p:cNvPr id="4" name="Rectangle 3"/>
          <p:cNvSpPr/>
          <p:nvPr/>
        </p:nvSpPr>
        <p:spPr>
          <a:xfrm>
            <a:off x="4246776" y="1945994"/>
            <a:ext cx="3698449" cy="1569660"/>
          </a:xfrm>
          <a:prstGeom prst="rect">
            <a:avLst/>
          </a:prstGeom>
          <a:noFill/>
        </p:spPr>
        <p:txBody>
          <a:bodyPr wrap="none" lIns="91440" tIns="45720" rIns="91440" bIns="45720">
            <a:spAutoFit/>
          </a:bodyPr>
          <a:lstStyle/>
          <a:p>
            <a:pPr algn="ctr"/>
            <a:r>
              <a:rPr lang="en-US" sz="96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Molen</a:t>
            </a:r>
            <a:endParaRPr lang="en-US" sz="9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Rectangle 4"/>
          <p:cNvSpPr/>
          <p:nvPr/>
        </p:nvSpPr>
        <p:spPr>
          <a:xfrm>
            <a:off x="791732" y="4338935"/>
            <a:ext cx="10608546"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Effective Study Skills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3467647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11083542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2466318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2262189"/>
            <a:ext cx="4186767" cy="1754187"/>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buFontTx/>
              <a:buAutoNum type="arabicPeriod" startAt="3"/>
              <a:defRPr/>
            </a:pPr>
            <a:r>
              <a:rPr lang="en-US" altLang="en-US" sz="3600" b="1" smtClean="0">
                <a:effectLst>
                  <a:outerShdw blurRad="38100" dist="38100" dir="2700000" algn="tl">
                    <a:srgbClr val="336699"/>
                  </a:outerShdw>
                </a:effectLst>
                <a:latin typeface="Comic Sans MS" pitchFamily="66" charset="0"/>
              </a:rPr>
              <a:t>SINGING SONGS -KARYOKE</a:t>
            </a:r>
          </a:p>
        </p:txBody>
      </p:sp>
    </p:spTree>
  </p:cSld>
  <p:clrMapOvr>
    <a:masterClrMapping/>
  </p:clrMapOvr>
  <p:transition spd="slow">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80</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China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82</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83</a:t>
            </a:fld>
            <a:endParaRPr lang="en-US"/>
          </a:p>
        </p:txBody>
      </p:sp>
      <p:sp>
        <p:nvSpPr>
          <p:cNvPr id="3" name="Rectangle 2"/>
          <p:cNvSpPr/>
          <p:nvPr/>
        </p:nvSpPr>
        <p:spPr>
          <a:xfrm>
            <a:off x="3521697" y="2209692"/>
            <a:ext cx="559877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Wall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66991021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84</a:t>
            </a:fld>
            <a:endParaRPr lang="en-US"/>
          </a:p>
        </p:txBody>
      </p:sp>
      <p:sp>
        <p:nvSpPr>
          <p:cNvPr id="3" name="Rectangle 2"/>
          <p:cNvSpPr/>
          <p:nvPr/>
        </p:nvSpPr>
        <p:spPr>
          <a:xfrm>
            <a:off x="1253461" y="2601575"/>
            <a:ext cx="10078978"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Terracotta Warriors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85</a:t>
            </a:fld>
            <a:endParaRPr lang="en-US"/>
          </a:p>
        </p:txBody>
      </p:sp>
      <p:sp>
        <p:nvSpPr>
          <p:cNvPr id="3" name="Rectangle 2"/>
          <p:cNvSpPr/>
          <p:nvPr/>
        </p:nvSpPr>
        <p:spPr>
          <a:xfrm>
            <a:off x="2355943" y="2460898"/>
            <a:ext cx="748012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Yangzee</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River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86</a:t>
            </a:fld>
            <a:endParaRPr lang="en-US"/>
          </a:p>
        </p:txBody>
      </p:sp>
      <p:sp>
        <p:nvSpPr>
          <p:cNvPr id="3" name="Rectangle 2"/>
          <p:cNvSpPr/>
          <p:nvPr/>
        </p:nvSpPr>
        <p:spPr>
          <a:xfrm>
            <a:off x="3678998" y="2081071"/>
            <a:ext cx="4834016" cy="1569660"/>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87</a:t>
            </a:fld>
            <a:endParaRPr lang="en-US"/>
          </a:p>
        </p:txBody>
      </p:sp>
      <p:sp>
        <p:nvSpPr>
          <p:cNvPr id="3" name="Rectangle 2"/>
          <p:cNvSpPr/>
          <p:nvPr/>
        </p:nvSpPr>
        <p:spPr>
          <a:xfrm>
            <a:off x="2108653" y="2503101"/>
            <a:ext cx="8706231"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South China Sea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88</a:t>
            </a:fld>
            <a:endParaRPr lang="en-US"/>
          </a:p>
        </p:txBody>
      </p:sp>
      <p:sp>
        <p:nvSpPr>
          <p:cNvPr id="3" name="Rectangle 2"/>
          <p:cNvSpPr/>
          <p:nvPr/>
        </p:nvSpPr>
        <p:spPr>
          <a:xfrm>
            <a:off x="3583133" y="2209692"/>
            <a:ext cx="502573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Bund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89</a:t>
            </a:fld>
            <a:endParaRPr lang="en-US"/>
          </a:p>
        </p:txBody>
      </p:sp>
      <p:sp>
        <p:nvSpPr>
          <p:cNvPr id="3" name="Rectangle 2"/>
          <p:cNvSpPr/>
          <p:nvPr/>
        </p:nvSpPr>
        <p:spPr>
          <a:xfrm>
            <a:off x="4005525" y="2390559"/>
            <a:ext cx="418095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Seaport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90</a:t>
            </a:fld>
            <a:endParaRPr lang="en-US"/>
          </a:p>
        </p:txBody>
      </p:sp>
      <p:sp>
        <p:nvSpPr>
          <p:cNvPr id="3" name="Rectangle 2"/>
          <p:cNvSpPr/>
          <p:nvPr/>
        </p:nvSpPr>
        <p:spPr>
          <a:xfrm>
            <a:off x="1243943" y="2432763"/>
            <a:ext cx="995734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Construction Crane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91</a:t>
            </a:fld>
            <a:endParaRPr lang="en-US"/>
          </a:p>
        </p:txBody>
      </p:sp>
      <p:sp>
        <p:nvSpPr>
          <p:cNvPr id="3" name="Rectangle 2"/>
          <p:cNvSpPr/>
          <p:nvPr/>
        </p:nvSpPr>
        <p:spPr>
          <a:xfrm>
            <a:off x="2221677" y="2376492"/>
            <a:ext cx="774866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Steamed Buns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92</a:t>
            </a:fld>
            <a:endParaRPr lang="en-US"/>
          </a:p>
        </p:txBody>
      </p:sp>
      <p:sp>
        <p:nvSpPr>
          <p:cNvPr id="3" name="Rectangle 2"/>
          <p:cNvSpPr/>
          <p:nvPr/>
        </p:nvSpPr>
        <p:spPr>
          <a:xfrm>
            <a:off x="4938472" y="2573440"/>
            <a:ext cx="2315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93</a:t>
            </a:fld>
            <a:endParaRPr lang="en-US"/>
          </a:p>
        </p:txBody>
      </p:sp>
      <p:sp>
        <p:nvSpPr>
          <p:cNvPr id="3" name="Rectangle 2"/>
          <p:cNvSpPr/>
          <p:nvPr/>
        </p:nvSpPr>
        <p:spPr>
          <a:xfrm>
            <a:off x="1675946" y="2517169"/>
            <a:ext cx="884011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Marriage Market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94</a:t>
            </a:fld>
            <a:endParaRPr lang="en-US"/>
          </a:p>
        </p:txBody>
      </p:sp>
      <p:sp>
        <p:nvSpPr>
          <p:cNvPr id="3" name="Rectangle 2"/>
          <p:cNvSpPr/>
          <p:nvPr/>
        </p:nvSpPr>
        <p:spPr>
          <a:xfrm>
            <a:off x="3429314" y="2517169"/>
            <a:ext cx="558659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Bargaining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95</a:t>
            </a:fld>
            <a:endParaRPr lang="en-US"/>
          </a:p>
        </p:txBody>
      </p:sp>
      <p:sp>
        <p:nvSpPr>
          <p:cNvPr id="3" name="Rectangle 2"/>
          <p:cNvSpPr/>
          <p:nvPr/>
        </p:nvSpPr>
        <p:spPr>
          <a:xfrm>
            <a:off x="3096528" y="2432763"/>
            <a:ext cx="5998950"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Adventurer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96</a:t>
            </a:fld>
            <a:endParaRPr lang="en-US"/>
          </a:p>
        </p:txBody>
      </p:sp>
      <p:sp>
        <p:nvSpPr>
          <p:cNvPr id="3" name="Rectangle 2"/>
          <p:cNvSpPr/>
          <p:nvPr/>
        </p:nvSpPr>
        <p:spPr>
          <a:xfrm>
            <a:off x="3695347" y="2432763"/>
            <a:ext cx="48013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Chinglish</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97</a:t>
            </a:fld>
            <a:endParaRPr lang="en-US"/>
          </a:p>
        </p:txBody>
      </p:sp>
      <p:sp>
        <p:nvSpPr>
          <p:cNvPr id="3" name="Rectangle 2"/>
          <p:cNvSpPr/>
          <p:nvPr/>
        </p:nvSpPr>
        <p:spPr>
          <a:xfrm>
            <a:off x="3497375" y="2432763"/>
            <a:ext cx="51972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Mandarin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98</a:t>
            </a:fld>
            <a:endParaRPr lang="en-US"/>
          </a:p>
        </p:txBody>
      </p:sp>
      <p:sp>
        <p:nvSpPr>
          <p:cNvPr id="4" name="Rectangle 3"/>
          <p:cNvSpPr/>
          <p:nvPr/>
        </p:nvSpPr>
        <p:spPr>
          <a:xfrm>
            <a:off x="1620133" y="2329934"/>
            <a:ext cx="8951746" cy="1569660"/>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Tongji</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University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99</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4773</TotalTime>
  <Words>2149</Words>
  <Application>Microsoft Office PowerPoint</Application>
  <PresentationFormat>Custom</PresentationFormat>
  <Paragraphs>361</Paragraphs>
  <Slides>108</Slides>
  <Notes>58</Notes>
  <HiddenSlides>0</HiddenSlides>
  <MMClips>0</MMClips>
  <ScaleCrop>false</ScaleCrop>
  <HeadingPairs>
    <vt:vector size="4" baseType="variant">
      <vt:variant>
        <vt:lpstr>Theme</vt:lpstr>
      </vt:variant>
      <vt:variant>
        <vt:i4>1</vt:i4>
      </vt:variant>
      <vt:variant>
        <vt:lpstr>Slide Titles</vt:lpstr>
      </vt:variant>
      <vt:variant>
        <vt:i4>108</vt:i4>
      </vt:variant>
    </vt:vector>
  </HeadingPairs>
  <TitlesOfParts>
    <vt:vector size="109" baseType="lpstr">
      <vt:lpstr>Office Theme</vt:lpstr>
      <vt:lpstr>Professors John &amp; Marie Murdoch  </vt:lpstr>
      <vt:lpstr>English Corner Friends</vt:lpstr>
      <vt:lpstr>English Corner Friends</vt:lpstr>
      <vt:lpstr>Introductions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Corner’s Goals</vt:lpstr>
      <vt:lpstr>Next English Corner  April 24, 2014 7 PM  </vt:lpstr>
      <vt:lpstr> </vt:lpstr>
      <vt:lpstr>Mid-term Exams</vt:lpstr>
      <vt:lpstr>Your Discussion Topics</vt:lpstr>
      <vt:lpstr>Professors John &amp; Marie Murdoch  </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Guest Presenter</vt:lpstr>
      <vt:lpstr>PowerPoint Presentation</vt:lpstr>
      <vt:lpstr>Instructions</vt:lpstr>
      <vt:lpstr>PowerPoint Presentation</vt:lpstr>
      <vt:lpstr> Questions</vt:lpstr>
      <vt:lpstr>China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murdjohn</cp:lastModifiedBy>
  <cp:revision>402</cp:revision>
  <cp:lastPrinted>2013-09-23T08:57:36Z</cp:lastPrinted>
  <dcterms:created xsi:type="dcterms:W3CDTF">2013-09-17T00:49:18Z</dcterms:created>
  <dcterms:modified xsi:type="dcterms:W3CDTF">2014-04-17T09:25:36Z</dcterms:modified>
</cp:coreProperties>
</file>