
<file path=[Content_Types].xml><?xml version="1.0" encoding="utf-8"?>
<Types xmlns="http://schemas.openxmlformats.org/package/2006/content-types">
  <Default Extension="bin"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8"/>
  </p:notesMasterIdLst>
  <p:sldIdLst>
    <p:sldId id="256" r:id="rId2"/>
    <p:sldId id="617" r:id="rId3"/>
    <p:sldId id="486" r:id="rId4"/>
    <p:sldId id="579" r:id="rId5"/>
    <p:sldId id="502" r:id="rId6"/>
    <p:sldId id="504" r:id="rId7"/>
    <p:sldId id="505" r:id="rId8"/>
    <p:sldId id="506" r:id="rId9"/>
    <p:sldId id="507" r:id="rId10"/>
    <p:sldId id="508" r:id="rId11"/>
    <p:sldId id="509" r:id="rId12"/>
    <p:sldId id="510" r:id="rId13"/>
    <p:sldId id="511" r:id="rId14"/>
    <p:sldId id="512" r:id="rId15"/>
    <p:sldId id="513" r:id="rId16"/>
    <p:sldId id="514" r:id="rId17"/>
    <p:sldId id="515" r:id="rId18"/>
    <p:sldId id="516" r:id="rId19"/>
    <p:sldId id="517" r:id="rId20"/>
    <p:sldId id="518" r:id="rId21"/>
    <p:sldId id="519" r:id="rId22"/>
    <p:sldId id="520" r:id="rId23"/>
    <p:sldId id="521" r:id="rId24"/>
    <p:sldId id="522" r:id="rId25"/>
    <p:sldId id="523" r:id="rId26"/>
    <p:sldId id="524" r:id="rId27"/>
    <p:sldId id="525" r:id="rId28"/>
    <p:sldId id="526" r:id="rId29"/>
    <p:sldId id="527" r:id="rId30"/>
    <p:sldId id="528" r:id="rId31"/>
    <p:sldId id="529" r:id="rId32"/>
    <p:sldId id="530" r:id="rId33"/>
    <p:sldId id="531" r:id="rId34"/>
    <p:sldId id="532" r:id="rId35"/>
    <p:sldId id="533" r:id="rId36"/>
    <p:sldId id="534" r:id="rId37"/>
    <p:sldId id="535" r:id="rId38"/>
    <p:sldId id="536" r:id="rId39"/>
    <p:sldId id="537" r:id="rId40"/>
    <p:sldId id="538" r:id="rId41"/>
    <p:sldId id="539" r:id="rId42"/>
    <p:sldId id="540" r:id="rId43"/>
    <p:sldId id="541" r:id="rId44"/>
    <p:sldId id="542" r:id="rId45"/>
    <p:sldId id="543" r:id="rId46"/>
    <p:sldId id="544" r:id="rId47"/>
    <p:sldId id="545" r:id="rId48"/>
    <p:sldId id="546" r:id="rId49"/>
    <p:sldId id="547" r:id="rId50"/>
    <p:sldId id="548" r:id="rId51"/>
    <p:sldId id="549" r:id="rId52"/>
    <p:sldId id="550" r:id="rId53"/>
    <p:sldId id="267" r:id="rId54"/>
    <p:sldId id="618" r:id="rId55"/>
    <p:sldId id="343" r:id="rId56"/>
    <p:sldId id="580" r:id="rId57"/>
    <p:sldId id="619" r:id="rId58"/>
    <p:sldId id="593" r:id="rId59"/>
    <p:sldId id="581" r:id="rId60"/>
    <p:sldId id="582" r:id="rId61"/>
    <p:sldId id="583" r:id="rId62"/>
    <p:sldId id="584" r:id="rId63"/>
    <p:sldId id="585" r:id="rId64"/>
    <p:sldId id="586" r:id="rId65"/>
    <p:sldId id="588" r:id="rId66"/>
    <p:sldId id="589" r:id="rId67"/>
    <p:sldId id="594" r:id="rId68"/>
    <p:sldId id="591" r:id="rId69"/>
    <p:sldId id="592" r:id="rId70"/>
    <p:sldId id="407" r:id="rId71"/>
    <p:sldId id="598" r:id="rId72"/>
    <p:sldId id="559" r:id="rId73"/>
    <p:sldId id="596" r:id="rId74"/>
    <p:sldId id="577" r:id="rId75"/>
    <p:sldId id="578" r:id="rId76"/>
    <p:sldId id="600" r:id="rId77"/>
    <p:sldId id="601" r:id="rId78"/>
    <p:sldId id="602" r:id="rId79"/>
    <p:sldId id="603" r:id="rId80"/>
    <p:sldId id="604" r:id="rId81"/>
    <p:sldId id="605" r:id="rId82"/>
    <p:sldId id="606" r:id="rId83"/>
    <p:sldId id="607" r:id="rId84"/>
    <p:sldId id="608" r:id="rId85"/>
    <p:sldId id="609" r:id="rId86"/>
    <p:sldId id="610" r:id="rId87"/>
    <p:sldId id="611" r:id="rId88"/>
    <p:sldId id="612" r:id="rId89"/>
    <p:sldId id="613" r:id="rId90"/>
    <p:sldId id="614" r:id="rId91"/>
    <p:sldId id="615" r:id="rId92"/>
    <p:sldId id="616" r:id="rId93"/>
    <p:sldId id="454" r:id="rId94"/>
    <p:sldId id="364" r:id="rId95"/>
    <p:sldId id="374" r:id="rId96"/>
    <p:sldId id="375" r:id="rId97"/>
    <p:sldId id="366" r:id="rId98"/>
    <p:sldId id="370" r:id="rId99"/>
    <p:sldId id="371" r:id="rId100"/>
    <p:sldId id="372" r:id="rId101"/>
    <p:sldId id="373" r:id="rId102"/>
    <p:sldId id="264" r:id="rId103"/>
    <p:sldId id="453" r:id="rId104"/>
    <p:sldId id="481" r:id="rId105"/>
    <p:sldId id="482" r:id="rId106"/>
    <p:sldId id="597" r:id="rId10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60" d="100"/>
          <a:sy n="60" d="100"/>
        </p:scale>
        <p:origin x="-1494" y="-38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notesMaster" Target="notesMasters/notes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4/10/2015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5</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6</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4/10/2015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a:t>
            </a:r>
            <a:r>
              <a:rPr lang="en-US" altLang="en-US" sz="3600" b="1" dirty="0" err="1" smtClean="0">
                <a:solidFill>
                  <a:schemeClr val="bg1"/>
                </a:solidFill>
                <a:effectLst>
                  <a:outerShdw blurRad="38100" dist="38100" dir="2700000" algn="tl">
                    <a:srgbClr val="FFFFFF"/>
                  </a:outerShdw>
                </a:effectLst>
                <a:latin typeface="Comic Sans MS" pitchFamily="66" charset="0"/>
              </a:rPr>
              <a:t>sha</a:t>
            </a:r>
            <a:r>
              <a:rPr lang="en-US" altLang="en-US" sz="3600" b="1" dirty="0" smtClean="0">
                <a:solidFill>
                  <a:schemeClr val="bg1"/>
                </a:solidFill>
                <a:effectLst>
                  <a:outerShdw blurRad="38100" dist="38100" dir="2700000" algn="tl">
                    <a:srgbClr val="FFFFFF"/>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Still shines</a:t>
            </a:r>
            <a:r>
              <a:rPr lang="en-US" altLang="en-US" sz="3600" b="1" dirty="0" smtClean="0">
                <a:solidFill>
                  <a:srgbClr val="000000"/>
                </a:solidFill>
                <a:effectLst>
                  <a:outerShdw blurRad="38100" dist="38100" dir="2700000" algn="tl">
                    <a:srgbClr val="FFFFFF"/>
                  </a:outerShdw>
                </a:effectLst>
                <a:latin typeface="Comic Sans MS" pitchFamily="66" charset="0"/>
              </a:rPr>
              <a:t>.</a:t>
            </a:r>
          </a:p>
        </p:txBody>
      </p:sp>
    </p:spTree>
  </p:cSld>
  <p:clrMapOvr>
    <a:masterClrMapping/>
  </p:clrMapOvr>
  <p:transition spd="slow" advClick="0" advTm="25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34559257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When they get to the part where he</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breaking her heart,</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yesterday once more.</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F:\DCIM\100MSDCF\DSC017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04775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1" y="99060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chemeClr val="bg1"/>
                </a:solidFill>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sha</a:t>
            </a:r>
            <a:r>
              <a:rPr lang="en-US" altLang="en-US" sz="3600" b="1" dirty="0" smtClean="0">
                <a:solidFill>
                  <a:schemeClr val="bg1"/>
                </a:solidFill>
                <a:effectLst>
                  <a:outerShdw blurRad="38100" dist="38100" dir="2700000" algn="tl">
                    <a:srgbClr val="336699"/>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2221848"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1500">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F:\DCIM\100MSDCF\DSC017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85725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4267201" y="27717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sha-la-la-la,</a:t>
            </a:r>
          </a:p>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000">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2100">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777394" y="872222"/>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2262189"/>
            <a:ext cx="4186767" cy="1938992"/>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6000" b="1" dirty="0" smtClean="0">
                <a:effectLst>
                  <a:outerShdw blurRad="38100" dist="38100" dir="2700000" algn="tl">
                    <a:srgbClr val="336699"/>
                  </a:outerShdw>
                </a:effectLst>
                <a:latin typeface="Comic Sans MS" pitchFamily="66" charset="0"/>
              </a:rPr>
              <a:t>Let’s Sing a Song</a:t>
            </a:r>
          </a:p>
        </p:txBody>
      </p:sp>
    </p:spTree>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Never let yesterday use up too much of today.</a:t>
            </a:r>
            <a:r>
              <a:rPr lang="en-US" altLang="en-US" sz="3600" b="1" dirty="0" smtClean="0">
                <a:effectLst>
                  <a:outerShdw blurRad="38100" dist="38100" dir="2700000" algn="tl">
                    <a:srgbClr val="336699"/>
                  </a:outerShdw>
                </a:effectLst>
                <a:latin typeface="Comic Sans MS" pitchFamily="66" charset="0"/>
              </a:rPr>
              <a:t>	   </a:t>
            </a:r>
            <a:r>
              <a:rPr lang="en-US" altLang="en-US" sz="1600" b="1" dirty="0"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836" y="1560293"/>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April 23, 2014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11762" y="3040506"/>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t>
            </a:r>
            <a:endParaRPr lang="en-US" b="1"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sz="6500" b="1" dirty="0" smtClean="0"/>
              <a:t>Welcome</a:t>
            </a:r>
          </a:p>
          <a:p>
            <a:pPr marL="0" indent="0" algn="ctr">
              <a:buNone/>
            </a:pPr>
            <a:r>
              <a:rPr lang="en-US" sz="5400" b="1" dirty="0" smtClean="0"/>
              <a:t>Sophomore Team </a:t>
            </a:r>
            <a:r>
              <a:rPr lang="en-US" sz="5400" b="1" dirty="0" smtClean="0"/>
              <a:t>2-B</a:t>
            </a:r>
            <a:endParaRPr lang="en-US" sz="5400" b="1" dirty="0" smtClean="0"/>
          </a:p>
          <a:p>
            <a:pPr marL="0" indent="0" algn="ctr">
              <a:buNone/>
            </a:pPr>
            <a:r>
              <a:rPr lang="en-US" sz="5400" b="1" dirty="0" smtClean="0"/>
              <a:t> </a:t>
            </a:r>
            <a:r>
              <a:rPr lang="en-US" sz="5400" b="1" dirty="0" smtClean="0"/>
              <a:t>Julie</a:t>
            </a:r>
          </a:p>
          <a:p>
            <a:pPr marL="0" indent="0" algn="ctr">
              <a:buNone/>
            </a:pPr>
            <a:r>
              <a:rPr lang="en-US" sz="5400" b="1" dirty="0" smtClean="0"/>
              <a:t>Judy</a:t>
            </a:r>
          </a:p>
          <a:p>
            <a:pPr marL="0" indent="0" algn="ctr">
              <a:buNone/>
            </a:pPr>
            <a:r>
              <a:rPr lang="en-US" sz="5400" b="1" dirty="0" smtClean="0"/>
              <a:t>Rebecca</a:t>
            </a:r>
          </a:p>
          <a:p>
            <a:pPr marL="0" indent="0" algn="ctr">
              <a:buNone/>
            </a:pPr>
            <a:r>
              <a:rPr lang="en-US" sz="5400" b="1" dirty="0" err="1" smtClean="0"/>
              <a:t>Tordy</a:t>
            </a:r>
            <a:endParaRPr lang="en-US" sz="5400" b="1" dirty="0" smtClean="0"/>
          </a:p>
        </p:txBody>
      </p:sp>
      <p:sp>
        <p:nvSpPr>
          <p:cNvPr id="4" name="Rectangle 3"/>
          <p:cNvSpPr/>
          <p:nvPr/>
        </p:nvSpPr>
        <p:spPr>
          <a:xfrm>
            <a:off x="153350" y="571864"/>
            <a:ext cx="12142876"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Student Directed Activities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8130161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 Bored</a:t>
            </a:r>
            <a:endParaRPr lang="en-US" dirty="0"/>
          </a:p>
        </p:txBody>
      </p:sp>
      <p:sp>
        <p:nvSpPr>
          <p:cNvPr id="3" name="Content Placeholder 2"/>
          <p:cNvSpPr>
            <a:spLocks noGrp="1"/>
          </p:cNvSpPr>
          <p:nvPr>
            <p:ph idx="1"/>
          </p:nvPr>
        </p:nvSpPr>
        <p:spPr>
          <a:xfrm>
            <a:off x="266699" y="1825625"/>
            <a:ext cx="11510141" cy="4351338"/>
          </a:xfrm>
        </p:spPr>
        <p:txBody>
          <a:bodyPr>
            <a:normAutofit/>
          </a:bodyPr>
          <a:lstStyle/>
          <a:p>
            <a:r>
              <a:rPr lang="en-US" sz="4800" dirty="0" smtClean="0"/>
              <a:t>I’m bored; I’m bored; I’m bored; I’m Bored!</a:t>
            </a:r>
          </a:p>
          <a:p>
            <a:r>
              <a:rPr lang="en-US" sz="4800" dirty="0" smtClean="0"/>
              <a:t>Dreamt the student as he snored!</a:t>
            </a:r>
          </a:p>
          <a:p>
            <a:r>
              <a:rPr lang="en-US" sz="4800" dirty="0" smtClean="0"/>
              <a:t>Wake-up and get a life;</a:t>
            </a:r>
          </a:p>
          <a:p>
            <a:r>
              <a:rPr lang="en-US" sz="4800" dirty="0" smtClean="0"/>
              <a:t>And </a:t>
            </a:r>
            <a:r>
              <a:rPr lang="en-US" sz="4800" dirty="0"/>
              <a:t>maybe even a </a:t>
            </a:r>
            <a:r>
              <a:rPr lang="en-US" sz="4800" dirty="0" smtClean="0"/>
              <a:t>wife-- </a:t>
            </a:r>
            <a:endParaRPr lang="en-US" sz="4800" dirty="0"/>
          </a:p>
          <a:p>
            <a:r>
              <a:rPr lang="en-US" sz="4800" dirty="0" smtClean="0"/>
              <a:t>English </a:t>
            </a:r>
            <a:r>
              <a:rPr lang="en-US" sz="4800" dirty="0"/>
              <a:t>Corner will be your reward! </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0282" y="0"/>
            <a:ext cx="2493818"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2482" y="0"/>
            <a:ext cx="2493818"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19824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8"/>
            <a:ext cx="10972799" cy="6761409"/>
          </a:xfrm>
        </p:spPr>
        <p:txBody>
          <a:bodyPr>
            <a:normAutofit fontScale="25000" lnSpcReduction="20000"/>
          </a:bodyPr>
          <a:lstStyle/>
          <a:p>
            <a:pPr marL="0" indent="0">
              <a:buNone/>
            </a:pPr>
            <a:endParaRPr lang="en-US" sz="6000" b="1" dirty="0" smtClean="0"/>
          </a:p>
          <a:p>
            <a:pPr marL="0" indent="0">
              <a:buNone/>
            </a:pPr>
            <a:r>
              <a:rPr lang="en-US" sz="11100" b="1" dirty="0" smtClean="0"/>
              <a:t>Introduce yourselves. </a:t>
            </a:r>
            <a:endParaRPr lang="en-US" sz="11100" dirty="0" smtClean="0"/>
          </a:p>
          <a:p>
            <a:pPr marL="0" indent="0">
              <a:buNone/>
            </a:pPr>
            <a:r>
              <a:rPr lang="en-US" sz="11100" b="1" dirty="0" smtClean="0"/>
              <a:t>Optional Topics:</a:t>
            </a:r>
          </a:p>
          <a:p>
            <a:pPr marL="0" indent="0">
              <a:buNone/>
            </a:pPr>
            <a:endParaRPr lang="en-US" sz="6000" b="1" dirty="0" smtClean="0"/>
          </a:p>
          <a:p>
            <a:pPr marL="514350" lvl="2" indent="-514350">
              <a:spcBef>
                <a:spcPts val="1000"/>
              </a:spcBef>
              <a:buFont typeface="Arial" panose="020B0604020202020204" pitchFamily="34" charset="0"/>
              <a:buAutoNum type="arabicPeriod"/>
            </a:pPr>
            <a:r>
              <a:rPr lang="en-US" sz="16000" dirty="0" smtClean="0">
                <a:latin typeface="Times New Roman" panose="02020603050405020304" pitchFamily="18" charset="0"/>
                <a:cs typeface="Times New Roman" panose="02020603050405020304" pitchFamily="18" charset="0"/>
              </a:rPr>
              <a:t>What do you do when you are bored?</a:t>
            </a:r>
          </a:p>
          <a:p>
            <a:pPr marL="514350" lvl="2" indent="-514350">
              <a:spcBef>
                <a:spcPts val="1000"/>
              </a:spcBef>
              <a:buFont typeface="Arial" panose="020B0604020202020204" pitchFamily="34" charset="0"/>
              <a:buAutoNum type="arabicPeriod"/>
            </a:pPr>
            <a:r>
              <a:rPr lang="en-US" sz="16000" dirty="0" smtClean="0">
                <a:latin typeface="Times New Roman" panose="02020603050405020304" pitchFamily="18" charset="0"/>
                <a:cs typeface="Times New Roman" panose="02020603050405020304" pitchFamily="18" charset="0"/>
              </a:rPr>
              <a:t>How can you make a boring class interesting?</a:t>
            </a:r>
          </a:p>
          <a:p>
            <a:pPr marL="514350" lvl="2" indent="-514350">
              <a:spcBef>
                <a:spcPts val="1000"/>
              </a:spcBef>
              <a:buFont typeface="Arial" panose="020B0604020202020204" pitchFamily="34" charset="0"/>
              <a:buAutoNum type="arabicPeriod"/>
            </a:pPr>
            <a:r>
              <a:rPr lang="en-US" sz="16000" dirty="0" smtClean="0">
                <a:latin typeface="Times New Roman" panose="02020603050405020304" pitchFamily="18" charset="0"/>
                <a:cs typeface="Times New Roman" panose="02020603050405020304" pitchFamily="18" charset="0"/>
              </a:rPr>
              <a:t>What does </a:t>
            </a:r>
            <a:r>
              <a:rPr lang="en-US" sz="16000" dirty="0">
                <a:latin typeface="Times New Roman" panose="02020603050405020304" pitchFamily="18" charset="0"/>
                <a:cs typeface="Times New Roman" panose="02020603050405020304" pitchFamily="18" charset="0"/>
              </a:rPr>
              <a:t>the following </a:t>
            </a:r>
            <a:r>
              <a:rPr lang="en-US" sz="16000" dirty="0" smtClean="0">
                <a:latin typeface="Times New Roman" panose="02020603050405020304" pitchFamily="18" charset="0"/>
                <a:cs typeface="Times New Roman" panose="02020603050405020304" pitchFamily="18" charset="0"/>
              </a:rPr>
              <a:t>idiom </a:t>
            </a:r>
            <a:r>
              <a:rPr lang="en-US" sz="16000" dirty="0">
                <a:latin typeface="Times New Roman" panose="02020603050405020304" pitchFamily="18" charset="0"/>
                <a:cs typeface="Times New Roman" panose="02020603050405020304" pitchFamily="18" charset="0"/>
              </a:rPr>
              <a:t>mean</a:t>
            </a:r>
            <a:r>
              <a:rPr lang="en-US" sz="16000" dirty="0" smtClean="0">
                <a:latin typeface="Times New Roman" panose="02020603050405020304" pitchFamily="18" charset="0"/>
                <a:cs typeface="Times New Roman" panose="02020603050405020304" pitchFamily="18" charset="0"/>
              </a:rPr>
              <a:t>: </a:t>
            </a:r>
            <a:r>
              <a:rPr lang="en-US" sz="16000" dirty="0">
                <a:latin typeface="Times New Roman" panose="02020603050405020304" pitchFamily="18" charset="0"/>
                <a:cs typeface="Times New Roman" panose="02020603050405020304" pitchFamily="18" charset="0"/>
              </a:rPr>
              <a:t>“get into the swing of things?”  </a:t>
            </a:r>
            <a:endParaRPr lang="en-US" sz="160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6000" dirty="0" smtClean="0">
                <a:latin typeface="Times New Roman" panose="02020603050405020304" pitchFamily="18" charset="0"/>
                <a:cs typeface="Times New Roman" panose="02020603050405020304" pitchFamily="18" charset="0"/>
              </a:rPr>
              <a:t> How can you help your classmates improve their Oral English?</a:t>
            </a:r>
          </a:p>
          <a:p>
            <a:pPr marL="514350" lvl="2" indent="-514350">
              <a:spcBef>
                <a:spcPts val="1000"/>
              </a:spcBef>
              <a:buFont typeface="Arial" panose="020B0604020202020204" pitchFamily="34" charset="0"/>
              <a:buAutoNum type="arabicPeriod"/>
            </a:pPr>
            <a:endParaRPr lang="en-US" sz="16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8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80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75022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9875"/>
            <a:ext cx="10515600" cy="1325563"/>
          </a:xfrm>
        </p:spPr>
        <p:txBody>
          <a:bodyPr/>
          <a:lstStyle/>
          <a:p>
            <a:pPr algn="ctr"/>
            <a:r>
              <a:rPr lang="en-US" b="1" dirty="0" smtClean="0"/>
              <a:t>Rank order (1-10) from most to least important the following marriage criteria.</a:t>
            </a:r>
            <a:endParaRPr lang="en-US" b="1" dirty="0"/>
          </a:p>
        </p:txBody>
      </p:sp>
      <p:sp>
        <p:nvSpPr>
          <p:cNvPr id="3" name="Content Placeholder 2"/>
          <p:cNvSpPr>
            <a:spLocks noGrp="1"/>
          </p:cNvSpPr>
          <p:nvPr>
            <p:ph idx="1"/>
          </p:nvPr>
        </p:nvSpPr>
        <p:spPr>
          <a:xfrm>
            <a:off x="838200" y="1695450"/>
            <a:ext cx="10515600" cy="4838699"/>
          </a:xfrm>
        </p:spPr>
        <p:txBody>
          <a:bodyPr>
            <a:normAutofit lnSpcReduction="10000"/>
          </a:bodyPr>
          <a:lstStyle/>
          <a:p>
            <a:r>
              <a:rPr lang="en-US" dirty="0" smtClean="0"/>
              <a:t>___ Physical appearance (handsome / beautiful)</a:t>
            </a:r>
          </a:p>
          <a:p>
            <a:r>
              <a:rPr lang="en-US" dirty="0" smtClean="0"/>
              <a:t>___ Physical traits (height / weight)</a:t>
            </a:r>
          </a:p>
          <a:p>
            <a:r>
              <a:rPr lang="en-US" dirty="0" smtClean="0"/>
              <a:t>___ Education (highest degree / major)</a:t>
            </a:r>
          </a:p>
          <a:p>
            <a:r>
              <a:rPr lang="en-US" dirty="0" smtClean="0"/>
              <a:t>___ Salary (high / average / below average)</a:t>
            </a:r>
          </a:p>
          <a:p>
            <a:r>
              <a:rPr lang="en-US" dirty="0" smtClean="0"/>
              <a:t>___ Employment (professional / skilled worker)</a:t>
            </a:r>
          </a:p>
          <a:p>
            <a:r>
              <a:rPr lang="en-US" dirty="0" smtClean="0"/>
              <a:t>___ Disposition (pleasant / gentle)</a:t>
            </a:r>
          </a:p>
          <a:p>
            <a:pPr lvl="0"/>
            <a:r>
              <a:rPr lang="en-US" dirty="0"/>
              <a:t>___ Shared Values/Beliefs (honesty / integrity</a:t>
            </a:r>
            <a:r>
              <a:rPr lang="en-US" dirty="0" smtClean="0"/>
              <a:t>)</a:t>
            </a:r>
          </a:p>
          <a:p>
            <a:r>
              <a:rPr lang="en-US" dirty="0" smtClean="0"/>
              <a:t>___ Possessions (car / apartment)</a:t>
            </a:r>
          </a:p>
          <a:p>
            <a:r>
              <a:rPr lang="en-US" dirty="0" smtClean="0"/>
              <a:t>___ Dress and grooming (neat / clean)</a:t>
            </a:r>
          </a:p>
          <a:p>
            <a:r>
              <a:rPr lang="en-US" dirty="0" smtClean="0"/>
              <a:t>___ Personality (outgoing / romantic)</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500" y="4025210"/>
            <a:ext cx="3719513" cy="2518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20780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01600" y="304801"/>
            <a:ext cx="9124614"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altLang="en-US" sz="3800" b="1">
                <a:effectLst>
                  <a:outerShdw blurRad="38100" dist="38100" dir="2700000" algn="tl">
                    <a:srgbClr val="336699"/>
                  </a:outerShdw>
                </a:effectLst>
                <a:latin typeface="Comic Sans MS" pitchFamily="66" charset="0"/>
              </a:rPr>
              <a:t>WHICH MAN SHOULD SHE MARRY?</a:t>
            </a:r>
          </a:p>
        </p:txBody>
      </p:sp>
      <p:pic>
        <p:nvPicPr>
          <p:cNvPr id="205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51" y="1143000"/>
            <a:ext cx="10617200" cy="530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83634" y="98425"/>
            <a:ext cx="12213167"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en-US" altLang="en-US" sz="3600" b="1" u="sng" dirty="0">
                <a:latin typeface="Comic Sans MS" pitchFamily="66" charset="0"/>
              </a:rPr>
              <a:t>READ AND CONSIDER:</a:t>
            </a:r>
            <a:r>
              <a:rPr lang="en-US" altLang="en-US" sz="3600" dirty="0">
                <a:latin typeface="Comic Sans MS" pitchFamily="66" charset="0"/>
              </a:rPr>
              <a:t>  Approximately 2.5 million couples get married in the United States every year.  Some couples get married quickly; other couples take a long time to decide.  Pretend that you work for a marriage counseling service.  Every day people come to you for marriage counseling.  You try to help them choose a husband or wife.  Today, Susan Carson has come to you for advice.  Read Susan’s biography carefully. Help her decide who to marry.</a:t>
            </a:r>
          </a:p>
        </p:txBody>
      </p:sp>
    </p:spTree>
  </p:cSld>
  <p:clrMapOvr>
    <a:masterClrMapping/>
  </p:clrMapOvr>
  <p:transition spd="med">
    <p:newsflash/>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385234" y="52389"/>
            <a:ext cx="11806767"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en-US" altLang="en-US" sz="3600" dirty="0">
                <a:latin typeface="Comic Sans MS" pitchFamily="66" charset="0"/>
              </a:rPr>
              <a:t>Susan Carson, age 29.  Job:  policewoman, $34,000/year.  Height 5 </a:t>
            </a:r>
            <a:r>
              <a:rPr lang="en-US" altLang="en-US" sz="3600" dirty="0" err="1">
                <a:latin typeface="Comic Sans MS" pitchFamily="66" charset="0"/>
              </a:rPr>
              <a:t>ft</a:t>
            </a:r>
            <a:r>
              <a:rPr lang="en-US" altLang="en-US" sz="3600" dirty="0">
                <a:latin typeface="Comic Sans MS" pitchFamily="66" charset="0"/>
              </a:rPr>
              <a:t> 10 in (152.4 cm), weight 150 </a:t>
            </a:r>
            <a:r>
              <a:rPr lang="en-US" altLang="en-US" sz="3600" dirty="0" err="1">
                <a:latin typeface="Comic Sans MS" pitchFamily="66" charset="0"/>
              </a:rPr>
              <a:t>lb</a:t>
            </a:r>
            <a:r>
              <a:rPr lang="en-US" altLang="en-US" sz="3600" dirty="0">
                <a:latin typeface="Comic Sans MS" pitchFamily="66" charset="0"/>
              </a:rPr>
              <a:t> (68 kg).  Hobbies:  hiking, weightlifting, playing the piano.  Personality:  quiet and shy</a:t>
            </a:r>
            <a:r>
              <a:rPr lang="en-US" altLang="en-US" sz="3600" dirty="0" smtClean="0">
                <a:latin typeface="Comic Sans MS" pitchFamily="66" charset="0"/>
              </a:rPr>
              <a:t>.  She would like to have children and a happy family.</a:t>
            </a:r>
            <a:endParaRPr lang="en-US" altLang="en-US" sz="3600" dirty="0">
              <a:latin typeface="Comic Sans MS" pitchFamily="66" charset="0"/>
            </a:endParaRPr>
          </a:p>
          <a:p>
            <a:pPr>
              <a:spcBef>
                <a:spcPct val="0"/>
              </a:spcBef>
              <a:buNone/>
            </a:pPr>
            <a:r>
              <a:rPr lang="en-US" altLang="en-US" sz="3600" b="1" u="sng" dirty="0">
                <a:latin typeface="Comic Sans MS" pitchFamily="66" charset="0"/>
              </a:rPr>
              <a:t>CONSIDER AND DECIDE:</a:t>
            </a:r>
            <a:r>
              <a:rPr lang="en-US" altLang="en-US" sz="3600" dirty="0">
                <a:latin typeface="Comic Sans MS" pitchFamily="66" charset="0"/>
              </a:rPr>
              <a:t>  Susan believes that it is time for her to get married.  She knows five men and all of the men would like to marry her. Which man do you think is most suitable for Susan to marry?  Before talking with your partners, decide and write down your individual </a:t>
            </a:r>
            <a:r>
              <a:rPr lang="en-US" altLang="en-US" sz="3600" dirty="0" smtClean="0">
                <a:latin typeface="Comic Sans MS" pitchFamily="66" charset="0"/>
              </a:rPr>
              <a:t>preferences (1-5) and the reasons for your choices.</a:t>
            </a:r>
            <a:endParaRPr lang="en-US" altLang="en-US" sz="3600" dirty="0">
              <a:latin typeface="Comic Sans MS" pitchFamily="66" charset="0"/>
            </a:endParaRPr>
          </a:p>
        </p:txBody>
      </p:sp>
    </p:spTree>
  </p:cSld>
  <p:clrMapOvr>
    <a:masterClrMapping/>
  </p:clrMapOvr>
  <p:transition spd="med">
    <p:newsflash/>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85234" y="128589"/>
            <a:ext cx="118067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en-US" altLang="en-US" sz="3600" b="1" u="sng" dirty="0" smtClean="0">
                <a:latin typeface="Comic Sans MS" pitchFamily="66" charset="0"/>
              </a:rPr>
              <a:t>MARRIAGE </a:t>
            </a:r>
            <a:r>
              <a:rPr lang="en-US" altLang="en-US" sz="3600" b="1" u="sng" dirty="0">
                <a:latin typeface="Comic Sans MS" pitchFamily="66" charset="0"/>
              </a:rPr>
              <a:t>CANDIDATES:</a:t>
            </a:r>
          </a:p>
          <a:p>
            <a:pPr>
              <a:spcBef>
                <a:spcPct val="0"/>
              </a:spcBef>
              <a:buFontTx/>
              <a:buNone/>
            </a:pPr>
            <a:r>
              <a:rPr lang="en-US" altLang="en-US" sz="3600" b="1" dirty="0">
                <a:latin typeface="Comic Sans MS" pitchFamily="66" charset="0"/>
              </a:rPr>
              <a:t>1. </a:t>
            </a:r>
            <a:r>
              <a:rPr lang="en-US" altLang="en-US" sz="3600" b="1" u="sng" dirty="0">
                <a:latin typeface="Comic Sans MS" pitchFamily="66" charset="0"/>
              </a:rPr>
              <a:t>Mike Smith</a:t>
            </a:r>
            <a:r>
              <a:rPr lang="en-US" altLang="en-US" sz="3600" dirty="0">
                <a:latin typeface="Comic Sans MS" pitchFamily="66" charset="0"/>
              </a:rPr>
              <a:t>, age 25.  Job:  athletic   </a:t>
            </a:r>
          </a:p>
          <a:p>
            <a:pPr>
              <a:spcBef>
                <a:spcPct val="0"/>
              </a:spcBef>
              <a:buFontTx/>
              <a:buNone/>
            </a:pPr>
            <a:r>
              <a:rPr lang="en-US" altLang="en-US" sz="3600" dirty="0">
                <a:latin typeface="Comic Sans MS" pitchFamily="66" charset="0"/>
              </a:rPr>
              <a:t>club director, $22,000/year.  Height 6 </a:t>
            </a:r>
            <a:r>
              <a:rPr lang="en-US" altLang="en-US" sz="3600" dirty="0" err="1">
                <a:latin typeface="Comic Sans MS" pitchFamily="66" charset="0"/>
              </a:rPr>
              <a:t>ft</a:t>
            </a:r>
            <a:r>
              <a:rPr lang="en-US" altLang="en-US" sz="3600" dirty="0">
                <a:latin typeface="Comic Sans MS" pitchFamily="66" charset="0"/>
              </a:rPr>
              <a:t> 3 in (182.9 cm), weight 220 </a:t>
            </a:r>
            <a:r>
              <a:rPr lang="en-US" altLang="en-US" sz="3600" dirty="0" err="1">
                <a:latin typeface="Comic Sans MS" pitchFamily="66" charset="0"/>
              </a:rPr>
              <a:t>lb</a:t>
            </a:r>
            <a:r>
              <a:rPr lang="en-US" altLang="en-US" sz="3600" dirty="0">
                <a:latin typeface="Comic Sans MS" pitchFamily="66" charset="0"/>
              </a:rPr>
              <a:t> (99.79 kg).  Hobby:  weightlifting.  Personality:  loud and social.  Susan says, “I met Mike at the athletic club.  We have a good time weightlifting together.  He’s tall and very handsome, but he’s younger than I am and his salary is not good.  I like his personality.  I think he loves me a lot but sometimes he still looks at other women.  </a:t>
            </a:r>
            <a:r>
              <a:rPr lang="en-US" altLang="en-US" sz="3600" dirty="0" smtClean="0">
                <a:latin typeface="Comic Sans MS" pitchFamily="66" charset="0"/>
              </a:rPr>
              <a:t>He is not so sure he wants to have children.  What </a:t>
            </a:r>
            <a:r>
              <a:rPr lang="en-US" altLang="en-US" sz="3600" dirty="0">
                <a:latin typeface="Comic Sans MS" pitchFamily="66" charset="0"/>
              </a:rPr>
              <a:t>do you think?”</a:t>
            </a:r>
          </a:p>
        </p:txBody>
      </p:sp>
    </p:spTree>
  </p:cSld>
  <p:clrMapOvr>
    <a:masterClrMapping/>
  </p:clrMapOvr>
  <p:transition spd="med">
    <p:newsflash/>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83634" y="-23813"/>
            <a:ext cx="11908367" cy="729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pitchFamily="34" charset="0"/>
              </a:defRPr>
            </a:lvl1pPr>
            <a:lvl2pPr marL="800100" indent="-342900" eaLnBrk="0" hangingPunct="0">
              <a:spcBef>
                <a:spcPct val="20000"/>
              </a:spcBef>
              <a:buChar char="–"/>
              <a:defRPr sz="2800">
                <a:solidFill>
                  <a:schemeClr val="tx1"/>
                </a:solidFill>
                <a:latin typeface="Arial" pitchFamily="34" charset="0"/>
              </a:defRPr>
            </a:lvl2pPr>
            <a:lvl3pPr marL="1257300" indent="-342900" eaLnBrk="0" hangingPunct="0">
              <a:spcBef>
                <a:spcPct val="20000"/>
              </a:spcBef>
              <a:buChar char="•"/>
              <a:defRPr sz="2400">
                <a:solidFill>
                  <a:schemeClr val="tx1"/>
                </a:solidFill>
                <a:latin typeface="Arial" pitchFamily="34" charset="0"/>
              </a:defRPr>
            </a:lvl3pPr>
            <a:lvl4pPr marL="1714500" indent="-342900" eaLnBrk="0" hangingPunct="0">
              <a:spcBef>
                <a:spcPct val="20000"/>
              </a:spcBef>
              <a:buChar char="–"/>
              <a:defRPr sz="2000">
                <a:solidFill>
                  <a:schemeClr val="tx1"/>
                </a:solidFill>
                <a:latin typeface="Arial" pitchFamily="34" charset="0"/>
              </a:defRPr>
            </a:lvl4pPr>
            <a:lvl5pPr marL="2171700" indent="-342900" eaLnBrk="0" hangingPunct="0">
              <a:spcBef>
                <a:spcPct val="20000"/>
              </a:spcBef>
              <a:buChar char="»"/>
              <a:defRPr sz="2000">
                <a:solidFill>
                  <a:schemeClr val="tx1"/>
                </a:solidFill>
                <a:latin typeface="Arial" pitchFamily="34" charset="0"/>
              </a:defRPr>
            </a:lvl5pPr>
            <a:lvl6pPr marL="2628900" indent="-342900" eaLnBrk="0" fontAlgn="base" hangingPunct="0">
              <a:spcBef>
                <a:spcPct val="20000"/>
              </a:spcBef>
              <a:spcAft>
                <a:spcPct val="0"/>
              </a:spcAft>
              <a:buChar char="»"/>
              <a:defRPr sz="2000">
                <a:solidFill>
                  <a:schemeClr val="tx1"/>
                </a:solidFill>
                <a:latin typeface="Arial" pitchFamily="34" charset="0"/>
              </a:defRPr>
            </a:lvl6pPr>
            <a:lvl7pPr marL="3086100" indent="-342900" eaLnBrk="0" fontAlgn="base" hangingPunct="0">
              <a:spcBef>
                <a:spcPct val="20000"/>
              </a:spcBef>
              <a:spcAft>
                <a:spcPct val="0"/>
              </a:spcAft>
              <a:buChar char="»"/>
              <a:defRPr sz="2000">
                <a:solidFill>
                  <a:schemeClr val="tx1"/>
                </a:solidFill>
                <a:latin typeface="Arial" pitchFamily="34" charset="0"/>
              </a:defRPr>
            </a:lvl7pPr>
            <a:lvl8pPr marL="3543300" indent="-342900" eaLnBrk="0" fontAlgn="base" hangingPunct="0">
              <a:spcBef>
                <a:spcPct val="20000"/>
              </a:spcBef>
              <a:spcAft>
                <a:spcPct val="0"/>
              </a:spcAft>
              <a:buChar char="»"/>
              <a:defRPr sz="2000">
                <a:solidFill>
                  <a:schemeClr val="tx1"/>
                </a:solidFill>
                <a:latin typeface="Arial" pitchFamily="34" charset="0"/>
              </a:defRPr>
            </a:lvl8pPr>
            <a:lvl9pPr marL="4000500" indent="-3429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None/>
            </a:pPr>
            <a:r>
              <a:rPr lang="en-US" altLang="en-US" sz="3600" dirty="0" smtClean="0">
                <a:latin typeface="Comic Sans MS" pitchFamily="66" charset="0"/>
              </a:rPr>
              <a:t>2</a:t>
            </a:r>
            <a:r>
              <a:rPr lang="en-US" altLang="en-US" sz="3600" dirty="0">
                <a:latin typeface="Comic Sans MS" pitchFamily="66" charset="0"/>
              </a:rPr>
              <a:t>. </a:t>
            </a:r>
            <a:r>
              <a:rPr lang="en-US" altLang="en-US" sz="3600" b="1" u="sng" dirty="0">
                <a:latin typeface="Comic Sans MS" pitchFamily="66" charset="0"/>
              </a:rPr>
              <a:t>Harry Walters</a:t>
            </a:r>
            <a:r>
              <a:rPr lang="en-US" altLang="en-US" sz="3600" dirty="0">
                <a:latin typeface="Comic Sans MS" pitchFamily="66" charset="0"/>
              </a:rPr>
              <a:t>, age 32.  Job:  bank manager, $47,000/year.  Height 6 </a:t>
            </a:r>
            <a:r>
              <a:rPr lang="en-US" altLang="en-US" sz="3600" dirty="0" err="1">
                <a:latin typeface="Comic Sans MS" pitchFamily="66" charset="0"/>
              </a:rPr>
              <a:t>ft</a:t>
            </a:r>
            <a:r>
              <a:rPr lang="en-US" altLang="en-US" sz="3600" dirty="0">
                <a:latin typeface="Comic Sans MS" pitchFamily="66" charset="0"/>
              </a:rPr>
              <a:t> (182.88 cm), weight 170 </a:t>
            </a:r>
            <a:r>
              <a:rPr lang="en-US" altLang="en-US" sz="3600" dirty="0" err="1">
                <a:latin typeface="Comic Sans MS" pitchFamily="66" charset="0"/>
              </a:rPr>
              <a:t>lb</a:t>
            </a:r>
            <a:r>
              <a:rPr lang="en-US" altLang="en-US" sz="3600" dirty="0">
                <a:latin typeface="Comic Sans MS" pitchFamily="66" charset="0"/>
              </a:rPr>
              <a:t> (77.ll kg).  Hobbies:  opera, coin collecting.  Personality:  kind and </a:t>
            </a:r>
            <a:r>
              <a:rPr lang="en-US" altLang="en-US" sz="3600" dirty="0" smtClean="0">
                <a:latin typeface="Comic Sans MS" pitchFamily="66" charset="0"/>
              </a:rPr>
              <a:t>gentle; he loves children and would like to have a family.  </a:t>
            </a:r>
            <a:r>
              <a:rPr lang="en-US" altLang="en-US" sz="3600" dirty="0">
                <a:latin typeface="Comic Sans MS" pitchFamily="66" charset="0"/>
              </a:rPr>
              <a:t>Susan says, “I have known Harry since we were children.  We grew up next door to each other.  Harry is not very good looking but he would do anything for me.  He’s been asking me to marry him for ten years.  He has a very good job but he wants me to quit my job because he thinks it is too dangerous.  I like my job and want to keep working.  What do you think?”</a:t>
            </a:r>
          </a:p>
          <a:p>
            <a:pPr>
              <a:spcBef>
                <a:spcPct val="0"/>
              </a:spcBef>
              <a:buFontTx/>
              <a:buNone/>
            </a:pPr>
            <a:endParaRPr lang="en-US" altLang="en-US" sz="3600" dirty="0">
              <a:latin typeface="Comic Sans MS" pitchFamily="66" charset="0"/>
            </a:endParaRPr>
          </a:p>
        </p:txBody>
      </p:sp>
    </p:spTree>
  </p:cSld>
  <p:clrMapOvr>
    <a:masterClrMapping/>
  </p:clrMapOvr>
  <p:transition spd="med">
    <p:newsflash/>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83634" y="-23813"/>
            <a:ext cx="11908367" cy="729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pitchFamily="34" charset="0"/>
              </a:defRPr>
            </a:lvl1pPr>
            <a:lvl2pPr marL="800100" indent="-342900" eaLnBrk="0" hangingPunct="0">
              <a:spcBef>
                <a:spcPct val="20000"/>
              </a:spcBef>
              <a:buChar char="–"/>
              <a:defRPr sz="2800">
                <a:solidFill>
                  <a:schemeClr val="tx1"/>
                </a:solidFill>
                <a:latin typeface="Arial" pitchFamily="34" charset="0"/>
              </a:defRPr>
            </a:lvl2pPr>
            <a:lvl3pPr marL="1257300" indent="-342900" eaLnBrk="0" hangingPunct="0">
              <a:spcBef>
                <a:spcPct val="20000"/>
              </a:spcBef>
              <a:buChar char="•"/>
              <a:defRPr sz="2400">
                <a:solidFill>
                  <a:schemeClr val="tx1"/>
                </a:solidFill>
                <a:latin typeface="Arial" pitchFamily="34" charset="0"/>
              </a:defRPr>
            </a:lvl3pPr>
            <a:lvl4pPr marL="1714500" indent="-342900" eaLnBrk="0" hangingPunct="0">
              <a:spcBef>
                <a:spcPct val="20000"/>
              </a:spcBef>
              <a:buChar char="–"/>
              <a:defRPr sz="2000">
                <a:solidFill>
                  <a:schemeClr val="tx1"/>
                </a:solidFill>
                <a:latin typeface="Arial" pitchFamily="34" charset="0"/>
              </a:defRPr>
            </a:lvl4pPr>
            <a:lvl5pPr marL="2171700" indent="-342900" eaLnBrk="0" hangingPunct="0">
              <a:spcBef>
                <a:spcPct val="20000"/>
              </a:spcBef>
              <a:buChar char="»"/>
              <a:defRPr sz="2000">
                <a:solidFill>
                  <a:schemeClr val="tx1"/>
                </a:solidFill>
                <a:latin typeface="Arial" pitchFamily="34" charset="0"/>
              </a:defRPr>
            </a:lvl5pPr>
            <a:lvl6pPr marL="2628900" indent="-342900" eaLnBrk="0" fontAlgn="base" hangingPunct="0">
              <a:spcBef>
                <a:spcPct val="20000"/>
              </a:spcBef>
              <a:spcAft>
                <a:spcPct val="0"/>
              </a:spcAft>
              <a:buChar char="»"/>
              <a:defRPr sz="2000">
                <a:solidFill>
                  <a:schemeClr val="tx1"/>
                </a:solidFill>
                <a:latin typeface="Arial" pitchFamily="34" charset="0"/>
              </a:defRPr>
            </a:lvl6pPr>
            <a:lvl7pPr marL="3086100" indent="-342900" eaLnBrk="0" fontAlgn="base" hangingPunct="0">
              <a:spcBef>
                <a:spcPct val="20000"/>
              </a:spcBef>
              <a:spcAft>
                <a:spcPct val="0"/>
              </a:spcAft>
              <a:buChar char="»"/>
              <a:defRPr sz="2000">
                <a:solidFill>
                  <a:schemeClr val="tx1"/>
                </a:solidFill>
                <a:latin typeface="Arial" pitchFamily="34" charset="0"/>
              </a:defRPr>
            </a:lvl7pPr>
            <a:lvl8pPr marL="3543300" indent="-342900" eaLnBrk="0" fontAlgn="base" hangingPunct="0">
              <a:spcBef>
                <a:spcPct val="20000"/>
              </a:spcBef>
              <a:spcAft>
                <a:spcPct val="0"/>
              </a:spcAft>
              <a:buChar char="»"/>
              <a:defRPr sz="2000">
                <a:solidFill>
                  <a:schemeClr val="tx1"/>
                </a:solidFill>
                <a:latin typeface="Arial" pitchFamily="34" charset="0"/>
              </a:defRPr>
            </a:lvl8pPr>
            <a:lvl9pPr marL="4000500" indent="-3429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None/>
            </a:pPr>
            <a:r>
              <a:rPr lang="en-US" altLang="en-US" sz="3600" dirty="0" smtClean="0">
                <a:latin typeface="Comic Sans MS" pitchFamily="66" charset="0"/>
              </a:rPr>
              <a:t>3</a:t>
            </a:r>
            <a:r>
              <a:rPr lang="en-US" altLang="en-US" sz="3600" dirty="0">
                <a:latin typeface="Comic Sans MS" pitchFamily="66" charset="0"/>
              </a:rPr>
              <a:t>. </a:t>
            </a:r>
            <a:r>
              <a:rPr lang="en-US" altLang="en-US" sz="3600" b="1" u="sng" dirty="0" err="1">
                <a:latin typeface="Comic Sans MS" pitchFamily="66" charset="0"/>
              </a:rPr>
              <a:t>Parviz</a:t>
            </a:r>
            <a:r>
              <a:rPr lang="en-US" altLang="en-US" sz="3600" b="1" u="sng" dirty="0">
                <a:latin typeface="Comic Sans MS" pitchFamily="66" charset="0"/>
              </a:rPr>
              <a:t> </a:t>
            </a:r>
            <a:r>
              <a:rPr lang="en-US" altLang="en-US" sz="3600" b="1" u="sng" dirty="0" err="1">
                <a:latin typeface="Comic Sans MS" pitchFamily="66" charset="0"/>
              </a:rPr>
              <a:t>Ghorbani</a:t>
            </a:r>
            <a:r>
              <a:rPr lang="en-US" altLang="en-US" sz="3600" dirty="0">
                <a:latin typeface="Comic Sans MS" pitchFamily="66" charset="0"/>
              </a:rPr>
              <a:t>, age 29.  Graduate student, $?/yr.  Height 5 </a:t>
            </a:r>
            <a:r>
              <a:rPr lang="en-US" altLang="en-US" sz="3600" dirty="0" err="1">
                <a:latin typeface="Comic Sans MS" pitchFamily="66" charset="0"/>
              </a:rPr>
              <a:t>ft</a:t>
            </a:r>
            <a:r>
              <a:rPr lang="en-US" altLang="en-US" sz="3600" dirty="0">
                <a:latin typeface="Comic Sans MS" pitchFamily="66" charset="0"/>
              </a:rPr>
              <a:t> 11 in (152.4 cm), weight 165 </a:t>
            </a:r>
            <a:r>
              <a:rPr lang="en-US" altLang="en-US" sz="3600" dirty="0" err="1">
                <a:latin typeface="Comic Sans MS" pitchFamily="66" charset="0"/>
              </a:rPr>
              <a:t>lb</a:t>
            </a:r>
            <a:r>
              <a:rPr lang="en-US" altLang="en-US" sz="3600" dirty="0">
                <a:latin typeface="Comic Sans MS" pitchFamily="66" charset="0"/>
              </a:rPr>
              <a:t> (74.84 kg).  Hobbies:  chess, cars.  Personality</a:t>
            </a:r>
            <a:r>
              <a:rPr lang="en-US" altLang="en-US" sz="3600" dirty="0" smtClean="0">
                <a:latin typeface="Comic Sans MS" pitchFamily="66" charset="0"/>
              </a:rPr>
              <a:t>: romantic </a:t>
            </a:r>
            <a:r>
              <a:rPr lang="en-US" altLang="en-US" sz="3600" dirty="0">
                <a:latin typeface="Comic Sans MS" pitchFamily="66" charset="0"/>
              </a:rPr>
              <a:t>and talkative.  Susan says, “I met </a:t>
            </a:r>
            <a:r>
              <a:rPr lang="en-US" altLang="en-US" sz="3600" dirty="0" err="1">
                <a:latin typeface="Comic Sans MS" pitchFamily="66" charset="0"/>
              </a:rPr>
              <a:t>Parviz</a:t>
            </a:r>
            <a:r>
              <a:rPr lang="en-US" altLang="en-US" sz="3600" dirty="0">
                <a:latin typeface="Comic Sans MS" pitchFamily="66" charset="0"/>
              </a:rPr>
              <a:t> when I gave him a speeding ticket three months ago.  It was love at first sight—his eyes are so beautiful—and when I asked him why he was driving so fast, he began speaking Persian poetry.  I really don’t know much about him.  He says he is going to be a doctor in his country after he finishes studying here.  He says his family is rich.  </a:t>
            </a:r>
            <a:r>
              <a:rPr lang="en-US" altLang="en-US" sz="3600" dirty="0" smtClean="0">
                <a:latin typeface="Comic Sans MS" pitchFamily="66" charset="0"/>
              </a:rPr>
              <a:t>We haven’t talked about having children.  What </a:t>
            </a:r>
            <a:r>
              <a:rPr lang="en-US" altLang="en-US" sz="3600" dirty="0">
                <a:latin typeface="Comic Sans MS" pitchFamily="66" charset="0"/>
              </a:rPr>
              <a:t>do you think?”</a:t>
            </a:r>
          </a:p>
          <a:p>
            <a:pPr>
              <a:spcBef>
                <a:spcPct val="0"/>
              </a:spcBef>
              <a:buFontTx/>
              <a:buNone/>
            </a:pPr>
            <a:endParaRPr lang="en-US" altLang="en-US" sz="3600" dirty="0">
              <a:latin typeface="Comic Sans MS" pitchFamily="66" charset="0"/>
            </a:endParaRPr>
          </a:p>
        </p:txBody>
      </p:sp>
    </p:spTree>
  </p:cSld>
  <p:clrMapOvr>
    <a:masterClrMapping/>
  </p:clrMapOvr>
  <p:transition spd="med">
    <p:newsflash/>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85234" y="-23813"/>
            <a:ext cx="11806767"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pitchFamily="34" charset="0"/>
              </a:defRPr>
            </a:lvl1pPr>
            <a:lvl2pPr marL="800100" indent="-342900" eaLnBrk="0" hangingPunct="0">
              <a:spcBef>
                <a:spcPct val="20000"/>
              </a:spcBef>
              <a:buChar char="–"/>
              <a:defRPr sz="2800">
                <a:solidFill>
                  <a:schemeClr val="tx1"/>
                </a:solidFill>
                <a:latin typeface="Arial" pitchFamily="34" charset="0"/>
              </a:defRPr>
            </a:lvl2pPr>
            <a:lvl3pPr marL="1257300" indent="-342900" eaLnBrk="0" hangingPunct="0">
              <a:spcBef>
                <a:spcPct val="20000"/>
              </a:spcBef>
              <a:buChar char="•"/>
              <a:defRPr sz="2400">
                <a:solidFill>
                  <a:schemeClr val="tx1"/>
                </a:solidFill>
                <a:latin typeface="Arial" pitchFamily="34" charset="0"/>
              </a:defRPr>
            </a:lvl3pPr>
            <a:lvl4pPr marL="1714500" indent="-342900" eaLnBrk="0" hangingPunct="0">
              <a:spcBef>
                <a:spcPct val="20000"/>
              </a:spcBef>
              <a:buChar char="–"/>
              <a:defRPr sz="2000">
                <a:solidFill>
                  <a:schemeClr val="tx1"/>
                </a:solidFill>
                <a:latin typeface="Arial" pitchFamily="34" charset="0"/>
              </a:defRPr>
            </a:lvl4pPr>
            <a:lvl5pPr marL="2171700" indent="-342900" eaLnBrk="0" hangingPunct="0">
              <a:spcBef>
                <a:spcPct val="20000"/>
              </a:spcBef>
              <a:buChar char="»"/>
              <a:defRPr sz="2000">
                <a:solidFill>
                  <a:schemeClr val="tx1"/>
                </a:solidFill>
                <a:latin typeface="Arial" pitchFamily="34" charset="0"/>
              </a:defRPr>
            </a:lvl5pPr>
            <a:lvl6pPr marL="2628900" indent="-342900" eaLnBrk="0" fontAlgn="base" hangingPunct="0">
              <a:spcBef>
                <a:spcPct val="20000"/>
              </a:spcBef>
              <a:spcAft>
                <a:spcPct val="0"/>
              </a:spcAft>
              <a:buChar char="»"/>
              <a:defRPr sz="2000">
                <a:solidFill>
                  <a:schemeClr val="tx1"/>
                </a:solidFill>
                <a:latin typeface="Arial" pitchFamily="34" charset="0"/>
              </a:defRPr>
            </a:lvl6pPr>
            <a:lvl7pPr marL="3086100" indent="-342900" eaLnBrk="0" fontAlgn="base" hangingPunct="0">
              <a:spcBef>
                <a:spcPct val="20000"/>
              </a:spcBef>
              <a:spcAft>
                <a:spcPct val="0"/>
              </a:spcAft>
              <a:buChar char="»"/>
              <a:defRPr sz="2000">
                <a:solidFill>
                  <a:schemeClr val="tx1"/>
                </a:solidFill>
                <a:latin typeface="Arial" pitchFamily="34" charset="0"/>
              </a:defRPr>
            </a:lvl7pPr>
            <a:lvl8pPr marL="3543300" indent="-342900" eaLnBrk="0" fontAlgn="base" hangingPunct="0">
              <a:spcBef>
                <a:spcPct val="20000"/>
              </a:spcBef>
              <a:spcAft>
                <a:spcPct val="0"/>
              </a:spcAft>
              <a:buChar char="»"/>
              <a:defRPr sz="2000">
                <a:solidFill>
                  <a:schemeClr val="tx1"/>
                </a:solidFill>
                <a:latin typeface="Arial" pitchFamily="34" charset="0"/>
              </a:defRPr>
            </a:lvl8pPr>
            <a:lvl9pPr marL="4000500" indent="-3429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en-US" altLang="en-US" sz="3600" dirty="0">
                <a:latin typeface="Comic Sans MS" pitchFamily="66" charset="0"/>
              </a:rPr>
              <a:t>4. </a:t>
            </a:r>
            <a:r>
              <a:rPr lang="en-US" altLang="en-US" sz="3600" b="1" u="sng" dirty="0">
                <a:latin typeface="Comic Sans MS" pitchFamily="66" charset="0"/>
              </a:rPr>
              <a:t>Paul Nelson</a:t>
            </a:r>
            <a:r>
              <a:rPr lang="en-US" altLang="en-US" sz="3600" dirty="0">
                <a:latin typeface="Comic Sans MS" pitchFamily="66" charset="0"/>
              </a:rPr>
              <a:t>, age 47.  Job:  policeman, $42,000/year.  Height 6 </a:t>
            </a:r>
            <a:r>
              <a:rPr lang="en-US" altLang="en-US" sz="3600" dirty="0" err="1">
                <a:latin typeface="Comic Sans MS" pitchFamily="66" charset="0"/>
              </a:rPr>
              <a:t>ft</a:t>
            </a:r>
            <a:r>
              <a:rPr lang="en-US" altLang="en-US" sz="3600" dirty="0">
                <a:latin typeface="Comic Sans MS" pitchFamily="66" charset="0"/>
              </a:rPr>
              <a:t> 4 in (182.88 cm), weight 195 </a:t>
            </a:r>
            <a:r>
              <a:rPr lang="en-US" altLang="en-US" sz="3600" dirty="0" err="1">
                <a:latin typeface="Comic Sans MS" pitchFamily="66" charset="0"/>
              </a:rPr>
              <a:t>lb</a:t>
            </a:r>
            <a:r>
              <a:rPr lang="en-US" altLang="en-US" sz="3600" dirty="0">
                <a:latin typeface="Comic Sans MS" pitchFamily="66" charset="0"/>
              </a:rPr>
              <a:t> (88.45 kg).  Hobbies:  mountain climbing, boating.  Personality:  strong and quiet.  Susan says, “Paul is my boss in the police department.  I know he’s a lot older than I am but he’s so exciting to be with.  He was married before and divorced.  I like him a lot; married life with him would never be boring!  He also has a very nice family and we have  a lot of the same friends.  </a:t>
            </a:r>
            <a:r>
              <a:rPr lang="en-US" altLang="en-US" sz="3600" dirty="0" smtClean="0">
                <a:latin typeface="Comic Sans MS" pitchFamily="66" charset="0"/>
              </a:rPr>
              <a:t>Since he already has children, he doesn’t want any more.  What </a:t>
            </a:r>
            <a:r>
              <a:rPr lang="en-US" altLang="en-US" sz="3600" dirty="0">
                <a:latin typeface="Comic Sans MS" pitchFamily="66" charset="0"/>
              </a:rPr>
              <a:t>do you think?”</a:t>
            </a:r>
          </a:p>
        </p:txBody>
      </p:sp>
    </p:spTree>
  </p:cSld>
  <p:clrMapOvr>
    <a:masterClrMapping/>
  </p:clrMapOvr>
  <p:transition spd="med">
    <p:newsflash/>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83634" y="52389"/>
            <a:ext cx="11908367"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pitchFamily="34" charset="0"/>
              </a:defRPr>
            </a:lvl1pPr>
            <a:lvl2pPr marL="800100" indent="-342900" eaLnBrk="0" hangingPunct="0">
              <a:spcBef>
                <a:spcPct val="20000"/>
              </a:spcBef>
              <a:buChar char="–"/>
              <a:defRPr sz="2800">
                <a:solidFill>
                  <a:schemeClr val="tx1"/>
                </a:solidFill>
                <a:latin typeface="Arial" pitchFamily="34" charset="0"/>
              </a:defRPr>
            </a:lvl2pPr>
            <a:lvl3pPr marL="1257300" indent="-342900" eaLnBrk="0" hangingPunct="0">
              <a:spcBef>
                <a:spcPct val="20000"/>
              </a:spcBef>
              <a:buChar char="•"/>
              <a:defRPr sz="2400">
                <a:solidFill>
                  <a:schemeClr val="tx1"/>
                </a:solidFill>
                <a:latin typeface="Arial" pitchFamily="34" charset="0"/>
              </a:defRPr>
            </a:lvl3pPr>
            <a:lvl4pPr marL="1714500" indent="-342900" eaLnBrk="0" hangingPunct="0">
              <a:spcBef>
                <a:spcPct val="20000"/>
              </a:spcBef>
              <a:buChar char="–"/>
              <a:defRPr sz="2000">
                <a:solidFill>
                  <a:schemeClr val="tx1"/>
                </a:solidFill>
                <a:latin typeface="Arial" pitchFamily="34" charset="0"/>
              </a:defRPr>
            </a:lvl4pPr>
            <a:lvl5pPr marL="2171700" indent="-342900" eaLnBrk="0" hangingPunct="0">
              <a:spcBef>
                <a:spcPct val="20000"/>
              </a:spcBef>
              <a:buChar char="»"/>
              <a:defRPr sz="2000">
                <a:solidFill>
                  <a:schemeClr val="tx1"/>
                </a:solidFill>
                <a:latin typeface="Arial" pitchFamily="34" charset="0"/>
              </a:defRPr>
            </a:lvl5pPr>
            <a:lvl6pPr marL="2628900" indent="-342900" eaLnBrk="0" fontAlgn="base" hangingPunct="0">
              <a:spcBef>
                <a:spcPct val="20000"/>
              </a:spcBef>
              <a:spcAft>
                <a:spcPct val="0"/>
              </a:spcAft>
              <a:buChar char="»"/>
              <a:defRPr sz="2000">
                <a:solidFill>
                  <a:schemeClr val="tx1"/>
                </a:solidFill>
                <a:latin typeface="Arial" pitchFamily="34" charset="0"/>
              </a:defRPr>
            </a:lvl6pPr>
            <a:lvl7pPr marL="3086100" indent="-342900" eaLnBrk="0" fontAlgn="base" hangingPunct="0">
              <a:spcBef>
                <a:spcPct val="20000"/>
              </a:spcBef>
              <a:spcAft>
                <a:spcPct val="0"/>
              </a:spcAft>
              <a:buChar char="»"/>
              <a:defRPr sz="2000">
                <a:solidFill>
                  <a:schemeClr val="tx1"/>
                </a:solidFill>
                <a:latin typeface="Arial" pitchFamily="34" charset="0"/>
              </a:defRPr>
            </a:lvl7pPr>
            <a:lvl8pPr marL="3543300" indent="-342900" eaLnBrk="0" fontAlgn="base" hangingPunct="0">
              <a:spcBef>
                <a:spcPct val="20000"/>
              </a:spcBef>
              <a:spcAft>
                <a:spcPct val="0"/>
              </a:spcAft>
              <a:buChar char="»"/>
              <a:defRPr sz="2000">
                <a:solidFill>
                  <a:schemeClr val="tx1"/>
                </a:solidFill>
                <a:latin typeface="Arial" pitchFamily="34" charset="0"/>
              </a:defRPr>
            </a:lvl8pPr>
            <a:lvl9pPr marL="4000500" indent="-3429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None/>
            </a:pPr>
            <a:r>
              <a:rPr lang="en-US" altLang="en-US" sz="3600" dirty="0" smtClean="0">
                <a:latin typeface="Comic Sans MS" pitchFamily="66" charset="0"/>
              </a:rPr>
              <a:t>5</a:t>
            </a:r>
            <a:r>
              <a:rPr lang="en-US" altLang="en-US" sz="3600" dirty="0">
                <a:latin typeface="Comic Sans MS" pitchFamily="66" charset="0"/>
              </a:rPr>
              <a:t>. </a:t>
            </a:r>
            <a:r>
              <a:rPr lang="en-US" altLang="en-US" sz="3600" b="1" u="sng" dirty="0">
                <a:latin typeface="Comic Sans MS" pitchFamily="66" charset="0"/>
              </a:rPr>
              <a:t>Adrian Tinsley</a:t>
            </a:r>
            <a:r>
              <a:rPr lang="en-US" altLang="en-US" sz="3600" dirty="0">
                <a:latin typeface="Comic Sans MS" pitchFamily="66" charset="0"/>
              </a:rPr>
              <a:t>, age 34.  Job:  professor, $52,000/year.  Height 5 </a:t>
            </a:r>
            <a:r>
              <a:rPr lang="en-US" altLang="en-US" sz="3600" dirty="0" err="1">
                <a:latin typeface="Comic Sans MS" pitchFamily="66" charset="0"/>
              </a:rPr>
              <a:t>ft</a:t>
            </a:r>
            <a:r>
              <a:rPr lang="en-US" altLang="en-US" sz="3600" dirty="0">
                <a:latin typeface="Comic Sans MS" pitchFamily="66" charset="0"/>
              </a:rPr>
              <a:t> 7 in (152.4 cm), weight 145 </a:t>
            </a:r>
            <a:r>
              <a:rPr lang="en-US" altLang="en-US" sz="3600" dirty="0" err="1">
                <a:latin typeface="Comic Sans MS" pitchFamily="66" charset="0"/>
              </a:rPr>
              <a:t>lb</a:t>
            </a:r>
            <a:r>
              <a:rPr lang="en-US" altLang="en-US" sz="3600" dirty="0">
                <a:latin typeface="Comic Sans MS" pitchFamily="66" charset="0"/>
              </a:rPr>
              <a:t> (65.77 kg).  Hobbies:  reading and writing.  Personality:  quiet and brusque.  Susan says, “Of all the men I know, Adrian is the smartest.  I met him when I took a criminology class at the university.  He’s very difficult to get to know so he doesn’t have any friends.  I think he likes me because I understand him.  He’s handsome and dresses very well.  </a:t>
            </a:r>
            <a:r>
              <a:rPr lang="en-US" altLang="en-US" sz="3600" dirty="0" smtClean="0">
                <a:latin typeface="Comic Sans MS" pitchFamily="66" charset="0"/>
              </a:rPr>
              <a:t>He thinks he would like to have children.  What </a:t>
            </a:r>
            <a:r>
              <a:rPr lang="en-US" altLang="en-US" sz="3600" dirty="0">
                <a:latin typeface="Comic Sans MS" pitchFamily="66" charset="0"/>
              </a:rPr>
              <a:t>do you think?</a:t>
            </a:r>
          </a:p>
          <a:p>
            <a:pPr>
              <a:spcBef>
                <a:spcPct val="0"/>
              </a:spcBef>
              <a:buFontTx/>
              <a:buNone/>
            </a:pPr>
            <a:endParaRPr lang="en-US" altLang="en-US" sz="3600" dirty="0">
              <a:latin typeface="Comic Sans MS" pitchFamily="66" charset="0"/>
            </a:endParaRPr>
          </a:p>
        </p:txBody>
      </p:sp>
    </p:spTree>
  </p:cSld>
  <p:clrMapOvr>
    <a:masterClrMapping/>
  </p:clrMapOvr>
  <p:transition spd="med">
    <p:newsflash/>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01600" y="304801"/>
            <a:ext cx="9124614"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defRPr/>
            </a:pPr>
            <a:r>
              <a:rPr lang="en-US" altLang="en-US" sz="3800" b="1">
                <a:effectLst>
                  <a:outerShdw blurRad="38100" dist="38100" dir="2700000" algn="tl">
                    <a:srgbClr val="336699"/>
                  </a:outerShdw>
                </a:effectLst>
                <a:latin typeface="Comic Sans MS" pitchFamily="66" charset="0"/>
              </a:rPr>
              <a:t>WHICH MAN SHOULD SHE MARRY?</a:t>
            </a:r>
          </a:p>
        </p:txBody>
      </p:sp>
      <p:pic>
        <p:nvPicPr>
          <p:cNvPr id="205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51" y="1143000"/>
            <a:ext cx="10617200" cy="530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8502440"/>
      </p:ext>
    </p:extLst>
  </p:cSld>
  <p:clrMapOvr>
    <a:masterClrMapping/>
  </p:clrMapOvr>
  <p:transition spd="med">
    <p:newsflash/>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03200" y="152401"/>
            <a:ext cx="121920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FontTx/>
              <a:buNone/>
            </a:pPr>
            <a:r>
              <a:rPr lang="en-US" altLang="en-US" sz="3600" b="1" u="sng">
                <a:latin typeface="Comic Sans MS" pitchFamily="66" charset="0"/>
              </a:rPr>
              <a:t>CONSIDER THE VIRTUES OF THESE FIVE MEN AND DECIDE:</a:t>
            </a:r>
            <a:r>
              <a:rPr lang="en-US" altLang="en-US" sz="3600">
                <a:latin typeface="Comic Sans MS" pitchFamily="66" charset="0"/>
              </a:rPr>
              <a:t> </a:t>
            </a:r>
          </a:p>
          <a:p>
            <a:pPr>
              <a:spcBef>
                <a:spcPct val="0"/>
              </a:spcBef>
              <a:buFontTx/>
              <a:buNone/>
            </a:pPr>
            <a:r>
              <a:rPr lang="en-US" altLang="en-US" sz="2000">
                <a:latin typeface="Comic Sans MS" pitchFamily="66" charset="0"/>
              </a:rPr>
              <a:t> </a:t>
            </a:r>
            <a:r>
              <a:rPr lang="en-US" altLang="en-US" sz="3600">
                <a:latin typeface="Comic Sans MS" pitchFamily="66" charset="0"/>
              </a:rPr>
              <a:t>Susan knows these five men well and all of them would like to marry her.  Before talking with your partners, decide and write down your own individual preferences and reasons.  Which man do you think is most suitable for Susan to marry?  After a discussion with your partners, list the men in order of preference and give reasons for the order that the group chooses.</a:t>
            </a:r>
          </a:p>
        </p:txBody>
      </p:sp>
    </p:spTree>
  </p:cSld>
  <p:clrMapOvr>
    <a:masterClrMapping/>
  </p:clrMapOvr>
  <p:transition spd="med">
    <p:newsflash/>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03200" y="85726"/>
            <a:ext cx="117856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3600" b="1" u="sng" dirty="0">
                <a:effectLst>
                  <a:outerShdw blurRad="38100" dist="38100" dir="2700000" algn="tl">
                    <a:srgbClr val="336699"/>
                  </a:outerShdw>
                </a:effectLst>
                <a:latin typeface="Comic Sans MS" pitchFamily="66" charset="0"/>
              </a:rPr>
              <a:t>REMEMBER</a:t>
            </a:r>
            <a:r>
              <a:rPr lang="en-US" altLang="en-US" sz="3600" dirty="0">
                <a:effectLst>
                  <a:outerShdw blurRad="38100" dist="38100" dir="2700000" algn="tl">
                    <a:srgbClr val="336699"/>
                  </a:outerShdw>
                </a:effectLst>
                <a:latin typeface="Comic Sans MS" pitchFamily="66" charset="0"/>
              </a:rPr>
              <a:t>:  You and your partners are part of a marriage counseling service and Susan has come to you for your expert advice.  Discuss the problem with each other in </a:t>
            </a:r>
            <a:r>
              <a:rPr lang="en-US" altLang="en-US" sz="3600" b="1" u="sng" dirty="0">
                <a:effectLst>
                  <a:outerShdw blurRad="38100" dist="38100" dir="2700000" algn="tl">
                    <a:srgbClr val="336699"/>
                  </a:outerShdw>
                </a:effectLst>
                <a:latin typeface="Comic Sans MS" pitchFamily="66" charset="0"/>
              </a:rPr>
              <a:t>ENGLISH</a:t>
            </a:r>
            <a:r>
              <a:rPr lang="en-US" altLang="en-US" sz="3600" dirty="0">
                <a:effectLst>
                  <a:outerShdw blurRad="38100" dist="38100" dir="2700000" algn="tl">
                    <a:srgbClr val="336699"/>
                  </a:outerShdw>
                </a:effectLst>
                <a:latin typeface="Comic Sans MS" pitchFamily="66" charset="0"/>
              </a:rPr>
              <a:t> and then you will send your head counselor to the blackboard to list your group’s choices from #1 to #5.  You will explain why you have chosen your</a:t>
            </a:r>
          </a:p>
          <a:p>
            <a:pPr>
              <a:defRPr/>
            </a:pPr>
            <a:r>
              <a:rPr lang="en-US" altLang="en-US" sz="3600" dirty="0">
                <a:effectLst>
                  <a:outerShdw blurRad="38100" dist="38100" dir="2700000" algn="tl">
                    <a:srgbClr val="336699"/>
                  </a:outerShdw>
                </a:effectLst>
                <a:latin typeface="Comic Sans MS" pitchFamily="66" charset="0"/>
              </a:rPr>
              <a:t>#1 choice and</a:t>
            </a:r>
          </a:p>
          <a:p>
            <a:pPr>
              <a:defRPr/>
            </a:pPr>
            <a:r>
              <a:rPr lang="en-US" altLang="en-US" sz="3600" dirty="0">
                <a:effectLst>
                  <a:outerShdw blurRad="38100" dist="38100" dir="2700000" algn="tl">
                    <a:srgbClr val="336699"/>
                  </a:outerShdw>
                </a:effectLst>
                <a:latin typeface="Comic Sans MS" pitchFamily="66" charset="0"/>
              </a:rPr>
              <a:t>perhaps even </a:t>
            </a:r>
          </a:p>
          <a:p>
            <a:pPr>
              <a:defRPr/>
            </a:pPr>
            <a:r>
              <a:rPr lang="en-US" altLang="en-US" sz="3600" dirty="0">
                <a:effectLst>
                  <a:outerShdw blurRad="38100" dist="38100" dir="2700000" algn="tl">
                    <a:srgbClr val="336699"/>
                  </a:outerShdw>
                </a:effectLst>
                <a:latin typeface="Comic Sans MS" pitchFamily="66" charset="0"/>
              </a:rPr>
              <a:t>your #5 choice.</a:t>
            </a:r>
            <a:endParaRPr lang="en-US" altLang="en-US" sz="3600" b="1" u="sng" dirty="0">
              <a:effectLst>
                <a:outerShdw blurRad="38100" dist="38100" dir="2700000" algn="tl">
                  <a:srgbClr val="336699"/>
                </a:outerShdw>
              </a:effectLst>
              <a:latin typeface="Comic Sans MS" pitchFamily="66" charset="0"/>
            </a:endParaRPr>
          </a:p>
        </p:txBody>
      </p:sp>
      <p:pic>
        <p:nvPicPr>
          <p:cNvPr id="13315" name="Picture 3" descr="rand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1179" y="4307027"/>
            <a:ext cx="8310821" cy="241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73508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386144022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China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76</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77</a:t>
            </a:fld>
            <a:endParaRPr lang="en-US"/>
          </a:p>
        </p:txBody>
      </p:sp>
      <p:sp>
        <p:nvSpPr>
          <p:cNvPr id="3" name="Rectangle 2"/>
          <p:cNvSpPr/>
          <p:nvPr/>
        </p:nvSpPr>
        <p:spPr>
          <a:xfrm>
            <a:off x="3521697" y="2209692"/>
            <a:ext cx="559877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Great Wall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66991021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78</a:t>
            </a:fld>
            <a:endParaRPr lang="en-US"/>
          </a:p>
        </p:txBody>
      </p:sp>
      <p:sp>
        <p:nvSpPr>
          <p:cNvPr id="3" name="Rectangle 2"/>
          <p:cNvSpPr/>
          <p:nvPr/>
        </p:nvSpPr>
        <p:spPr>
          <a:xfrm>
            <a:off x="1253461" y="2601575"/>
            <a:ext cx="10078978"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Terracotta Warriors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79</a:t>
            </a:fld>
            <a:endParaRPr lang="en-US"/>
          </a:p>
        </p:txBody>
      </p:sp>
      <p:sp>
        <p:nvSpPr>
          <p:cNvPr id="3" name="Rectangle 2"/>
          <p:cNvSpPr/>
          <p:nvPr/>
        </p:nvSpPr>
        <p:spPr>
          <a:xfrm>
            <a:off x="2355943" y="2460898"/>
            <a:ext cx="748012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Yangzee</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River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80</a:t>
            </a:fld>
            <a:endParaRPr lang="en-US"/>
          </a:p>
        </p:txBody>
      </p:sp>
      <p:sp>
        <p:nvSpPr>
          <p:cNvPr id="3" name="Rectangle 2"/>
          <p:cNvSpPr/>
          <p:nvPr/>
        </p:nvSpPr>
        <p:spPr>
          <a:xfrm>
            <a:off x="3678998" y="2081071"/>
            <a:ext cx="4834016" cy="1569660"/>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Province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81</a:t>
            </a:fld>
            <a:endParaRPr lang="en-US"/>
          </a:p>
        </p:txBody>
      </p:sp>
      <p:sp>
        <p:nvSpPr>
          <p:cNvPr id="3" name="Rectangle 2"/>
          <p:cNvSpPr/>
          <p:nvPr/>
        </p:nvSpPr>
        <p:spPr>
          <a:xfrm>
            <a:off x="2108653" y="2503101"/>
            <a:ext cx="8706231"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South China Sea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82</a:t>
            </a:fld>
            <a:endParaRPr lang="en-US"/>
          </a:p>
        </p:txBody>
      </p:sp>
      <p:sp>
        <p:nvSpPr>
          <p:cNvPr id="3" name="Rectangle 2"/>
          <p:cNvSpPr/>
          <p:nvPr/>
        </p:nvSpPr>
        <p:spPr>
          <a:xfrm>
            <a:off x="3583133" y="2209692"/>
            <a:ext cx="502573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Bund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83</a:t>
            </a:fld>
            <a:endParaRPr lang="en-US"/>
          </a:p>
        </p:txBody>
      </p:sp>
      <p:sp>
        <p:nvSpPr>
          <p:cNvPr id="3" name="Rectangle 2"/>
          <p:cNvSpPr/>
          <p:nvPr/>
        </p:nvSpPr>
        <p:spPr>
          <a:xfrm>
            <a:off x="4005525" y="2390559"/>
            <a:ext cx="418095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Seaport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84</a:t>
            </a:fld>
            <a:endParaRPr lang="en-US"/>
          </a:p>
        </p:txBody>
      </p:sp>
      <p:sp>
        <p:nvSpPr>
          <p:cNvPr id="3" name="Rectangle 2"/>
          <p:cNvSpPr/>
          <p:nvPr/>
        </p:nvSpPr>
        <p:spPr>
          <a:xfrm>
            <a:off x="1243943" y="2432763"/>
            <a:ext cx="995734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Construction Crane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85</a:t>
            </a:fld>
            <a:endParaRPr lang="en-US"/>
          </a:p>
        </p:txBody>
      </p:sp>
      <p:sp>
        <p:nvSpPr>
          <p:cNvPr id="3" name="Rectangle 2"/>
          <p:cNvSpPr/>
          <p:nvPr/>
        </p:nvSpPr>
        <p:spPr>
          <a:xfrm>
            <a:off x="2221677" y="2376492"/>
            <a:ext cx="7748661"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Steamed Buns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86</a:t>
            </a:fld>
            <a:endParaRPr lang="en-US"/>
          </a:p>
        </p:txBody>
      </p:sp>
      <p:sp>
        <p:nvSpPr>
          <p:cNvPr id="3" name="Rectangle 2"/>
          <p:cNvSpPr/>
          <p:nvPr/>
        </p:nvSpPr>
        <p:spPr>
          <a:xfrm>
            <a:off x="4938472" y="2573440"/>
            <a:ext cx="23150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87</a:t>
            </a:fld>
            <a:endParaRPr lang="en-US"/>
          </a:p>
        </p:txBody>
      </p:sp>
      <p:sp>
        <p:nvSpPr>
          <p:cNvPr id="3" name="Rectangle 2"/>
          <p:cNvSpPr/>
          <p:nvPr/>
        </p:nvSpPr>
        <p:spPr>
          <a:xfrm>
            <a:off x="1675946" y="2517169"/>
            <a:ext cx="884011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Marriage Market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88</a:t>
            </a:fld>
            <a:endParaRPr lang="en-US"/>
          </a:p>
        </p:txBody>
      </p:sp>
      <p:sp>
        <p:nvSpPr>
          <p:cNvPr id="3" name="Rectangle 2"/>
          <p:cNvSpPr/>
          <p:nvPr/>
        </p:nvSpPr>
        <p:spPr>
          <a:xfrm>
            <a:off x="3429314" y="2517169"/>
            <a:ext cx="5586594"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Bargaining</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89</a:t>
            </a:fld>
            <a:endParaRPr lang="en-US"/>
          </a:p>
        </p:txBody>
      </p:sp>
      <p:sp>
        <p:nvSpPr>
          <p:cNvPr id="3" name="Rectangle 2"/>
          <p:cNvSpPr/>
          <p:nvPr/>
        </p:nvSpPr>
        <p:spPr>
          <a:xfrm>
            <a:off x="3096528" y="2432763"/>
            <a:ext cx="5998950"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Adventurer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90</a:t>
            </a:fld>
            <a:endParaRPr lang="en-US"/>
          </a:p>
        </p:txBody>
      </p:sp>
      <p:sp>
        <p:nvSpPr>
          <p:cNvPr id="3" name="Rectangle 2"/>
          <p:cNvSpPr/>
          <p:nvPr/>
        </p:nvSpPr>
        <p:spPr>
          <a:xfrm>
            <a:off x="3695347" y="2432763"/>
            <a:ext cx="48013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Chinglish</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91</a:t>
            </a:fld>
            <a:endParaRPr lang="en-US"/>
          </a:p>
        </p:txBody>
      </p:sp>
      <p:sp>
        <p:nvSpPr>
          <p:cNvPr id="3" name="Rectangle 2"/>
          <p:cNvSpPr/>
          <p:nvPr/>
        </p:nvSpPr>
        <p:spPr>
          <a:xfrm>
            <a:off x="3497375" y="2432763"/>
            <a:ext cx="51972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Mandarin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92</a:t>
            </a:fld>
            <a:endParaRPr lang="en-US"/>
          </a:p>
        </p:txBody>
      </p:sp>
      <p:sp>
        <p:nvSpPr>
          <p:cNvPr id="4" name="Rectangle 3"/>
          <p:cNvSpPr/>
          <p:nvPr/>
        </p:nvSpPr>
        <p:spPr>
          <a:xfrm>
            <a:off x="1620133" y="2329934"/>
            <a:ext cx="8951746" cy="1569660"/>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Tongji</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University</a:t>
            </a:r>
            <a:endPar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93</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4571</TotalTime>
  <Words>2984</Words>
  <Application>Microsoft Office PowerPoint</Application>
  <PresentationFormat>Custom</PresentationFormat>
  <Paragraphs>368</Paragraphs>
  <Slides>106</Slides>
  <Notes>48</Notes>
  <HiddenSlides>0</HiddenSlides>
  <MMClips>0</MMClips>
  <ScaleCrop>false</ScaleCrop>
  <HeadingPairs>
    <vt:vector size="4" baseType="variant">
      <vt:variant>
        <vt:lpstr>Theme</vt:lpstr>
      </vt:variant>
      <vt:variant>
        <vt:i4>1</vt:i4>
      </vt:variant>
      <vt:variant>
        <vt:lpstr>Slide Titles</vt:lpstr>
      </vt:variant>
      <vt:variant>
        <vt:i4>106</vt:i4>
      </vt:variant>
    </vt:vector>
  </HeadingPairs>
  <TitlesOfParts>
    <vt:vector size="107" baseType="lpstr">
      <vt:lpstr>Office Theme</vt:lpstr>
      <vt:lpstr>Professors John &amp; Marie Murdoch  </vt:lpstr>
      <vt:lpstr>English Corner’s Goals</vt:lpstr>
      <vt:lpstr>English Corner Friends</vt:lpstr>
      <vt:lpstr>English Corner Friends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English Corner  April 23, 2014  7 PM  </vt:lpstr>
      <vt:lpstr> </vt:lpstr>
      <vt:lpstr> </vt:lpstr>
      <vt:lpstr>I’m Bored</vt:lpstr>
      <vt:lpstr>Meet &amp; Greet We-Chat   </vt:lpstr>
      <vt:lpstr>Rank order (1-10) from most to least important the following marriage criteria.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Questions</vt:lpstr>
      <vt:lpstr>PowerPoint Presentation</vt:lpstr>
      <vt:lpstr>PowerPoint Presentation</vt:lpstr>
      <vt:lpstr>Talking Dice</vt:lpstr>
      <vt:lpstr>PowerPoint Presentation</vt:lpstr>
      <vt:lpstr>China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Talking Cards</vt:lpstr>
      <vt:lpstr>Five Phases of Dating</vt:lpstr>
      <vt:lpstr> Five Phases of Dating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384</cp:revision>
  <cp:lastPrinted>2013-09-23T08:57:36Z</cp:lastPrinted>
  <dcterms:created xsi:type="dcterms:W3CDTF">2013-09-17T00:49:18Z</dcterms:created>
  <dcterms:modified xsi:type="dcterms:W3CDTF">2015-04-11T04:44:47Z</dcterms:modified>
</cp:coreProperties>
</file>