
<file path=[Content_Types].xml><?xml version="1.0" encoding="utf-8"?>
<Types xmlns="http://schemas.openxmlformats.org/package/2006/content-types">
  <Default Extension="bin" ContentType="audio/unknown"/>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3"/>
  </p:notesMasterIdLst>
  <p:sldIdLst>
    <p:sldId id="256" r:id="rId2"/>
    <p:sldId id="486" r:id="rId3"/>
    <p:sldId id="269" r:id="rId4"/>
    <p:sldId id="499" r:id="rId5"/>
    <p:sldId id="500" r:id="rId6"/>
    <p:sldId id="501" r:id="rId7"/>
    <p:sldId id="502" r:id="rId8"/>
    <p:sldId id="504" r:id="rId9"/>
    <p:sldId id="505" r:id="rId10"/>
    <p:sldId id="506" r:id="rId11"/>
    <p:sldId id="507" r:id="rId12"/>
    <p:sldId id="508" r:id="rId13"/>
    <p:sldId id="509" r:id="rId14"/>
    <p:sldId id="510" r:id="rId15"/>
    <p:sldId id="511" r:id="rId16"/>
    <p:sldId id="512" r:id="rId17"/>
    <p:sldId id="513" r:id="rId18"/>
    <p:sldId id="514" r:id="rId19"/>
    <p:sldId id="515" r:id="rId20"/>
    <p:sldId id="516" r:id="rId21"/>
    <p:sldId id="517" r:id="rId22"/>
    <p:sldId id="518" r:id="rId23"/>
    <p:sldId id="519" r:id="rId24"/>
    <p:sldId id="520" r:id="rId25"/>
    <p:sldId id="521" r:id="rId26"/>
    <p:sldId id="522" r:id="rId27"/>
    <p:sldId id="523" r:id="rId28"/>
    <p:sldId id="524" r:id="rId29"/>
    <p:sldId id="525" r:id="rId30"/>
    <p:sldId id="526" r:id="rId31"/>
    <p:sldId id="527" r:id="rId32"/>
    <p:sldId id="528" r:id="rId33"/>
    <p:sldId id="529" r:id="rId34"/>
    <p:sldId id="530" r:id="rId35"/>
    <p:sldId id="531" r:id="rId36"/>
    <p:sldId id="532" r:id="rId37"/>
    <p:sldId id="533" r:id="rId38"/>
    <p:sldId id="534" r:id="rId39"/>
    <p:sldId id="535" r:id="rId40"/>
    <p:sldId id="536" r:id="rId41"/>
    <p:sldId id="537" r:id="rId42"/>
    <p:sldId id="538" r:id="rId43"/>
    <p:sldId id="539" r:id="rId44"/>
    <p:sldId id="540" r:id="rId45"/>
    <p:sldId id="541" r:id="rId46"/>
    <p:sldId id="542" r:id="rId47"/>
    <p:sldId id="543" r:id="rId48"/>
    <p:sldId id="544" r:id="rId49"/>
    <p:sldId id="545" r:id="rId50"/>
    <p:sldId id="546" r:id="rId51"/>
    <p:sldId id="547" r:id="rId52"/>
    <p:sldId id="548" r:id="rId53"/>
    <p:sldId id="549" r:id="rId54"/>
    <p:sldId id="550" r:id="rId55"/>
    <p:sldId id="551" r:id="rId56"/>
    <p:sldId id="552" r:id="rId57"/>
    <p:sldId id="553" r:id="rId58"/>
    <p:sldId id="554" r:id="rId59"/>
    <p:sldId id="555" r:id="rId60"/>
    <p:sldId id="556" r:id="rId61"/>
    <p:sldId id="557" r:id="rId62"/>
    <p:sldId id="258" r:id="rId63"/>
    <p:sldId id="267" r:id="rId64"/>
    <p:sldId id="343" r:id="rId65"/>
    <p:sldId id="487" r:id="rId66"/>
    <p:sldId id="498" r:id="rId67"/>
    <p:sldId id="562" r:id="rId68"/>
    <p:sldId id="563" r:id="rId69"/>
    <p:sldId id="564" r:id="rId70"/>
    <p:sldId id="565" r:id="rId71"/>
    <p:sldId id="566" r:id="rId72"/>
    <p:sldId id="567" r:id="rId73"/>
    <p:sldId id="568" r:id="rId74"/>
    <p:sldId id="569" r:id="rId75"/>
    <p:sldId id="570" r:id="rId76"/>
    <p:sldId id="571" r:id="rId77"/>
    <p:sldId id="572" r:id="rId78"/>
    <p:sldId id="573" r:id="rId79"/>
    <p:sldId id="574" r:id="rId80"/>
    <p:sldId id="575" r:id="rId81"/>
    <p:sldId id="407" r:id="rId82"/>
    <p:sldId id="576" r:id="rId83"/>
    <p:sldId id="433" r:id="rId84"/>
    <p:sldId id="559" r:id="rId85"/>
    <p:sldId id="577" r:id="rId86"/>
    <p:sldId id="578" r:id="rId87"/>
    <p:sldId id="560" r:id="rId88"/>
    <p:sldId id="419" r:id="rId89"/>
    <p:sldId id="454" r:id="rId90"/>
    <p:sldId id="364" r:id="rId91"/>
    <p:sldId id="374" r:id="rId92"/>
    <p:sldId id="375" r:id="rId93"/>
    <p:sldId id="366" r:id="rId94"/>
    <p:sldId id="370" r:id="rId95"/>
    <p:sldId id="371" r:id="rId96"/>
    <p:sldId id="372" r:id="rId97"/>
    <p:sldId id="373" r:id="rId98"/>
    <p:sldId id="264" r:id="rId99"/>
    <p:sldId id="453" r:id="rId100"/>
    <p:sldId id="481" r:id="rId101"/>
    <p:sldId id="482" r:id="rId102"/>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000" autoAdjust="0"/>
    <p:restoredTop sz="94660"/>
  </p:normalViewPr>
  <p:slideViewPr>
    <p:cSldViewPr snapToGrid="0">
      <p:cViewPr>
        <p:scale>
          <a:sx n="50" d="100"/>
          <a:sy n="50" d="100"/>
        </p:scale>
        <p:origin x="-1002" y="-480"/>
      </p:cViewPr>
      <p:guideLst>
        <p:guide orient="horz" pos="2160"/>
        <p:guide pos="3840"/>
      </p:guideLst>
    </p:cSldViewPr>
  </p:slideViewPr>
  <p:notesTextViewPr>
    <p:cViewPr>
      <p:scale>
        <a:sx n="1" d="1"/>
        <a:sy n="1" d="1"/>
      </p:scale>
      <p:origin x="0" y="0"/>
    </p:cViewPr>
  </p:notesTextViewPr>
  <p:sorterViewPr>
    <p:cViewPr>
      <p:scale>
        <a:sx n="66" d="100"/>
        <a:sy n="66" d="100"/>
      </p:scale>
      <p:origin x="0" y="17358"/>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ableStyles" Target="tableStyle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4/3/2014</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264BA52-5083-44F1-81FA-B70A55C2A95D}" type="slidenum">
              <a:rPr lang="en-US" altLang="en-US">
                <a:latin typeface="Arial" charset="0"/>
              </a:rPr>
              <a:pPr eaLnBrk="1" hangingPunct="1">
                <a:spcBef>
                  <a:spcPct val="0"/>
                </a:spcBef>
              </a:pPr>
              <a:t>4</a:t>
            </a:fld>
            <a:endParaRPr lang="en-US" alt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84BD41D-3097-474C-8DD3-DD645BABC7D2}" type="slidenum">
              <a:rPr lang="en-US" altLang="en-US">
                <a:latin typeface="Arial" charset="0"/>
              </a:rPr>
              <a:pPr eaLnBrk="1" hangingPunct="1">
                <a:spcBef>
                  <a:spcPct val="0"/>
                </a:spcBef>
              </a:pPr>
              <a:t>13</a:t>
            </a:fld>
            <a:endParaRPr lang="en-US" altLang="en-US">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98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1D68C8A-938C-434B-9808-FFE803B86639}" type="slidenum">
              <a:rPr lang="en-US" altLang="en-US">
                <a:latin typeface="Arial" charset="0"/>
              </a:rPr>
              <a:pPr eaLnBrk="1" hangingPunct="1">
                <a:spcBef>
                  <a:spcPct val="0"/>
                </a:spcBef>
              </a:pPr>
              <a:t>14</a:t>
            </a:fld>
            <a:endParaRPr lang="en-US" altLang="en-US">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3F85D63-86E1-4AFF-A429-509F43995272}" type="slidenum">
              <a:rPr lang="en-US" altLang="en-US">
                <a:latin typeface="Arial" charset="0"/>
              </a:rPr>
              <a:pPr eaLnBrk="1" hangingPunct="1">
                <a:spcBef>
                  <a:spcPct val="0"/>
                </a:spcBef>
              </a:pPr>
              <a:t>15</a:t>
            </a:fld>
            <a:endParaRPr lang="en-US" altLang="en-US">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E5BDDF8-9227-4546-8887-E16C210EF7C9}" type="slidenum">
              <a:rPr lang="en-US" altLang="en-US">
                <a:latin typeface="Arial" charset="0"/>
              </a:rPr>
              <a:pPr eaLnBrk="1" hangingPunct="1">
                <a:spcBef>
                  <a:spcPct val="0"/>
                </a:spcBef>
              </a:pPr>
              <a:t>16</a:t>
            </a:fld>
            <a:endParaRPr lang="en-US" altLang="en-US">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2E57671-7A86-426F-BF41-4BDB006E00D5}" type="slidenum">
              <a:rPr lang="en-US" altLang="en-US">
                <a:latin typeface="Arial" charset="0"/>
              </a:rPr>
              <a:pPr eaLnBrk="1" hangingPunct="1">
                <a:spcBef>
                  <a:spcPct val="0"/>
                </a:spcBef>
              </a:pPr>
              <a:t>17</a:t>
            </a:fld>
            <a:endParaRPr lang="en-US" altLang="en-US">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240F745-E8EB-4EED-BA16-03AD066B6F2A}" type="slidenum">
              <a:rPr lang="en-US" altLang="en-US">
                <a:latin typeface="Arial" charset="0"/>
              </a:rPr>
              <a:pPr eaLnBrk="1" hangingPunct="1">
                <a:spcBef>
                  <a:spcPct val="0"/>
                </a:spcBef>
              </a:pPr>
              <a:t>18</a:t>
            </a:fld>
            <a:endParaRPr lang="en-US" altLang="en-US">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A6E83EB-7B50-4992-B11D-16715CAB91D0}" type="slidenum">
              <a:rPr lang="en-US" altLang="en-US">
                <a:latin typeface="Arial" charset="0"/>
              </a:rPr>
              <a:pPr eaLnBrk="1" hangingPunct="1">
                <a:spcBef>
                  <a:spcPct val="0"/>
                </a:spcBef>
              </a:pPr>
              <a:t>19</a:t>
            </a:fld>
            <a:endParaRPr lang="en-US" altLang="en-US">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60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118899E-31F0-4838-B396-60E66375C9EC}" type="slidenum">
              <a:rPr lang="en-US" altLang="en-US">
                <a:latin typeface="Arial" charset="0"/>
              </a:rPr>
              <a:pPr eaLnBrk="1" hangingPunct="1">
                <a:spcBef>
                  <a:spcPct val="0"/>
                </a:spcBef>
              </a:pPr>
              <a:t>20</a:t>
            </a:fld>
            <a:endParaRPr lang="en-US" altLang="en-US">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70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6003A8A-852C-4D99-B695-747FE9E0590F}" type="slidenum">
              <a:rPr lang="en-US" altLang="en-US">
                <a:latin typeface="Arial" charset="0"/>
              </a:rPr>
              <a:pPr eaLnBrk="1" hangingPunct="1">
                <a:spcBef>
                  <a:spcPct val="0"/>
                </a:spcBef>
              </a:pPr>
              <a:t>21</a:t>
            </a:fld>
            <a:endParaRPr lang="en-US" altLang="en-US">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80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1E5BF37-9A89-42E6-93EE-B14FB826C152}" type="slidenum">
              <a:rPr lang="en-US" altLang="en-US">
                <a:latin typeface="Arial" charset="0"/>
              </a:rPr>
              <a:pPr eaLnBrk="1" hangingPunct="1">
                <a:spcBef>
                  <a:spcPct val="0"/>
                </a:spcBef>
              </a:pPr>
              <a:t>22</a:t>
            </a:fld>
            <a:endParaRPr lang="en-US" alt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577C32C-B6C2-46DE-AA16-BD12A549B41A}" type="slidenum">
              <a:rPr lang="en-US" altLang="en-US">
                <a:latin typeface="Arial" charset="0"/>
              </a:rPr>
              <a:pPr eaLnBrk="1" hangingPunct="1">
                <a:spcBef>
                  <a:spcPct val="0"/>
                </a:spcBef>
              </a:pPr>
              <a:t>5</a:t>
            </a:fld>
            <a:endParaRPr lang="en-US" altLang="en-US">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90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A1B2526-505A-41FA-91CA-4B04856C6141}" type="slidenum">
              <a:rPr lang="en-US" altLang="en-US">
                <a:latin typeface="Arial" charset="0"/>
              </a:rPr>
              <a:pPr eaLnBrk="1" hangingPunct="1">
                <a:spcBef>
                  <a:spcPct val="0"/>
                </a:spcBef>
              </a:pPr>
              <a:t>23</a:t>
            </a:fld>
            <a:endParaRPr lang="en-US" altLang="en-US">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01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265AA4E-A2B9-40D0-A448-C021718D3A57}" type="slidenum">
              <a:rPr lang="en-US" altLang="en-US">
                <a:latin typeface="Arial" charset="0"/>
              </a:rPr>
              <a:pPr eaLnBrk="1" hangingPunct="1">
                <a:spcBef>
                  <a:spcPct val="0"/>
                </a:spcBef>
              </a:pPr>
              <a:t>24</a:t>
            </a:fld>
            <a:endParaRPr lang="en-US" altLang="en-US">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11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4CC9952-E813-43D8-9E3F-A45C38E9AB03}" type="slidenum">
              <a:rPr lang="en-US" altLang="en-US">
                <a:latin typeface="Arial" charset="0"/>
              </a:rPr>
              <a:pPr eaLnBrk="1" hangingPunct="1">
                <a:spcBef>
                  <a:spcPct val="0"/>
                </a:spcBef>
              </a:pPr>
              <a:t>25</a:t>
            </a:fld>
            <a:endParaRPr lang="en-US" altLang="en-US">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21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D13FB31-1C30-4AA5-A111-81BD55AA3E9F}" type="slidenum">
              <a:rPr lang="en-US" altLang="en-US">
                <a:latin typeface="Arial" charset="0"/>
              </a:rPr>
              <a:pPr eaLnBrk="1" hangingPunct="1">
                <a:spcBef>
                  <a:spcPct val="0"/>
                </a:spcBef>
              </a:pPr>
              <a:t>26</a:t>
            </a:fld>
            <a:endParaRPr lang="en-US" altLang="en-US">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31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F439DFE-BD8F-4901-80FB-4D3F59103FBF}" type="slidenum">
              <a:rPr lang="en-US" altLang="en-US">
                <a:latin typeface="Arial" charset="0"/>
              </a:rPr>
              <a:pPr eaLnBrk="1" hangingPunct="1">
                <a:spcBef>
                  <a:spcPct val="0"/>
                </a:spcBef>
              </a:pPr>
              <a:t>27</a:t>
            </a:fld>
            <a:endParaRPr lang="en-US" altLang="en-US">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42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5F7EA0A-9AC0-4099-93D5-127BAA2B269F}" type="slidenum">
              <a:rPr lang="en-US" altLang="en-US">
                <a:latin typeface="Arial" charset="0"/>
              </a:rPr>
              <a:pPr eaLnBrk="1" hangingPunct="1">
                <a:spcBef>
                  <a:spcPct val="0"/>
                </a:spcBef>
              </a:pPr>
              <a:t>28</a:t>
            </a:fld>
            <a:endParaRPr lang="en-US" altLang="en-US">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52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072DAF4-17BD-4C52-820A-100BE8D909A9}" type="slidenum">
              <a:rPr lang="en-US" altLang="en-US">
                <a:latin typeface="Arial" charset="0"/>
              </a:rPr>
              <a:pPr eaLnBrk="1" hangingPunct="1">
                <a:spcBef>
                  <a:spcPct val="0"/>
                </a:spcBef>
              </a:pPr>
              <a:t>29</a:t>
            </a:fld>
            <a:endParaRPr lang="en-US" altLang="en-US">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62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1D8578F-8F22-4F53-A3A3-1B972BFFB061}" type="slidenum">
              <a:rPr lang="en-US" altLang="en-US">
                <a:latin typeface="Arial" charset="0"/>
              </a:rPr>
              <a:pPr eaLnBrk="1" hangingPunct="1">
                <a:spcBef>
                  <a:spcPct val="0"/>
                </a:spcBef>
              </a:pPr>
              <a:t>30</a:t>
            </a:fld>
            <a:endParaRPr lang="en-US" altLang="en-US">
              <a:latin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72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4E2E448-4156-4355-AD69-5DF5A6D901C6}" type="slidenum">
              <a:rPr lang="en-US" altLang="en-US">
                <a:latin typeface="Arial" charset="0"/>
              </a:rPr>
              <a:pPr eaLnBrk="1" hangingPunct="1">
                <a:spcBef>
                  <a:spcPct val="0"/>
                </a:spcBef>
              </a:pPr>
              <a:t>31</a:t>
            </a:fld>
            <a:endParaRPr lang="en-US" altLang="en-US">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83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E0ADCD5-08B8-4BED-903C-846301506BCC}" type="slidenum">
              <a:rPr lang="en-US" altLang="en-US">
                <a:latin typeface="Arial" charset="0"/>
              </a:rPr>
              <a:pPr eaLnBrk="1" hangingPunct="1">
                <a:spcBef>
                  <a:spcPct val="0"/>
                </a:spcBef>
              </a:pPr>
              <a:t>32</a:t>
            </a:fld>
            <a:endParaRPr lang="en-US" altLang="en-US">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31D5F0B-B546-40D1-86A4-8666B48FD8F3}" type="slidenum">
              <a:rPr lang="en-US" altLang="en-US">
                <a:latin typeface="Arial" charset="0"/>
              </a:rPr>
              <a:pPr eaLnBrk="1" hangingPunct="1">
                <a:spcBef>
                  <a:spcPct val="0"/>
                </a:spcBef>
              </a:pPr>
              <a:t>6</a:t>
            </a:fld>
            <a:endParaRPr lang="en-US" altLang="en-US">
              <a:latin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93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99B2E2A-53D9-4D19-8575-074985D180C9}" type="slidenum">
              <a:rPr lang="en-US" altLang="en-US">
                <a:latin typeface="Arial" charset="0"/>
              </a:rPr>
              <a:pPr eaLnBrk="1" hangingPunct="1">
                <a:spcBef>
                  <a:spcPct val="0"/>
                </a:spcBef>
              </a:pPr>
              <a:t>33</a:t>
            </a:fld>
            <a:endParaRPr lang="en-US" altLang="en-US">
              <a:latin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03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6BCB2AD-7A0E-47E6-9FA6-362603F8408F}" type="slidenum">
              <a:rPr lang="en-US" altLang="en-US">
                <a:latin typeface="Arial" charset="0"/>
              </a:rPr>
              <a:pPr eaLnBrk="1" hangingPunct="1">
                <a:spcBef>
                  <a:spcPct val="0"/>
                </a:spcBef>
              </a:pPr>
              <a:t>34</a:t>
            </a:fld>
            <a:endParaRPr lang="en-US" altLang="en-US">
              <a:latin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13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CEB6323-FF91-41C5-A990-B88CCF89CD78}" type="slidenum">
              <a:rPr lang="en-US" altLang="en-US">
                <a:latin typeface="Arial" charset="0"/>
              </a:rPr>
              <a:pPr eaLnBrk="1" hangingPunct="1">
                <a:spcBef>
                  <a:spcPct val="0"/>
                </a:spcBef>
              </a:pPr>
              <a:t>35</a:t>
            </a:fld>
            <a:endParaRPr lang="en-US" altLang="en-US">
              <a:latin typeface="Arial"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24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7BAFAEF-4065-4F97-AFD9-5F89234A0C89}" type="slidenum">
              <a:rPr lang="en-US" altLang="en-US">
                <a:latin typeface="Arial" charset="0"/>
              </a:rPr>
              <a:pPr eaLnBrk="1" hangingPunct="1">
                <a:spcBef>
                  <a:spcPct val="0"/>
                </a:spcBef>
              </a:pPr>
              <a:t>36</a:t>
            </a:fld>
            <a:endParaRPr lang="en-US" altLang="en-US">
              <a:latin typeface="Arial"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34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635E2810-5616-4C85-9364-7B2595703617}" type="slidenum">
              <a:rPr lang="en-US" altLang="en-US">
                <a:latin typeface="Arial" charset="0"/>
              </a:rPr>
              <a:pPr eaLnBrk="1" hangingPunct="1">
                <a:spcBef>
                  <a:spcPct val="0"/>
                </a:spcBef>
              </a:pPr>
              <a:t>37</a:t>
            </a:fld>
            <a:endParaRPr lang="en-US" altLang="en-US">
              <a:latin typeface="Arial"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44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7D07EA2-E180-4A53-AF7F-8EB03D73AB09}" type="slidenum">
              <a:rPr lang="en-US" altLang="en-US">
                <a:latin typeface="Arial" charset="0"/>
              </a:rPr>
              <a:pPr eaLnBrk="1" hangingPunct="1">
                <a:spcBef>
                  <a:spcPct val="0"/>
                </a:spcBef>
              </a:pPr>
              <a:t>38</a:t>
            </a:fld>
            <a:endParaRPr lang="en-US" altLang="en-US">
              <a:latin typeface="Arial"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54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54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1FA5BDE-4FBF-40DE-BDC8-AD23F0F66FE7}" type="slidenum">
              <a:rPr lang="en-US" altLang="en-US">
                <a:latin typeface="Arial" charset="0"/>
              </a:rPr>
              <a:pPr eaLnBrk="1" hangingPunct="1">
                <a:spcBef>
                  <a:spcPct val="0"/>
                </a:spcBef>
              </a:pPr>
              <a:t>39</a:t>
            </a:fld>
            <a:endParaRPr lang="en-US" altLang="en-US">
              <a:latin typeface="Arial"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65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7AF9E10-1A77-4E37-8101-A5ADE868086A}" type="slidenum">
              <a:rPr lang="en-US" altLang="en-US">
                <a:latin typeface="Arial" charset="0"/>
              </a:rPr>
              <a:pPr eaLnBrk="1" hangingPunct="1">
                <a:spcBef>
                  <a:spcPct val="0"/>
                </a:spcBef>
              </a:pPr>
              <a:t>40</a:t>
            </a:fld>
            <a:endParaRPr lang="en-US" altLang="en-US">
              <a:latin typeface="Arial"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75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DD00E27-84CD-4C94-87C7-B46EAD10EB5D}" type="slidenum">
              <a:rPr lang="en-US" altLang="en-US">
                <a:latin typeface="Arial" charset="0"/>
              </a:rPr>
              <a:pPr eaLnBrk="1" hangingPunct="1">
                <a:spcBef>
                  <a:spcPct val="0"/>
                </a:spcBef>
              </a:pPr>
              <a:t>41</a:t>
            </a:fld>
            <a:endParaRPr lang="en-US" altLang="en-US">
              <a:latin typeface="Arial"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85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59F57D3-F159-48E4-9887-C7F14B84D07C}" type="slidenum">
              <a:rPr lang="en-US" altLang="en-US">
                <a:latin typeface="Arial" charset="0"/>
              </a:rPr>
              <a:pPr eaLnBrk="1" hangingPunct="1">
                <a:spcBef>
                  <a:spcPct val="0"/>
                </a:spcBef>
              </a:pPr>
              <a:t>42</a:t>
            </a:fld>
            <a:endParaRPr lang="en-US" altLang="en-US">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A4451F3-EA85-409E-A850-7309A1391DAB}" type="slidenum">
              <a:rPr lang="en-US" altLang="en-US">
                <a:latin typeface="Arial" charset="0"/>
              </a:rPr>
              <a:pPr eaLnBrk="1" hangingPunct="1">
                <a:spcBef>
                  <a:spcPct val="0"/>
                </a:spcBef>
              </a:pPr>
              <a:t>7</a:t>
            </a:fld>
            <a:endParaRPr lang="en-US" altLang="en-US">
              <a:latin typeface="Arial"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95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060CF9F-4A11-4827-B395-469C6DE8ACFD}" type="slidenum">
              <a:rPr lang="en-US" altLang="en-US">
                <a:latin typeface="Arial" charset="0"/>
              </a:rPr>
              <a:pPr eaLnBrk="1" hangingPunct="1">
                <a:spcBef>
                  <a:spcPct val="0"/>
                </a:spcBef>
              </a:pPr>
              <a:t>43</a:t>
            </a:fld>
            <a:endParaRPr lang="en-US" altLang="en-US">
              <a:latin typeface="Arial"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05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8B5BC26-6A50-4BF9-8976-B7FF40C7A850}" type="slidenum">
              <a:rPr lang="en-US" altLang="en-US">
                <a:latin typeface="Arial" charset="0"/>
              </a:rPr>
              <a:pPr eaLnBrk="1" hangingPunct="1">
                <a:spcBef>
                  <a:spcPct val="0"/>
                </a:spcBef>
              </a:pPr>
              <a:t>44</a:t>
            </a:fld>
            <a:endParaRPr lang="en-US" altLang="en-US">
              <a:latin typeface="Arial"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16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99AC75F-0E1E-44CB-A05D-6CB5AC5576F0}" type="slidenum">
              <a:rPr lang="en-US" altLang="en-US">
                <a:latin typeface="Arial" charset="0"/>
              </a:rPr>
              <a:pPr eaLnBrk="1" hangingPunct="1">
                <a:spcBef>
                  <a:spcPct val="0"/>
                </a:spcBef>
              </a:pPr>
              <a:t>45</a:t>
            </a:fld>
            <a:endParaRPr lang="en-US" altLang="en-US">
              <a:latin typeface="Arial"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26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3B542DD-85EE-46CB-9CA8-A430A53182B3}" type="slidenum">
              <a:rPr lang="en-US" altLang="en-US">
                <a:latin typeface="Arial" charset="0"/>
              </a:rPr>
              <a:pPr eaLnBrk="1" hangingPunct="1">
                <a:spcBef>
                  <a:spcPct val="0"/>
                </a:spcBef>
              </a:pPr>
              <a:t>46</a:t>
            </a:fld>
            <a:endParaRPr lang="en-US" altLang="en-US">
              <a:latin typeface="Arial"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36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AC339E2-AEB4-4110-92F0-E2B767F34A25}" type="slidenum">
              <a:rPr lang="en-US" altLang="en-US">
                <a:latin typeface="Arial" charset="0"/>
              </a:rPr>
              <a:pPr eaLnBrk="1" hangingPunct="1">
                <a:spcBef>
                  <a:spcPct val="0"/>
                </a:spcBef>
              </a:pPr>
              <a:t>47</a:t>
            </a:fld>
            <a:endParaRPr lang="en-US" altLang="en-US">
              <a:latin typeface="Arial"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46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B6ED5E9-A398-4DE4-809C-701FD6B5A02A}" type="slidenum">
              <a:rPr lang="en-US" altLang="en-US">
                <a:latin typeface="Arial" charset="0"/>
              </a:rPr>
              <a:pPr eaLnBrk="1" hangingPunct="1">
                <a:spcBef>
                  <a:spcPct val="0"/>
                </a:spcBef>
              </a:pPr>
              <a:t>48</a:t>
            </a:fld>
            <a:endParaRPr lang="en-US" altLang="en-US">
              <a:latin typeface="Arial"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57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818AB6E-A7D4-4AAD-9287-4BF2E11167C5}" type="slidenum">
              <a:rPr lang="en-US" altLang="en-US">
                <a:latin typeface="Arial" charset="0"/>
              </a:rPr>
              <a:pPr eaLnBrk="1" hangingPunct="1">
                <a:spcBef>
                  <a:spcPct val="0"/>
                </a:spcBef>
              </a:pPr>
              <a:t>49</a:t>
            </a:fld>
            <a:endParaRPr lang="en-US" altLang="en-US">
              <a:latin typeface="Arial"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67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2110B7E-9F3F-44FF-8836-13F69263401B}" type="slidenum">
              <a:rPr lang="en-US" altLang="en-US">
                <a:latin typeface="Arial" charset="0"/>
              </a:rPr>
              <a:pPr eaLnBrk="1" hangingPunct="1">
                <a:spcBef>
                  <a:spcPct val="0"/>
                </a:spcBef>
              </a:pPr>
              <a:t>50</a:t>
            </a:fld>
            <a:endParaRPr lang="en-US" altLang="en-US">
              <a:latin typeface="Arial"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77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291F829-5EBB-43AA-8D6D-B068201C555B}" type="slidenum">
              <a:rPr lang="en-US" altLang="en-US">
                <a:latin typeface="Arial" charset="0"/>
              </a:rPr>
              <a:pPr eaLnBrk="1" hangingPunct="1">
                <a:spcBef>
                  <a:spcPct val="0"/>
                </a:spcBef>
              </a:pPr>
              <a:t>51</a:t>
            </a:fld>
            <a:endParaRPr lang="en-US" altLang="en-US">
              <a:latin typeface="Arial"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87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FC9C31C-F354-431B-8665-EAAC99D5EEB7}" type="slidenum">
              <a:rPr lang="en-US" altLang="en-US">
                <a:latin typeface="Arial" charset="0"/>
              </a:rPr>
              <a:pPr eaLnBrk="1" hangingPunct="1">
                <a:spcBef>
                  <a:spcPct val="0"/>
                </a:spcBef>
              </a:pPr>
              <a:t>52</a:t>
            </a:fld>
            <a:endParaRPr lang="en-US" altLang="en-US">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629DD2DF-74A8-4617-8C88-02B4E2FAFC8D}" type="slidenum">
              <a:rPr lang="en-US" altLang="en-US">
                <a:latin typeface="Arial" charset="0"/>
              </a:rPr>
              <a:pPr eaLnBrk="1" hangingPunct="1">
                <a:spcBef>
                  <a:spcPct val="0"/>
                </a:spcBef>
              </a:pPr>
              <a:t>8</a:t>
            </a:fld>
            <a:endParaRPr lang="en-US" altLang="en-US">
              <a:latin typeface="Arial"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98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98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1FD9818-0645-4719-BA1D-81D6800144CF}" type="slidenum">
              <a:rPr lang="en-US" altLang="en-US">
                <a:latin typeface="Arial" charset="0"/>
              </a:rPr>
              <a:pPr eaLnBrk="1" hangingPunct="1">
                <a:spcBef>
                  <a:spcPct val="0"/>
                </a:spcBef>
              </a:pPr>
              <a:t>53</a:t>
            </a:fld>
            <a:endParaRPr lang="en-US" altLang="en-US">
              <a:latin typeface="Arial"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18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071C4FC-9A61-44EC-8903-53EC8492D0E4}" type="slidenum">
              <a:rPr lang="en-US" altLang="en-US">
                <a:latin typeface="Arial" charset="0"/>
              </a:rPr>
              <a:pPr eaLnBrk="1" hangingPunct="1">
                <a:spcBef>
                  <a:spcPct val="0"/>
                </a:spcBef>
              </a:pPr>
              <a:t>54</a:t>
            </a:fld>
            <a:endParaRPr lang="en-US" altLang="en-US">
              <a:latin typeface="Arial"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28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E138979-3E43-456B-AF08-8690C111976A}" type="slidenum">
              <a:rPr lang="en-US" altLang="en-US">
                <a:latin typeface="Arial" charset="0"/>
              </a:rPr>
              <a:pPr eaLnBrk="1" hangingPunct="1">
                <a:spcBef>
                  <a:spcPct val="0"/>
                </a:spcBef>
              </a:pPr>
              <a:t>55</a:t>
            </a:fld>
            <a:endParaRPr lang="en-US" altLang="en-US">
              <a:latin typeface="Arial"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39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39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9F0C4A5-99FA-48CF-B006-5973D1E22D88}" type="slidenum">
              <a:rPr lang="en-US" altLang="en-US">
                <a:latin typeface="Arial" charset="0"/>
              </a:rPr>
              <a:pPr eaLnBrk="1" hangingPunct="1">
                <a:spcBef>
                  <a:spcPct val="0"/>
                </a:spcBef>
              </a:pPr>
              <a:t>56</a:t>
            </a:fld>
            <a:endParaRPr lang="en-US" altLang="en-US">
              <a:latin typeface="Arial"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49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49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252F64E-4C3B-43E1-BD7D-0D95379D82AA}" type="slidenum">
              <a:rPr lang="en-US" altLang="en-US">
                <a:latin typeface="Arial" charset="0"/>
              </a:rPr>
              <a:pPr eaLnBrk="1" hangingPunct="1">
                <a:spcBef>
                  <a:spcPct val="0"/>
                </a:spcBef>
              </a:pPr>
              <a:t>57</a:t>
            </a:fld>
            <a:endParaRPr lang="en-US" altLang="en-US">
              <a:latin typeface="Arial"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59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59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C0E41F6C-061A-4E2E-BBD4-29D8051930A6}" type="slidenum">
              <a:rPr lang="en-US" altLang="en-US">
                <a:latin typeface="Arial" charset="0"/>
              </a:rPr>
              <a:pPr eaLnBrk="1" hangingPunct="1">
                <a:spcBef>
                  <a:spcPct val="0"/>
                </a:spcBef>
              </a:pPr>
              <a:t>58</a:t>
            </a:fld>
            <a:endParaRPr lang="en-US" altLang="en-US">
              <a:latin typeface="Arial"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69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6C01810-06A2-4F71-B4A9-2307DD301556}" type="slidenum">
              <a:rPr lang="en-US" altLang="en-US">
                <a:latin typeface="Arial" charset="0"/>
              </a:rPr>
              <a:pPr eaLnBrk="1" hangingPunct="1">
                <a:spcBef>
                  <a:spcPct val="0"/>
                </a:spcBef>
              </a:pPr>
              <a:t>59</a:t>
            </a:fld>
            <a:endParaRPr lang="en-US" altLang="en-US">
              <a:latin typeface="Arial"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80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80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366FBFD-5CB2-464F-8406-02217A437C51}" type="slidenum">
              <a:rPr lang="en-US" altLang="en-US">
                <a:latin typeface="Arial" charset="0"/>
              </a:rPr>
              <a:pPr eaLnBrk="1" hangingPunct="1">
                <a:spcBef>
                  <a:spcPct val="0"/>
                </a:spcBef>
              </a:pPr>
              <a:t>60</a:t>
            </a:fld>
            <a:endParaRPr lang="en-US" altLang="en-US">
              <a:latin typeface="Arial" charset="0"/>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90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55EEED1-2568-4CB2-BE26-D536D0FC214C}" type="slidenum">
              <a:rPr lang="en-US" altLang="en-US">
                <a:latin typeface="Arial" charset="0"/>
              </a:rPr>
              <a:pPr eaLnBrk="1" hangingPunct="1">
                <a:spcBef>
                  <a:spcPct val="0"/>
                </a:spcBef>
              </a:pPr>
              <a:t>61</a:t>
            </a:fld>
            <a:endParaRPr lang="en-US" altLang="en-US">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A5643F9-A0E1-4D74-A669-C1390B529BB7}" type="slidenum">
              <a:rPr lang="en-US" altLang="en-US">
                <a:latin typeface="Arial" charset="0"/>
              </a:rPr>
              <a:pPr eaLnBrk="1" hangingPunct="1">
                <a:spcBef>
                  <a:spcPct val="0"/>
                </a:spcBef>
              </a:pPr>
              <a:t>9</a:t>
            </a:fld>
            <a:endParaRPr lang="en-US" altLang="en-US">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C0AEA3E-C1CE-4B7D-92D4-A39746E49BF3}" type="slidenum">
              <a:rPr lang="en-US" altLang="en-US">
                <a:latin typeface="Arial" charset="0"/>
              </a:rPr>
              <a:pPr eaLnBrk="1" hangingPunct="1">
                <a:spcBef>
                  <a:spcPct val="0"/>
                </a:spcBef>
              </a:pPr>
              <a:t>10</a:t>
            </a:fld>
            <a:endParaRPr lang="en-US" altLang="en-US">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0B14350-3779-479B-B662-9137D60957FF}" type="slidenum">
              <a:rPr lang="en-US" altLang="en-US">
                <a:latin typeface="Arial" charset="0"/>
              </a:rPr>
              <a:pPr eaLnBrk="1" hangingPunct="1">
                <a:spcBef>
                  <a:spcPct val="0"/>
                </a:spcBef>
              </a:pPr>
              <a:t>11</a:t>
            </a:fld>
            <a:endParaRPr lang="en-US" altLang="en-US">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E024A56-10C0-4CB9-A5CA-C181A96BBABE}" type="slidenum">
              <a:rPr lang="en-US" altLang="en-US">
                <a:latin typeface="Arial" charset="0"/>
              </a:rPr>
              <a:pPr eaLnBrk="1" hangingPunct="1">
                <a:spcBef>
                  <a:spcPct val="0"/>
                </a:spcBef>
              </a:pPr>
              <a:t>12</a:t>
            </a:fld>
            <a:endParaRPr lang="en-US" alt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4/3/2014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4/3/2014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4/3/2014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4/3/2014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4/3/2014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4/3/2014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4/3/2014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4/3/2014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4/3/2014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4/3/2014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4/3/2014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4/3/2014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hyperlink" Target="http://s4.tinypic.com/261c0t3.jpg" TargetMode="External"/><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39.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41.gif"/><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52.xml"/><Relationship Id="rId1" Type="http://schemas.openxmlformats.org/officeDocument/2006/relationships/slideLayout" Target="../slideLayouts/slideLayout7.xml"/><Relationship Id="rId4" Type="http://schemas.openxmlformats.org/officeDocument/2006/relationships/image" Target="../media/image56.jpeg"/></Relationships>
</file>

<file path=ppt/slides/_rels/slide56.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57.xml"/><Relationship Id="rId1" Type="http://schemas.openxmlformats.org/officeDocument/2006/relationships/slideLayout" Target="../slideLayouts/slideLayout7.xml"/><Relationship Id="rId4" Type="http://schemas.openxmlformats.org/officeDocument/2006/relationships/image" Target="../media/image62.jpeg"/></Relationships>
</file>

<file path=ppt/slides/_rels/slide6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jpeg"/><Relationship Id="rId1" Type="http://schemas.openxmlformats.org/officeDocument/2006/relationships/slideLayout" Target="../slideLayouts/slideLayout7.xml"/><Relationship Id="rId5" Type="http://schemas.openxmlformats.org/officeDocument/2006/relationships/image" Target="../media/image68.jpeg"/><Relationship Id="rId4" Type="http://schemas.openxmlformats.org/officeDocument/2006/relationships/hyperlink" Target="http://images.google.com/imgres?imgurl=http://upload.wikimedia.org/wikipedia/commons/6/67/Blue_question_mark.png&amp;imgrefurl=http://commons.wikimedia.org/wiki/Image:Blue_question_mark.png&amp;h=600&amp;w=600&amp;sz=8&amp;hl=en&amp;start=21&amp;sig2=4A54dd5cWcy6D6P74sh7oA&amp;um=1&amp;usg=__jEVDqWYTh0yYc8zGm0Iog5rbk2o=&amp;tbnid=B17kyaCl60apdM:&amp;tbnh=135&amp;tbnw=135&amp;ei=L1z1SKiTAYqM6gO-0_S9Dg&amp;prev=/images?q%3Dquestion%2Bmark%26start%3D18%26ndsp%3D18%26um%3D1%26hl%3Den%26newwindow%3D1%26rlz%3D1T4GGIH_enCN264CN265%26sa%3DN"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8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jpeg"/><Relationship Id="rId1" Type="http://schemas.openxmlformats.org/officeDocument/2006/relationships/slideLayout" Target="../slideLayouts/slideLayout7.xml"/><Relationship Id="rId5" Type="http://schemas.openxmlformats.org/officeDocument/2006/relationships/image" Target="../media/image68.jpeg"/><Relationship Id="rId4" Type="http://schemas.openxmlformats.org/officeDocument/2006/relationships/hyperlink" Target="http://images.google.com/imgres?imgurl=http://upload.wikimedia.org/wikipedia/commons/6/67/Blue_question_mark.png&amp;imgrefurl=http://commons.wikimedia.org/wiki/Image:Blue_question_mark.png&amp;h=600&amp;w=600&amp;sz=8&amp;hl=en&amp;start=21&amp;sig2=4A54dd5cWcy6D6P74sh7oA&amp;um=1&amp;usg=__jEVDqWYTh0yYc8zGm0Iog5rbk2o=&amp;tbnid=B17kyaCl60apdM:&amp;tbnh=135&amp;tbnw=135&amp;ei=L1z1SKiTAYqM6gO-0_S9Dg&amp;prev=/images?q%3Dquestion%2Bmark%26start%3D18%26ndsp%3D18%26um%3D1%26hl%3Den%26newwindow%3D1%26rlz%3D1T4GGIH_enCN264CN265%26sa%3DN" TargetMode="External"/></Relationships>
</file>

<file path=ppt/slides/_rels/slide81.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02226" y="-144463"/>
            <a:ext cx="9144000" cy="2387600"/>
          </a:xfrm>
        </p:spPr>
        <p:txBody>
          <a:bodyPr>
            <a:normAutofit/>
          </a:bodyPr>
          <a:lstStyle/>
          <a:p>
            <a:r>
              <a:rPr lang="en-US" sz="4400" b="1" dirty="0" smtClean="0">
                <a:latin typeface="Times New Roman" panose="02020603050405020304" pitchFamily="18" charset="0"/>
                <a:cs typeface="Times New Roman" panose="02020603050405020304" pitchFamily="18" charset="0"/>
              </a:rPr>
              <a:t>Professors John &amp; Marie Murdoch </a:t>
            </a:r>
            <a:r>
              <a:rPr lang="en-US" b="1" dirty="0" smtClean="0">
                <a:latin typeface="Times New Roman" panose="02020603050405020304" pitchFamily="18" charset="0"/>
                <a:cs typeface="Times New Roman" panose="02020603050405020304" pitchFamily="18" charset="0"/>
              </a:rPr>
              <a:t/>
            </a:r>
            <a:br>
              <a:rPr lang="en-US" b="1" dirty="0" smtClean="0">
                <a:latin typeface="Times New Roman" panose="02020603050405020304" pitchFamily="18" charset="0"/>
                <a:cs typeface="Times New Roman" panose="02020603050405020304" pitchFamily="18" charset="0"/>
              </a:rPr>
            </a:br>
            <a:endParaRPr lang="en-US" b="1" dirty="0">
              <a:latin typeface="Times New Roman" panose="02020603050405020304" pitchFamily="18" charset="0"/>
              <a:cs typeface="Times New Roman" panose="02020603050405020304" pitchFamily="18" charset="0"/>
            </a:endParaRPr>
          </a:p>
        </p:txBody>
      </p:sp>
      <p:sp>
        <p:nvSpPr>
          <p:cNvPr id="4" name="Rectangle 3"/>
          <p:cNvSpPr/>
          <p:nvPr/>
        </p:nvSpPr>
        <p:spPr>
          <a:xfrm>
            <a:off x="698692" y="1082730"/>
            <a:ext cx="10511275" cy="1200329"/>
          </a:xfrm>
          <a:prstGeom prst="rect">
            <a:avLst/>
          </a:prstGeom>
          <a:noFill/>
        </p:spPr>
        <p:txBody>
          <a:bodyPr wrap="none" lIns="91440" tIns="45720" rIns="91440" bIns="45720">
            <a:spAutoFit/>
          </a:bodyPr>
          <a:lstStyle/>
          <a:p>
            <a:pPr algn="ctr"/>
            <a:r>
              <a:rPr lang="en-US" sz="7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Welcome to English Corner</a:t>
            </a:r>
            <a:endParaRPr lang="en-US" sz="7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5"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90287" y="2430465"/>
            <a:ext cx="3370320" cy="5063538"/>
          </a:xfrm>
          <a:prstGeom prst="rect">
            <a:avLst/>
          </a:prstGeom>
        </p:spPr>
      </p:pic>
      <p:sp>
        <p:nvSpPr>
          <p:cNvPr id="6" name="AutoShape 2" descr="https://us-mg6.mail.yahoo.com/ya/download?mid=2_0_0_1_580645_AFrTi2IAASinUxPwZQRAKnfsXpw&amp;pid=2&amp;fid=Inbox&amp;inline=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92629" y="2170517"/>
            <a:ext cx="7795316" cy="77953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110921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5" descr="j04315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0400" y="0"/>
            <a:ext cx="8331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8" name="Text Box 6"/>
          <p:cNvSpPr txBox="1">
            <a:spLocks noChangeArrowheads="1"/>
          </p:cNvSpPr>
          <p:nvPr/>
        </p:nvSpPr>
        <p:spPr bwMode="auto">
          <a:xfrm>
            <a:off x="429685" y="1019176"/>
            <a:ext cx="3597460"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Waiting for my</a:t>
            </a:r>
          </a:p>
          <a:p>
            <a:pPr>
              <a:defRPr/>
            </a:pPr>
            <a:r>
              <a:rPr lang="en-US" altLang="en-US" sz="3600" b="1" smtClean="0">
                <a:effectLst>
                  <a:outerShdw blurRad="38100" dist="38100" dir="2700000" algn="tl">
                    <a:srgbClr val="336699"/>
                  </a:outerShdw>
                </a:effectLst>
                <a:latin typeface="Comic Sans MS" pitchFamily="66" charset="0"/>
              </a:rPr>
              <a:t>favorite songs.</a:t>
            </a:r>
          </a:p>
        </p:txBody>
      </p:sp>
    </p:spTree>
  </p:cSld>
  <p:clrMapOvr>
    <a:masterClrMapping/>
  </p:clrMapOvr>
  <p:transition spd="slow" advClick="0" advTm="4000">
    <p:fade thruBlk="1"/>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67" y="111906"/>
            <a:ext cx="10515600" cy="1325563"/>
          </a:xfrm>
        </p:spPr>
        <p:txBody>
          <a:bodyPr/>
          <a:lstStyle/>
          <a:p>
            <a:pPr algn="ctr"/>
            <a:r>
              <a:rPr lang="en-US" dirty="0" smtClean="0"/>
              <a:t>Five Phases of Dating</a:t>
            </a:r>
            <a:endParaRPr lang="en-US" dirty="0"/>
          </a:p>
        </p:txBody>
      </p:sp>
      <p:sp>
        <p:nvSpPr>
          <p:cNvPr id="3" name="Content Placeholder 2"/>
          <p:cNvSpPr>
            <a:spLocks noGrp="1"/>
          </p:cNvSpPr>
          <p:nvPr>
            <p:ph idx="1"/>
          </p:nvPr>
        </p:nvSpPr>
        <p:spPr>
          <a:xfrm>
            <a:off x="824133" y="1502068"/>
            <a:ext cx="10515600" cy="4351338"/>
          </a:xfrm>
        </p:spPr>
        <p:txBody>
          <a:bodyPr>
            <a:normAutofit lnSpcReduction="10000"/>
          </a:bodyPr>
          <a:lstStyle/>
          <a:p>
            <a:r>
              <a:rPr lang="en-US" sz="2500" dirty="0" smtClean="0"/>
              <a:t>Phase I – Meeting lots of people.</a:t>
            </a:r>
          </a:p>
          <a:p>
            <a:pPr lvl="1"/>
            <a:r>
              <a:rPr lang="en-US" sz="2500" dirty="0" smtClean="0"/>
              <a:t>Group parties/gatherings.</a:t>
            </a:r>
          </a:p>
          <a:p>
            <a:pPr lvl="1"/>
            <a:r>
              <a:rPr lang="en-US" sz="2500" dirty="0" smtClean="0"/>
              <a:t>Speed Dating and other group games.</a:t>
            </a:r>
          </a:p>
          <a:p>
            <a:r>
              <a:rPr lang="en-US" sz="2500" dirty="0" smtClean="0"/>
              <a:t>Phase II – Making Friends</a:t>
            </a:r>
          </a:p>
          <a:p>
            <a:pPr lvl="1"/>
            <a:r>
              <a:rPr lang="en-US" sz="2500" dirty="0" smtClean="0"/>
              <a:t>Eating lunch or dinner together.</a:t>
            </a:r>
          </a:p>
          <a:p>
            <a:pPr lvl="1"/>
            <a:r>
              <a:rPr lang="en-US" sz="2500" dirty="0" smtClean="0"/>
              <a:t>Studying or going for a walk together.</a:t>
            </a:r>
          </a:p>
          <a:p>
            <a:pPr lvl="1"/>
            <a:r>
              <a:rPr lang="en-US" sz="2500" dirty="0" smtClean="0"/>
              <a:t>Sharing family stories and personal goals.</a:t>
            </a:r>
          </a:p>
          <a:p>
            <a:pPr marL="228600" lvl="1">
              <a:spcBef>
                <a:spcPts val="1000"/>
              </a:spcBef>
            </a:pPr>
            <a:r>
              <a:rPr lang="en-US" sz="2500" dirty="0" smtClean="0"/>
              <a:t>Phase III – Formal Dating.</a:t>
            </a:r>
          </a:p>
          <a:p>
            <a:pPr marL="685800" lvl="2">
              <a:spcBef>
                <a:spcPts val="1000"/>
              </a:spcBef>
            </a:pPr>
            <a:r>
              <a:rPr lang="en-US" sz="2500" dirty="0" smtClean="0"/>
              <a:t>Planned activities designed to help you know each other better.</a:t>
            </a:r>
          </a:p>
          <a:p>
            <a:pPr marL="685800" lvl="2">
              <a:spcBef>
                <a:spcPts val="1000"/>
              </a:spcBef>
            </a:pPr>
            <a:r>
              <a:rPr lang="en-US" sz="2500" dirty="0" smtClean="0"/>
              <a:t>Should begin to be more personable, but set limits as to the time you spend alone with each other and limits to intimacy.</a:t>
            </a:r>
            <a:endParaRPr lang="en-US" sz="2500" dirty="0"/>
          </a:p>
          <a:p>
            <a:endParaRPr lang="en-US" dirty="0" smtClean="0"/>
          </a:p>
          <a:p>
            <a:pPr lvl="2"/>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339" y="11574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021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Five Phases of Dating</a:t>
            </a:r>
            <a:endParaRPr lang="en-US" dirty="0"/>
          </a:p>
        </p:txBody>
      </p:sp>
      <p:sp>
        <p:nvSpPr>
          <p:cNvPr id="3" name="Content Placeholder 2"/>
          <p:cNvSpPr>
            <a:spLocks noGrp="1"/>
          </p:cNvSpPr>
          <p:nvPr>
            <p:ph idx="1"/>
          </p:nvPr>
        </p:nvSpPr>
        <p:spPr/>
        <p:txBody>
          <a:bodyPr>
            <a:normAutofit fontScale="92500"/>
          </a:bodyPr>
          <a:lstStyle/>
          <a:p>
            <a:r>
              <a:rPr lang="en-US" dirty="0" smtClean="0"/>
              <a:t>Phase IV Paring up/Going Steady</a:t>
            </a:r>
          </a:p>
          <a:p>
            <a:pPr lvl="1"/>
            <a:r>
              <a:rPr lang="en-US" dirty="0" smtClean="0"/>
              <a:t>Share your important beliefs and values.</a:t>
            </a:r>
          </a:p>
          <a:p>
            <a:pPr lvl="1"/>
            <a:r>
              <a:rPr lang="en-US" dirty="0" smtClean="0"/>
              <a:t>Introduce each other to your respective families.</a:t>
            </a:r>
          </a:p>
          <a:p>
            <a:pPr lvl="1"/>
            <a:r>
              <a:rPr lang="en-US" dirty="0" smtClean="0"/>
              <a:t>Begin to plan for the future—education, employment, home and family goals.</a:t>
            </a:r>
          </a:p>
          <a:p>
            <a:pPr lvl="1"/>
            <a:r>
              <a:rPr lang="en-US" dirty="0" smtClean="0"/>
              <a:t>Continue to practice limits regarding time alone together and sharing of intimacy.</a:t>
            </a:r>
          </a:p>
          <a:p>
            <a:r>
              <a:rPr lang="en-US" dirty="0" smtClean="0"/>
              <a:t>Phase V Formal Engagement</a:t>
            </a:r>
          </a:p>
          <a:p>
            <a:pPr lvl="1"/>
            <a:r>
              <a:rPr lang="en-US" dirty="0" smtClean="0"/>
              <a:t>The marriage proposal.</a:t>
            </a:r>
          </a:p>
          <a:p>
            <a:pPr lvl="1"/>
            <a:r>
              <a:rPr lang="en-US" dirty="0" smtClean="0"/>
              <a:t>Approval of both sets of parents.</a:t>
            </a:r>
          </a:p>
          <a:p>
            <a:pPr lvl="1"/>
            <a:r>
              <a:rPr lang="en-US" dirty="0" smtClean="0"/>
              <a:t>Set a wedding date.</a:t>
            </a:r>
          </a:p>
          <a:p>
            <a:pPr lvl="1"/>
            <a:r>
              <a:rPr lang="en-US" dirty="0" smtClean="0"/>
              <a:t>Plan more intensely for your wedding and future life together.</a:t>
            </a:r>
          </a:p>
          <a:p>
            <a:pPr lvl="1"/>
            <a:r>
              <a:rPr lang="en-US" dirty="0"/>
              <a:t>Continue to practice limits regarding time alone together and sharing of intimacy.</a:t>
            </a:r>
          </a:p>
          <a:p>
            <a:pPr lvl="1"/>
            <a:endParaRPr lang="en-US" dirty="0" smtClean="0"/>
          </a:p>
          <a:p>
            <a:pPr lvl="1"/>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3301" y="0"/>
            <a:ext cx="1951291" cy="291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1000"/>
                                        <p:tgtEl>
                                          <p:spTgt spid="3">
                                            <p:txEl>
                                              <p:pRg st="10" end="10"/>
                                            </p:txEl>
                                          </p:spTgt>
                                        </p:tgtEl>
                                      </p:cBhvr>
                                    </p:animEffect>
                                    <p:anim calcmode="lin" valueType="num">
                                      <p:cBhvr>
                                        <p:cTn id="6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5" descr="BAPM918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000" y="806450"/>
            <a:ext cx="8229600" cy="605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4" name="Text Box 6"/>
          <p:cNvSpPr txBox="1">
            <a:spLocks noChangeArrowheads="1"/>
          </p:cNvSpPr>
          <p:nvPr/>
        </p:nvSpPr>
        <p:spPr bwMode="auto">
          <a:xfrm>
            <a:off x="2134408" y="128588"/>
            <a:ext cx="7952818"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When they played, I</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d sing along;</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l_a873d1fad062df0172b1e38e821d436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88"/>
            <a:ext cx="12192000" cy="6861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0595" name="Text Box 3"/>
          <p:cNvSpPr txBox="1">
            <a:spLocks noChangeArrowheads="1"/>
          </p:cNvSpPr>
          <p:nvPr/>
        </p:nvSpPr>
        <p:spPr bwMode="auto">
          <a:xfrm>
            <a:off x="203201" y="3024189"/>
            <a:ext cx="34755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It made me smile.</a:t>
            </a:r>
          </a:p>
        </p:txBody>
      </p:sp>
    </p:spTree>
  </p:cSld>
  <p:clrMapOvr>
    <a:masterClrMapping/>
  </p:clrMapOvr>
  <p:transition spd="slow" advClick="0" advTm="5000">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5" descr="BE067409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7267" y="-76200"/>
            <a:ext cx="7916333"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Text Box 6"/>
          <p:cNvSpPr txBox="1">
            <a:spLocks noChangeArrowheads="1"/>
          </p:cNvSpPr>
          <p:nvPr/>
        </p:nvSpPr>
        <p:spPr bwMode="auto">
          <a:xfrm>
            <a:off x="182034" y="2038350"/>
            <a:ext cx="4085167" cy="2308324"/>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Those were such happy times</a:t>
            </a:r>
          </a:p>
          <a:p>
            <a:pPr algn="ctr">
              <a:defRPr/>
            </a:pPr>
            <a:r>
              <a:rPr lang="en-US" altLang="en-US" sz="3600" b="1" smtClean="0">
                <a:effectLst>
                  <a:outerShdw blurRad="38100" dist="38100" dir="2700000" algn="tl">
                    <a:srgbClr val="336699"/>
                  </a:outerShdw>
                </a:effectLst>
                <a:latin typeface="Comic Sans MS" pitchFamily="66" charset="0"/>
              </a:rPr>
              <a:t>and not so long ago,</a:t>
            </a:r>
          </a:p>
        </p:txBody>
      </p:sp>
    </p:spTree>
  </p:cSld>
  <p:clrMapOvr>
    <a:masterClrMapping/>
  </p:clrMapOvr>
  <p:transition spd="slow" advClick="0" advTm="5328">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7" descr="CD_EverlastingMelodi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76326"/>
            <a:ext cx="12192000"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Text Box 8"/>
          <p:cNvSpPr txBox="1">
            <a:spLocks noChangeArrowheads="1"/>
          </p:cNvSpPr>
          <p:nvPr/>
        </p:nvSpPr>
        <p:spPr bwMode="auto">
          <a:xfrm>
            <a:off x="1877537" y="349250"/>
            <a:ext cx="8436925"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How I wondered where they</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d gone.</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184666"/>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ct val="0"/>
              </a:spcBef>
              <a:buFontTx/>
              <a:buNone/>
            </a:pPr>
            <a:endParaRPr lang="en-US" altLang="en-US" sz="1800"/>
          </a:p>
        </p:txBody>
      </p:sp>
      <p:pic>
        <p:nvPicPr>
          <p:cNvPr id="13315" name="Picture 3" descr="24868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4763"/>
            <a:ext cx="9652000" cy="6940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668" name="Text Box 4"/>
          <p:cNvSpPr txBox="1">
            <a:spLocks noChangeArrowheads="1"/>
          </p:cNvSpPr>
          <p:nvPr/>
        </p:nvSpPr>
        <p:spPr bwMode="auto">
          <a:xfrm>
            <a:off x="9347201" y="2282826"/>
            <a:ext cx="2865967" cy="1200329"/>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But they</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re back again,</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2000">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5" descr="jukelarge"/>
          <p:cNvPicPr>
            <a:picLocks noChangeAspect="1" noChangeArrowheads="1"/>
          </p:cNvPicPr>
          <p:nvPr/>
        </p:nvPicPr>
        <p:blipFill>
          <a:blip r:embed="rId3">
            <a:extLst>
              <a:ext uri="{28A0092B-C50C-407E-A947-70E740481C1C}">
                <a14:useLocalDpi xmlns:a14="http://schemas.microsoft.com/office/drawing/2010/main" val="0"/>
              </a:ext>
            </a:extLst>
          </a:blip>
          <a:srcRect t="8420"/>
          <a:stretch>
            <a:fillRect/>
          </a:stretch>
        </p:blipFill>
        <p:spPr bwMode="auto">
          <a:xfrm>
            <a:off x="-101600" y="163514"/>
            <a:ext cx="12496800" cy="638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8" name="Text Box 6"/>
          <p:cNvSpPr txBox="1">
            <a:spLocks noChangeArrowheads="1"/>
          </p:cNvSpPr>
          <p:nvPr/>
        </p:nvSpPr>
        <p:spPr bwMode="auto">
          <a:xfrm>
            <a:off x="3860800" y="1781176"/>
            <a:ext cx="4876800" cy="1190625"/>
          </a:xfrm>
          <a:prstGeom prst="rect">
            <a:avLst/>
          </a:prstGeom>
          <a:noFill/>
          <a:ln w="9525">
            <a:noFill/>
            <a:miter lim="800000"/>
            <a:headEnd/>
            <a:tailEnd/>
          </a:ln>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Just like a long lost friend,</a:t>
            </a:r>
          </a:p>
        </p:txBody>
      </p:sp>
    </p:spTree>
  </p:cSld>
  <p:clrMapOvr>
    <a:masterClrMapping/>
  </p:clrMapOvr>
  <p:transition spd="slow" advClick="0" advTm="2500">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music-p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5715" name="Text Box 3"/>
          <p:cNvSpPr txBox="1">
            <a:spLocks noChangeArrowheads="1"/>
          </p:cNvSpPr>
          <p:nvPr/>
        </p:nvSpPr>
        <p:spPr bwMode="auto">
          <a:xfrm>
            <a:off x="283634" y="152401"/>
            <a:ext cx="4288367" cy="228917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All the songs I loved </a:t>
            </a:r>
          </a:p>
          <a:p>
            <a:pPr>
              <a:defRPr/>
            </a:pPr>
            <a:r>
              <a:rPr lang="en-US" altLang="en-US" sz="3600" b="1" smtClean="0">
                <a:effectLst>
                  <a:outerShdw blurRad="38100" dist="38100" dir="2700000" algn="tl">
                    <a:srgbClr val="336699"/>
                  </a:outerShdw>
                </a:effectLst>
                <a:latin typeface="Comic Sans MS" pitchFamily="66" charset="0"/>
              </a:rPr>
              <a:t>so </a:t>
            </a:r>
          </a:p>
          <a:p>
            <a:pPr>
              <a:defRPr/>
            </a:pPr>
            <a:r>
              <a:rPr lang="en-US" altLang="en-US" sz="3600" b="1" smtClean="0">
                <a:effectLst>
                  <a:outerShdw blurRad="38100" dist="38100" dir="2700000" algn="tl">
                    <a:srgbClr val="336699"/>
                  </a:outerShdw>
                </a:effectLst>
                <a:latin typeface="Comic Sans MS" pitchFamily="66" charset="0"/>
              </a:rPr>
              <a:t>well.</a:t>
            </a:r>
          </a:p>
        </p:txBody>
      </p:sp>
    </p:spTree>
  </p:cSld>
  <p:clrMapOvr>
    <a:masterClrMapping/>
  </p:clrMapOvr>
  <p:transition spd="slow" advClick="0" advTm="4000">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ANT07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875"/>
            <a:ext cx="12395200" cy="690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6739" name="Text Box 3"/>
          <p:cNvSpPr txBox="1">
            <a:spLocks noChangeArrowheads="1"/>
          </p:cNvSpPr>
          <p:nvPr/>
        </p:nvSpPr>
        <p:spPr bwMode="auto">
          <a:xfrm>
            <a:off x="1140297" y="469901"/>
            <a:ext cx="4575291"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FFFFFF"/>
                  </a:outerShdw>
                </a:effectLst>
                <a:latin typeface="Comic Sans MS" pitchFamily="66" charset="0"/>
              </a:rPr>
              <a:t>Every </a:t>
            </a:r>
            <a:r>
              <a:rPr lang="en-US" altLang="en-US" sz="3600" b="1" dirty="0" err="1" smtClean="0">
                <a:solidFill>
                  <a:schemeClr val="bg1"/>
                </a:solidFill>
                <a:effectLst>
                  <a:outerShdw blurRad="38100" dist="38100" dir="2700000" algn="tl">
                    <a:srgbClr val="FFFFFF"/>
                  </a:outerShdw>
                </a:effectLst>
                <a:latin typeface="Comic Sans MS" pitchFamily="66" charset="0"/>
              </a:rPr>
              <a:t>sha</a:t>
            </a:r>
            <a:r>
              <a:rPr lang="en-US" altLang="en-US" sz="3600" b="1" dirty="0" smtClean="0">
                <a:solidFill>
                  <a:schemeClr val="bg1"/>
                </a:solidFill>
                <a:effectLst>
                  <a:outerShdw blurRad="38100" dist="38100" dir="2700000" algn="tl">
                    <a:srgbClr val="FFFFFF"/>
                  </a:outerShdw>
                </a:effectLst>
                <a:latin typeface="Comic Sans MS" pitchFamily="66" charset="0"/>
              </a:rPr>
              <a:t>-la-la-la,</a:t>
            </a:r>
          </a:p>
          <a:p>
            <a:pPr algn="ctr">
              <a:defRPr/>
            </a:pPr>
            <a:r>
              <a:rPr lang="en-US" altLang="en-US" sz="3600" b="1" dirty="0" smtClean="0">
                <a:solidFill>
                  <a:schemeClr val="bg1"/>
                </a:solidFill>
                <a:effectLst>
                  <a:outerShdw blurRad="38100" dist="38100" dir="2700000" algn="tl">
                    <a:srgbClr val="FFFFFF"/>
                  </a:outerShdw>
                </a:effectLst>
                <a:latin typeface="Comic Sans MS" pitchFamily="66" charset="0"/>
              </a:rPr>
              <a:t>every whoa-oh-oh</a:t>
            </a:r>
          </a:p>
        </p:txBody>
      </p:sp>
    </p:spTree>
  </p:cSld>
  <p:clrMapOvr>
    <a:masterClrMapping/>
  </p:clrMapOvr>
  <p:transition spd="slow" advClick="0" advTm="4500">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The_music_in_my_heart_II_by_rockmant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76200"/>
            <a:ext cx="12395200" cy="701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7763" name="Text Box 3"/>
          <p:cNvSpPr txBox="1">
            <a:spLocks noChangeArrowheads="1"/>
          </p:cNvSpPr>
          <p:nvPr/>
        </p:nvSpPr>
        <p:spPr bwMode="auto">
          <a:xfrm>
            <a:off x="7823200" y="2940050"/>
            <a:ext cx="2852063"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FFFFFF"/>
                  </a:outerShdw>
                </a:effectLst>
                <a:latin typeface="Comic Sans MS" pitchFamily="66" charset="0"/>
              </a:rPr>
              <a:t>Still shines</a:t>
            </a:r>
            <a:r>
              <a:rPr lang="en-US" altLang="en-US" sz="3600" b="1" dirty="0" smtClean="0">
                <a:solidFill>
                  <a:srgbClr val="000000"/>
                </a:solidFill>
                <a:effectLst>
                  <a:outerShdw blurRad="38100" dist="38100" dir="2700000" algn="tl">
                    <a:srgbClr val="FFFFFF"/>
                  </a:outerShdw>
                </a:effectLst>
                <a:latin typeface="Comic Sans MS" pitchFamily="66" charset="0"/>
              </a:rPr>
              <a:t>.</a:t>
            </a:r>
          </a:p>
        </p:txBody>
      </p:sp>
    </p:spTree>
  </p:cSld>
  <p:clrMapOvr>
    <a:masterClrMapping/>
  </p:clrMapOvr>
  <p:transition spd="slow" advClick="0" advTm="2500">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dirty="0"/>
          </a:p>
        </p:txBody>
      </p:sp>
      <p:sp>
        <p:nvSpPr>
          <p:cNvPr id="3" name="Content Placeholder 2"/>
          <p:cNvSpPr>
            <a:spLocks noGrp="1"/>
          </p:cNvSpPr>
          <p:nvPr>
            <p:ph idx="1"/>
          </p:nvPr>
        </p:nvSpPr>
        <p:spPr/>
        <p:txBody>
          <a:bodyPr/>
          <a:lstStyle/>
          <a:p>
            <a:endParaRPr lang="en-US" dirty="0"/>
          </a:p>
        </p:txBody>
      </p:sp>
      <p:pic>
        <p:nvPicPr>
          <p:cNvPr id="4" name="Picture 2" descr="F:\DCIM\100MSDCF\DSC0168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69476" y="984738"/>
            <a:ext cx="9425354" cy="70690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87000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jopli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2400" y="22225"/>
            <a:ext cx="9245600" cy="688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2500">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DSC01209"/>
          <p:cNvPicPr>
            <a:picLocks noChangeAspect="1" noChangeArrowheads="1"/>
          </p:cNvPicPr>
          <p:nvPr/>
        </p:nvPicPr>
        <p:blipFill>
          <a:blip r:embed="rId3">
            <a:lum contrast="-24000"/>
            <a:extLst>
              <a:ext uri="{28A0092B-C50C-407E-A947-70E740481C1C}">
                <a14:useLocalDpi xmlns:a14="http://schemas.microsoft.com/office/drawing/2010/main" val="0"/>
              </a:ext>
            </a:extLst>
          </a:blip>
          <a:srcRect/>
          <a:stretch>
            <a:fillRect/>
          </a:stretch>
        </p:blipFill>
        <p:spPr bwMode="auto">
          <a:xfrm>
            <a:off x="0" y="-1588"/>
            <a:ext cx="12192000" cy="6861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9811" name="Text Box 3"/>
          <p:cNvSpPr txBox="1">
            <a:spLocks noChangeArrowheads="1"/>
          </p:cNvSpPr>
          <p:nvPr/>
        </p:nvSpPr>
        <p:spPr bwMode="auto">
          <a:xfrm>
            <a:off x="2661380" y="180976"/>
            <a:ext cx="6710491"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Every </a:t>
            </a:r>
            <a:r>
              <a:rPr lang="en-US" altLang="en-US" sz="3600" b="1" dirty="0" err="1" smtClean="0">
                <a:solidFill>
                  <a:schemeClr val="bg1"/>
                </a:solidFill>
                <a:effectLst>
                  <a:outerShdw blurRad="38100" dist="38100" dir="2700000" algn="tl">
                    <a:srgbClr val="336699"/>
                  </a:outerShdw>
                </a:effectLst>
                <a:latin typeface="Comic Sans MS" pitchFamily="66" charset="0"/>
              </a:rPr>
              <a:t>shing</a:t>
            </a:r>
            <a:r>
              <a:rPr lang="en-US" altLang="en-US" sz="3600" b="1" dirty="0" smtClean="0">
                <a:solidFill>
                  <a:schemeClr val="bg1"/>
                </a:solidFill>
                <a:effectLst>
                  <a:outerShdw blurRad="38100" dist="38100" dir="2700000" algn="tl">
                    <a:srgbClr val="336699"/>
                  </a:outerShdw>
                </a:effectLst>
                <a:latin typeface="Comic Sans MS" pitchFamily="66" charset="0"/>
              </a:rPr>
              <a:t>-a-ling-a-ling</a:t>
            </a:r>
          </a:p>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that they</a:t>
            </a:r>
            <a:r>
              <a:rPr lang="ja-JP" altLang="en-US" sz="3600" b="1" dirty="0" smtClean="0">
                <a:solidFill>
                  <a:schemeClr val="bg1"/>
                </a:solidFill>
                <a:effectLst>
                  <a:outerShdw blurRad="38100" dist="38100" dir="2700000" algn="tl">
                    <a:srgbClr val="336699"/>
                  </a:outerShdw>
                </a:effectLst>
                <a:latin typeface="Comic Sans MS" pitchFamily="66" charset="0"/>
              </a:rPr>
              <a:t>’</a:t>
            </a:r>
            <a:r>
              <a:rPr lang="en-US" altLang="ja-JP" sz="3600" b="1" dirty="0" smtClean="0">
                <a:solidFill>
                  <a:schemeClr val="bg1"/>
                </a:solidFill>
                <a:effectLst>
                  <a:outerShdw blurRad="38100" dist="38100" dir="2700000" algn="tl">
                    <a:srgbClr val="336699"/>
                  </a:outerShdw>
                </a:effectLst>
                <a:latin typeface="Comic Sans MS" pitchFamily="66" charset="0"/>
              </a:rPr>
              <a:t>re starting to sing</a:t>
            </a:r>
            <a:endParaRPr lang="en-US" altLang="en-US" sz="3600" b="1" dirty="0" smtClean="0">
              <a:solidFill>
                <a:schemeClr val="bg1"/>
              </a:solidFill>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211141-main_Fu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88939"/>
            <a:ext cx="12192000" cy="608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0835" name="Text Box 3"/>
          <p:cNvSpPr txBox="1">
            <a:spLocks noChangeArrowheads="1"/>
          </p:cNvSpPr>
          <p:nvPr/>
        </p:nvSpPr>
        <p:spPr bwMode="auto">
          <a:xfrm>
            <a:off x="7903634" y="5310188"/>
            <a:ext cx="2012089"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336699"/>
                  </a:outerShdw>
                </a:effectLst>
                <a:latin typeface="Comic Sans MS" pitchFamily="66" charset="0"/>
              </a:rPr>
              <a:t>So fine.</a:t>
            </a:r>
          </a:p>
        </p:txBody>
      </p:sp>
    </p:spTree>
  </p:cSld>
  <p:clrMapOvr>
    <a:masterClrMapping/>
  </p:clrMapOvr>
  <p:transition spd="slow" advClick="0" advTm="2000">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Turntables_43_retro_a_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1200" y="-49213"/>
            <a:ext cx="10972800" cy="6956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2000">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5" descr="pian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8900"/>
            <a:ext cx="12293600" cy="684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Text Box 6"/>
          <p:cNvSpPr txBox="1">
            <a:spLocks noChangeArrowheads="1"/>
          </p:cNvSpPr>
          <p:nvPr/>
        </p:nvSpPr>
        <p:spPr bwMode="auto">
          <a:xfrm>
            <a:off x="304800" y="241300"/>
            <a:ext cx="7112000" cy="1739900"/>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When they get to the part where he</a:t>
            </a:r>
            <a:r>
              <a:rPr lang="ja-JP" altLang="en-US" sz="3600" b="1" dirty="0" smtClean="0">
                <a:solidFill>
                  <a:schemeClr val="bg1"/>
                </a:solidFill>
                <a:effectLst>
                  <a:outerShdw blurRad="38100" dist="38100" dir="2700000" algn="tl">
                    <a:srgbClr val="336699"/>
                  </a:outerShdw>
                </a:effectLst>
                <a:latin typeface="Comic Sans MS" pitchFamily="66" charset="0"/>
              </a:rPr>
              <a:t>’</a:t>
            </a:r>
            <a:r>
              <a:rPr lang="en-US" altLang="ja-JP" sz="3600" b="1" dirty="0" smtClean="0">
                <a:solidFill>
                  <a:schemeClr val="bg1"/>
                </a:solidFill>
                <a:effectLst>
                  <a:outerShdw blurRad="38100" dist="38100" dir="2700000" algn="tl">
                    <a:srgbClr val="336699"/>
                  </a:outerShdw>
                </a:effectLst>
                <a:latin typeface="Comic Sans MS" pitchFamily="66" charset="0"/>
              </a:rPr>
              <a:t>s breaking her heart,</a:t>
            </a:r>
            <a:endParaRPr lang="en-US" altLang="en-US" sz="3600" b="1" dirty="0" smtClean="0">
              <a:solidFill>
                <a:schemeClr val="bg1"/>
              </a:solidFill>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tea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00" y="-19050"/>
            <a:ext cx="12598400" cy="689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907" name="Text Box 3"/>
          <p:cNvSpPr txBox="1">
            <a:spLocks noChangeArrowheads="1"/>
          </p:cNvSpPr>
          <p:nvPr/>
        </p:nvSpPr>
        <p:spPr bwMode="auto">
          <a:xfrm>
            <a:off x="6197601" y="5057776"/>
            <a:ext cx="43899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336699"/>
                  </a:outerShdw>
                </a:effectLst>
                <a:latin typeface="Comic Sans MS" pitchFamily="66" charset="0"/>
              </a:rPr>
              <a:t>It can really make me cry.</a:t>
            </a:r>
          </a:p>
        </p:txBody>
      </p:sp>
    </p:spTree>
  </p:cSld>
  <p:clrMapOvr>
    <a:masterClrMapping/>
  </p:clrMapOvr>
  <p:transition spd="slow" advClick="0" advTm="3766">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ute-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2400"/>
            <a:ext cx="12395200" cy="706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4931" name="Text Box 3"/>
          <p:cNvSpPr txBox="1">
            <a:spLocks noChangeArrowheads="1"/>
          </p:cNvSpPr>
          <p:nvPr/>
        </p:nvSpPr>
        <p:spPr bwMode="auto">
          <a:xfrm>
            <a:off x="4913517" y="958850"/>
            <a:ext cx="4028667"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solidFill>
                  <a:srgbClr val="000000"/>
                </a:solidFill>
                <a:effectLst>
                  <a:outerShdw blurRad="38100" dist="38100" dir="2700000" algn="tl">
                    <a:srgbClr val="FFFFFF"/>
                  </a:outerShdw>
                </a:effectLst>
                <a:latin typeface="Comic Sans MS" pitchFamily="66" charset="0"/>
              </a:rPr>
              <a:t>Just like before,</a:t>
            </a:r>
          </a:p>
        </p:txBody>
      </p:sp>
    </p:spTree>
  </p:cSld>
  <p:clrMapOvr>
    <a:masterClrMapping/>
  </p:clrMapOvr>
  <p:transition spd="slow" advClick="0" advTm="4953">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couple_embrace_silhouet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350"/>
            <a:ext cx="12395200" cy="694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5955" name="Text Box 3"/>
          <p:cNvSpPr txBox="1">
            <a:spLocks noChangeArrowheads="1"/>
          </p:cNvSpPr>
          <p:nvPr/>
        </p:nvSpPr>
        <p:spPr bwMode="auto">
          <a:xfrm>
            <a:off x="2154768" y="5562600"/>
            <a:ext cx="6189515"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336699"/>
                  </a:outerShdw>
                </a:effectLst>
                <a:latin typeface="Comic Sans MS" pitchFamily="66" charset="0"/>
              </a:rPr>
              <a:t>It</a:t>
            </a:r>
            <a:r>
              <a:rPr lang="ja-JP" altLang="en-US" sz="3600" b="1" dirty="0" smtClean="0">
                <a:solidFill>
                  <a:schemeClr val="bg1"/>
                </a:solidFill>
                <a:effectLst>
                  <a:outerShdw blurRad="38100" dist="38100" dir="2700000" algn="tl">
                    <a:srgbClr val="336699"/>
                  </a:outerShdw>
                </a:effectLst>
                <a:latin typeface="Comic Sans MS" pitchFamily="66" charset="0"/>
              </a:rPr>
              <a:t>’</a:t>
            </a:r>
            <a:r>
              <a:rPr lang="en-US" altLang="ja-JP" sz="3600" b="1" dirty="0" smtClean="0">
                <a:solidFill>
                  <a:schemeClr val="bg1"/>
                </a:solidFill>
                <a:effectLst>
                  <a:outerShdw blurRad="38100" dist="38100" dir="2700000" algn="tl">
                    <a:srgbClr val="336699"/>
                  </a:outerShdw>
                </a:effectLst>
                <a:latin typeface="Comic Sans MS" pitchFamily="66" charset="0"/>
              </a:rPr>
              <a:t>s yesterday once more.</a:t>
            </a:r>
            <a:endParaRPr lang="en-US" altLang="en-US" sz="3600" b="1" dirty="0" smtClean="0">
              <a:solidFill>
                <a:schemeClr val="bg1"/>
              </a:solidFill>
              <a:effectLst>
                <a:outerShdw blurRad="38100" dist="38100" dir="2700000" algn="tl">
                  <a:srgbClr val="336699"/>
                </a:outerShdw>
              </a:effectLst>
              <a:latin typeface="Comic Sans MS" pitchFamily="66" charset="0"/>
            </a:endParaRPr>
          </a:p>
        </p:txBody>
      </p:sp>
    </p:spTree>
  </p:cSld>
  <p:clrMapOvr>
    <a:masterClrMapping/>
  </p:clrMapOvr>
  <p:transition spd="slow" advClick="0" advTm="6000">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610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20700"/>
            <a:ext cx="12395200" cy="644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4100">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5" descr="otr_rockwe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76200"/>
            <a:ext cx="7685617"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Text Box 6"/>
          <p:cNvSpPr txBox="1">
            <a:spLocks noChangeArrowheads="1"/>
          </p:cNvSpPr>
          <p:nvPr/>
        </p:nvSpPr>
        <p:spPr bwMode="auto">
          <a:xfrm>
            <a:off x="8005234" y="2109788"/>
            <a:ext cx="4186767" cy="641350"/>
          </a:xfrm>
          <a:prstGeom prst="rect">
            <a:avLst/>
          </a:prstGeom>
          <a:noFill/>
          <a:ln w="9525">
            <a:noFill/>
            <a:miter lim="800000"/>
            <a:headEnd/>
            <a:tailEnd/>
          </a:ln>
          <a:effectLst/>
        </p:spPr>
        <p:txBody>
          <a:bodyPr>
            <a:spAutoFit/>
          </a:bodyPr>
          <a:lstStyle/>
          <a:p>
            <a:pPr algn="ctr" eaLnBrk="0" hangingPunct="0">
              <a:defRPr/>
            </a:pPr>
            <a:endParaRPr lang="en-US" sz="3600" b="1">
              <a:effectLst>
                <a:outerShdw blurRad="38100" dist="38100" dir="2700000" algn="tl">
                  <a:srgbClr val="000000"/>
                </a:outerShdw>
              </a:effectLst>
              <a:latin typeface="Comic Sans MS" pitchFamily="66" charset="0"/>
              <a:ea typeface="+mn-ea"/>
            </a:endParaRPr>
          </a:p>
        </p:txBody>
      </p:sp>
      <p:sp>
        <p:nvSpPr>
          <p:cNvPr id="8199" name="Text Box 7"/>
          <p:cNvSpPr txBox="1">
            <a:spLocks noChangeArrowheads="1"/>
          </p:cNvSpPr>
          <p:nvPr/>
        </p:nvSpPr>
        <p:spPr bwMode="auto">
          <a:xfrm>
            <a:off x="7620001" y="2282826"/>
            <a:ext cx="4389967" cy="1754326"/>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Looking back on how it was</a:t>
            </a:r>
          </a:p>
          <a:p>
            <a:pPr algn="ctr">
              <a:defRPr/>
            </a:pPr>
            <a:r>
              <a:rPr lang="en-US" altLang="en-US" sz="3600" b="1" smtClean="0">
                <a:effectLst>
                  <a:outerShdw blurRad="38100" dist="38100" dir="2700000" algn="tl">
                    <a:srgbClr val="336699"/>
                  </a:outerShdw>
                </a:effectLst>
                <a:latin typeface="Comic Sans MS" pitchFamily="66" charset="0"/>
              </a:rPr>
              <a:t>in years gone by</a:t>
            </a:r>
          </a:p>
        </p:txBody>
      </p:sp>
    </p:spTree>
  </p:cSld>
  <p:clrMapOvr>
    <a:masterClrMapping/>
  </p:clrMapOvr>
  <p:transition spd="slow" advClick="0" advTm="4594">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Introductions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Please stand and introduce yourself if this is your first English Corner.</a:t>
            </a:r>
          </a:p>
          <a:p>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What is your name?</a:t>
            </a:r>
          </a:p>
          <a:p>
            <a:r>
              <a:rPr lang="en-US" dirty="0">
                <a:latin typeface="Times New Roman" panose="02020603050405020304" pitchFamily="18" charset="0"/>
                <a:cs typeface="Times New Roman" panose="02020603050405020304" pitchFamily="18" charset="0"/>
              </a:rPr>
              <a:t>Where are you from (hometown</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Tell one thing you like to do in your free time?</a:t>
            </a:r>
          </a:p>
          <a:p>
            <a:endParaRPr lang="en-US" dirty="0"/>
          </a:p>
        </p:txBody>
      </p:sp>
    </p:spTree>
    <p:extLst>
      <p:ext uri="{BB962C8B-B14F-4D97-AF65-F5344CB8AC3E}">
        <p14:creationId xmlns:p14="http://schemas.microsoft.com/office/powerpoint/2010/main" val="7497223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fromse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6514"/>
            <a:ext cx="12801600" cy="689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7" name="Text Box 3"/>
          <p:cNvSpPr txBox="1">
            <a:spLocks noChangeArrowheads="1"/>
          </p:cNvSpPr>
          <p:nvPr/>
        </p:nvSpPr>
        <p:spPr bwMode="auto">
          <a:xfrm>
            <a:off x="5588001" y="485776"/>
            <a:ext cx="61171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And the good times that I had,</a:t>
            </a:r>
          </a:p>
        </p:txBody>
      </p:sp>
    </p:spTree>
  </p:cSld>
  <p:clrMapOvr>
    <a:masterClrMapping/>
  </p:clrMapOvr>
  <p:transition spd="slow" advClick="0" advTm="4968">
    <p:fade thruBlk="1"/>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050929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6200"/>
            <a:ext cx="12293600"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35" name="Text Box 3"/>
          <p:cNvSpPr txBox="1">
            <a:spLocks noChangeArrowheads="1"/>
          </p:cNvSpPr>
          <p:nvPr/>
        </p:nvSpPr>
        <p:spPr bwMode="auto">
          <a:xfrm>
            <a:off x="3251200" y="1323976"/>
            <a:ext cx="5791200" cy="1190625"/>
          </a:xfrm>
          <a:prstGeom prst="rect">
            <a:avLst/>
          </a:prstGeom>
          <a:noFill/>
          <a:ln w="9525">
            <a:noFill/>
            <a:miter lim="800000"/>
            <a:headEnd/>
            <a:tailEnd/>
          </a:ln>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solidFill>
                  <a:srgbClr val="000000"/>
                </a:solidFill>
                <a:effectLst>
                  <a:outerShdw blurRad="38100" dist="38100" dir="2700000" algn="tl">
                    <a:srgbClr val="FFFFFF"/>
                  </a:outerShdw>
                </a:effectLst>
                <a:latin typeface="Comic Sans MS" pitchFamily="66" charset="0"/>
              </a:rPr>
              <a:t>Makes today seem rather sad,</a:t>
            </a:r>
          </a:p>
        </p:txBody>
      </p:sp>
    </p:spTree>
  </p:cSld>
  <p:clrMapOvr>
    <a:masterClrMapping/>
  </p:clrMapOvr>
  <p:transition spd="slow" advClick="0" advTm="3000">
    <p:fade thruBlk="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bisbee-arizon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31813"/>
            <a:ext cx="12395200" cy="570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1075" name="Text Box 3"/>
          <p:cNvSpPr txBox="1">
            <a:spLocks noChangeArrowheads="1"/>
          </p:cNvSpPr>
          <p:nvPr/>
        </p:nvSpPr>
        <p:spPr bwMode="auto">
          <a:xfrm>
            <a:off x="4876801" y="990601"/>
            <a:ext cx="40851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solidFill>
                  <a:schemeClr val="bg1"/>
                </a:solidFill>
                <a:effectLst>
                  <a:outerShdw blurRad="38100" dist="38100" dir="2700000" algn="tl">
                    <a:srgbClr val="FFFFFF"/>
                  </a:outerShdw>
                </a:effectLst>
                <a:latin typeface="Comic Sans MS" pitchFamily="66" charset="0"/>
              </a:rPr>
              <a:t>So much has changed.</a:t>
            </a:r>
          </a:p>
        </p:txBody>
      </p:sp>
    </p:spTree>
  </p:cSld>
  <p:clrMapOvr>
    <a:masterClrMapping/>
  </p:clrMapOvr>
  <p:transition spd="slow" advClick="0" advTm="6000">
    <p:fade thruBlk="1"/>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5" descr="ttap_music_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0000" y="1295400"/>
            <a:ext cx="74168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6" name="Text Box 6"/>
          <p:cNvSpPr txBox="1">
            <a:spLocks noChangeArrowheads="1"/>
          </p:cNvSpPr>
          <p:nvPr/>
        </p:nvSpPr>
        <p:spPr bwMode="auto">
          <a:xfrm>
            <a:off x="3192531" y="76201"/>
            <a:ext cx="5917004"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It was songs of love that</a:t>
            </a:r>
          </a:p>
          <a:p>
            <a:pPr algn="ctr">
              <a:defRPr/>
            </a:pPr>
            <a:r>
              <a:rPr lang="en-US" altLang="en-US" sz="3600" b="1" smtClean="0">
                <a:effectLst>
                  <a:outerShdw blurRad="38100" dist="38100" dir="2700000" algn="tl">
                    <a:srgbClr val="336699"/>
                  </a:outerShdw>
                </a:effectLst>
                <a:latin typeface="Comic Sans MS" pitchFamily="66" charset="0"/>
              </a:rPr>
              <a:t>I would sing to then</a:t>
            </a:r>
          </a:p>
        </p:txBody>
      </p:sp>
    </p:spTree>
  </p:cSld>
  <p:clrMapOvr>
    <a:masterClrMapping/>
  </p:clrMapOvr>
  <p:transition spd="slow" advClick="0" advTm="4328">
    <p:fade thruBlk="1"/>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2145992419_4e192d86d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2400"/>
            <a:ext cx="8212667" cy="708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23" name="Text Box 3"/>
          <p:cNvSpPr txBox="1">
            <a:spLocks noChangeArrowheads="1"/>
          </p:cNvSpPr>
          <p:nvPr/>
        </p:nvSpPr>
        <p:spPr bwMode="auto">
          <a:xfrm>
            <a:off x="8229600" y="2514600"/>
            <a:ext cx="3606800" cy="1739900"/>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And I</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d memorize each word.</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4100">
    <p:fade thruBlk="1"/>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5" descr="brianne_paint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9133" y="-76200"/>
            <a:ext cx="7374467"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6" name="Text Box 6"/>
          <p:cNvSpPr txBox="1">
            <a:spLocks noChangeArrowheads="1"/>
          </p:cNvSpPr>
          <p:nvPr/>
        </p:nvSpPr>
        <p:spPr bwMode="auto">
          <a:xfrm>
            <a:off x="80434" y="2282826"/>
            <a:ext cx="4593167" cy="1754326"/>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Those old melodies</a:t>
            </a:r>
          </a:p>
          <a:p>
            <a:pPr algn="ctr">
              <a:defRPr/>
            </a:pPr>
            <a:r>
              <a:rPr lang="en-US" altLang="en-US" sz="3600" b="1" smtClean="0">
                <a:effectLst>
                  <a:outerShdw blurRad="38100" dist="38100" dir="2700000" algn="tl">
                    <a:srgbClr val="336699"/>
                  </a:outerShdw>
                </a:effectLst>
                <a:latin typeface="Comic Sans MS" pitchFamily="66" charset="0"/>
              </a:rPr>
              <a:t>still sound so good to me</a:t>
            </a:r>
          </a:p>
        </p:txBody>
      </p:sp>
    </p:spTree>
  </p:cSld>
  <p:clrMapOvr>
    <a:masterClrMapping/>
  </p:clrMapOvr>
  <p:transition spd="slow" advClick="0" advTm="5265">
    <p:fade thruBlk="1"/>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OnTheAi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245600" cy="693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5171" name="Text Box 3"/>
          <p:cNvSpPr txBox="1">
            <a:spLocks noChangeArrowheads="1"/>
          </p:cNvSpPr>
          <p:nvPr/>
        </p:nvSpPr>
        <p:spPr bwMode="auto">
          <a:xfrm>
            <a:off x="9347201" y="2282826"/>
            <a:ext cx="2764367" cy="228917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As they melt the years away.</a:t>
            </a:r>
          </a:p>
        </p:txBody>
      </p:sp>
    </p:spTree>
  </p:cSld>
  <p:clrMapOvr>
    <a:masterClrMapping/>
  </p:clrMapOvr>
  <p:transition spd="slow" advClick="0" advTm="4000">
    <p:fade thruBlk="1"/>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0"/>
            <a:ext cx="12395200" cy="689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9" name="Text Box 7"/>
          <p:cNvSpPr txBox="1">
            <a:spLocks noChangeArrowheads="1"/>
          </p:cNvSpPr>
          <p:nvPr/>
        </p:nvSpPr>
        <p:spPr bwMode="auto">
          <a:xfrm>
            <a:off x="6728297" y="5133976"/>
            <a:ext cx="4575291"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Every </a:t>
            </a:r>
            <a:r>
              <a:rPr lang="en-US" altLang="en-US" sz="3600" b="1" dirty="0" err="1" smtClean="0">
                <a:solidFill>
                  <a:schemeClr val="bg1"/>
                </a:solidFill>
                <a:effectLst>
                  <a:outerShdw blurRad="38100" dist="38100" dir="2700000" algn="tl">
                    <a:srgbClr val="336699"/>
                  </a:outerShdw>
                </a:effectLst>
                <a:latin typeface="Comic Sans MS" pitchFamily="66" charset="0"/>
              </a:rPr>
              <a:t>sha</a:t>
            </a:r>
            <a:r>
              <a:rPr lang="en-US" altLang="en-US" sz="3600" b="1" dirty="0" smtClean="0">
                <a:solidFill>
                  <a:schemeClr val="bg1"/>
                </a:solidFill>
                <a:effectLst>
                  <a:outerShdw blurRad="38100" dist="38100" dir="2700000" algn="tl">
                    <a:srgbClr val="336699"/>
                  </a:outerShdw>
                </a:effectLst>
                <a:latin typeface="Comic Sans MS" pitchFamily="66" charset="0"/>
              </a:rPr>
              <a:t>-la-la-la,</a:t>
            </a:r>
          </a:p>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every whoa-oh-oh</a:t>
            </a:r>
          </a:p>
        </p:txBody>
      </p:sp>
    </p:spTree>
  </p:cSld>
  <p:clrMapOvr>
    <a:masterClrMapping/>
  </p:clrMapOvr>
  <p:transition spd="slow" advClick="0" advTm="4500">
    <p:fade thruBlk="1"/>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Music-Notes.gif Music Notes image by rosa97na"/>
          <p:cNvPicPr>
            <a:picLocks noChangeAspect="1" noChangeArrowheads="1"/>
          </p:cNvPicPr>
          <p:nvPr/>
        </p:nvPicPr>
        <p:blipFill>
          <a:blip r:embed="rId3">
            <a:extLst>
              <a:ext uri="{28A0092B-C50C-407E-A947-70E740481C1C}">
                <a14:useLocalDpi xmlns:a14="http://schemas.microsoft.com/office/drawing/2010/main" val="0"/>
              </a:ext>
            </a:extLst>
          </a:blip>
          <a:srcRect l="2180" r="2275" b="2928"/>
          <a:stretch>
            <a:fillRect/>
          </a:stretch>
        </p:blipFill>
        <p:spPr bwMode="auto">
          <a:xfrm>
            <a:off x="1879600" y="0"/>
            <a:ext cx="86868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7219" name="Text Box 3"/>
          <p:cNvSpPr txBox="1">
            <a:spLocks noChangeArrowheads="1"/>
          </p:cNvSpPr>
          <p:nvPr/>
        </p:nvSpPr>
        <p:spPr bwMode="auto">
          <a:xfrm>
            <a:off x="2221848" y="585788"/>
            <a:ext cx="2852063"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336699"/>
                  </a:outerShdw>
                </a:effectLst>
                <a:latin typeface="Comic Sans MS" pitchFamily="66" charset="0"/>
              </a:rPr>
              <a:t>Still shines</a:t>
            </a:r>
            <a:r>
              <a:rPr lang="en-US" altLang="en-US" sz="3600" b="1" dirty="0" smtClean="0">
                <a:effectLst>
                  <a:outerShdw blurRad="38100" dist="38100" dir="2700000" algn="tl">
                    <a:srgbClr val="336699"/>
                  </a:outerShdw>
                </a:effectLst>
                <a:latin typeface="Comic Sans MS" pitchFamily="66" charset="0"/>
              </a:rPr>
              <a:t>.</a:t>
            </a:r>
          </a:p>
        </p:txBody>
      </p:sp>
    </p:spTree>
  </p:cSld>
  <p:clrMapOvr>
    <a:masterClrMapping/>
  </p:clrMapOvr>
  <p:transition spd="slow" advClick="0" advTm="1500">
    <p:fade thruBlk="1"/>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261c0t3">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960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8243" name="Text Box 3"/>
          <p:cNvSpPr txBox="1">
            <a:spLocks noChangeArrowheads="1"/>
          </p:cNvSpPr>
          <p:nvPr/>
        </p:nvSpPr>
        <p:spPr bwMode="auto">
          <a:xfrm>
            <a:off x="283634" y="2286000"/>
            <a:ext cx="2764367" cy="1754326"/>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All the oldies but goodies!</a:t>
            </a:r>
          </a:p>
        </p:txBody>
      </p:sp>
    </p:spTree>
  </p:cSld>
  <p:clrMapOvr>
    <a:masterClrMapping/>
  </p:clrMapOvr>
  <p:transition spd="slow" advClick="0" advTm="3000">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secrets-of-se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44589"/>
            <a:ext cx="11074400" cy="548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Text Box 3"/>
          <p:cNvSpPr txBox="1">
            <a:spLocks noChangeArrowheads="1"/>
          </p:cNvSpPr>
          <p:nvPr/>
        </p:nvSpPr>
        <p:spPr bwMode="auto">
          <a:xfrm>
            <a:off x="190501" y="317500"/>
            <a:ext cx="9116598" cy="630942"/>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500" b="1" smtClean="0">
                <a:effectLst>
                  <a:outerShdw blurRad="38100" dist="38100" dir="2700000" algn="tl">
                    <a:srgbClr val="336699"/>
                  </a:outerShdw>
                </a:effectLst>
                <a:latin typeface="Comic Sans MS" pitchFamily="66" charset="0"/>
              </a:rPr>
              <a:t>10 REASONS FOR SPEAKING ENGLISH</a:t>
            </a:r>
          </a:p>
        </p:txBody>
      </p:sp>
    </p:spTree>
  </p:cSld>
  <p:clrMapOvr>
    <a:masterClrMapping/>
  </p:clrMapOvr>
  <p:transition spd="slow">
    <p:fade thruBlk="1"/>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Amy-Pearson-singing-in-Channel-7-studios_MG_594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00" y="-58738"/>
            <a:ext cx="12598400" cy="6965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9267" name="Text Box 3"/>
          <p:cNvSpPr txBox="1">
            <a:spLocks noChangeArrowheads="1"/>
          </p:cNvSpPr>
          <p:nvPr/>
        </p:nvSpPr>
        <p:spPr bwMode="auto">
          <a:xfrm>
            <a:off x="203200" y="209550"/>
            <a:ext cx="4165600" cy="2308324"/>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Every </a:t>
            </a:r>
            <a:r>
              <a:rPr lang="en-US" altLang="en-US" sz="3600" b="1" dirty="0" err="1" smtClean="0">
                <a:solidFill>
                  <a:schemeClr val="bg1"/>
                </a:solidFill>
                <a:effectLst>
                  <a:outerShdw blurRad="38100" dist="38100" dir="2700000" algn="tl">
                    <a:srgbClr val="336699"/>
                  </a:outerShdw>
                </a:effectLst>
                <a:latin typeface="Comic Sans MS" pitchFamily="66" charset="0"/>
              </a:rPr>
              <a:t>shing</a:t>
            </a:r>
            <a:r>
              <a:rPr lang="en-US" altLang="en-US" sz="3600" b="1" dirty="0" smtClean="0">
                <a:solidFill>
                  <a:schemeClr val="bg1"/>
                </a:solidFill>
                <a:effectLst>
                  <a:outerShdw blurRad="38100" dist="38100" dir="2700000" algn="tl">
                    <a:srgbClr val="336699"/>
                  </a:outerShdw>
                </a:effectLst>
                <a:latin typeface="Comic Sans MS" pitchFamily="66" charset="0"/>
              </a:rPr>
              <a:t>-a-ling-a-ling</a:t>
            </a:r>
          </a:p>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that they</a:t>
            </a:r>
            <a:r>
              <a:rPr lang="ja-JP" altLang="en-US" sz="3600" b="1" dirty="0" smtClean="0">
                <a:solidFill>
                  <a:schemeClr val="bg1"/>
                </a:solidFill>
                <a:effectLst>
                  <a:outerShdw blurRad="38100" dist="38100" dir="2700000" algn="tl">
                    <a:srgbClr val="336699"/>
                  </a:outerShdw>
                </a:effectLst>
                <a:latin typeface="Comic Sans MS" pitchFamily="66" charset="0"/>
              </a:rPr>
              <a:t>’</a:t>
            </a:r>
            <a:r>
              <a:rPr lang="en-US" altLang="ja-JP" sz="3600" b="1" dirty="0" smtClean="0">
                <a:solidFill>
                  <a:schemeClr val="bg1"/>
                </a:solidFill>
                <a:effectLst>
                  <a:outerShdw blurRad="38100" dist="38100" dir="2700000" algn="tl">
                    <a:srgbClr val="336699"/>
                  </a:outerShdw>
                </a:effectLst>
                <a:latin typeface="Comic Sans MS" pitchFamily="66" charset="0"/>
              </a:rPr>
              <a:t>re starting to sing</a:t>
            </a:r>
            <a:endParaRPr lang="en-US" altLang="en-US" sz="3600" b="1" dirty="0" smtClean="0">
              <a:solidFill>
                <a:schemeClr val="bg1"/>
              </a:solidFill>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736708cufk3nb73k"/>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946400" y="-76200"/>
            <a:ext cx="6885517"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0291" name="Text Box 3"/>
          <p:cNvSpPr txBox="1">
            <a:spLocks noChangeArrowheads="1"/>
          </p:cNvSpPr>
          <p:nvPr/>
        </p:nvSpPr>
        <p:spPr bwMode="auto">
          <a:xfrm>
            <a:off x="6989234" y="1500188"/>
            <a:ext cx="2012089"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solidFill>
                  <a:schemeClr val="bg1"/>
                </a:solidFill>
                <a:effectLst>
                  <a:outerShdw blurRad="38100" dist="38100" dir="2700000" algn="tl">
                    <a:srgbClr val="FFFFFF"/>
                  </a:outerShdw>
                </a:effectLst>
                <a:latin typeface="Comic Sans MS" pitchFamily="66" charset="0"/>
              </a:rPr>
              <a:t>So fine.</a:t>
            </a:r>
          </a:p>
        </p:txBody>
      </p:sp>
    </p:spTree>
  </p:cSld>
  <p:clrMapOvr>
    <a:masterClrMapping/>
  </p:clrMapOvr>
  <p:transition spd="slow" advClick="0" advTm="2500">
    <p:fade thruBlk="1"/>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jukebo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7600" y="0"/>
            <a:ext cx="9956800" cy="692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2000">
    <p:fade thruBlk="1"/>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5" descr="asian-family-with-young-children-playing-in-the-leaves-toronto-~-lw_d05_064abcd_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2400"/>
            <a:ext cx="12395200" cy="702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7" name="Text Box 6"/>
          <p:cNvSpPr txBox="1">
            <a:spLocks noChangeArrowheads="1"/>
          </p:cNvSpPr>
          <p:nvPr/>
        </p:nvSpPr>
        <p:spPr bwMode="auto">
          <a:xfrm>
            <a:off x="6684434" y="-23813"/>
            <a:ext cx="1847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endParaRPr lang="en-US" altLang="en-US" sz="3600">
              <a:latin typeface="Comic Sans MS" pitchFamily="66" charset="0"/>
            </a:endParaRPr>
          </a:p>
        </p:txBody>
      </p:sp>
      <p:sp>
        <p:nvSpPr>
          <p:cNvPr id="76807" name="Text Box 7"/>
          <p:cNvSpPr txBox="1">
            <a:spLocks noChangeArrowheads="1"/>
          </p:cNvSpPr>
          <p:nvPr/>
        </p:nvSpPr>
        <p:spPr bwMode="auto">
          <a:xfrm>
            <a:off x="7112000" y="60326"/>
            <a:ext cx="5283200" cy="1708160"/>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500" b="1" smtClean="0">
                <a:effectLst>
                  <a:outerShdw blurRad="38100" dist="38100" dir="2700000" algn="tl">
                    <a:srgbClr val="336699"/>
                  </a:outerShdw>
                </a:effectLst>
                <a:latin typeface="Comic Sans MS" pitchFamily="66" charset="0"/>
              </a:rPr>
              <a:t>All my best memories come back clearly to me;</a:t>
            </a:r>
          </a:p>
        </p:txBody>
      </p:sp>
    </p:spTree>
  </p:cSld>
  <p:clrMapOvr>
    <a:masterClrMapping/>
  </p:clrMapOvr>
  <p:transition spd="slow" advClick="0" advTm="4156">
    <p:fade thruBlk="1"/>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5" descr="AsianFamil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0"/>
            <a:ext cx="12496800" cy="624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2" name="Text Box 6"/>
          <p:cNvSpPr txBox="1">
            <a:spLocks noChangeArrowheads="1"/>
          </p:cNvSpPr>
          <p:nvPr/>
        </p:nvSpPr>
        <p:spPr bwMode="auto">
          <a:xfrm>
            <a:off x="1564218" y="6148388"/>
            <a:ext cx="6739345"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Some can even make me cry.</a:t>
            </a:r>
          </a:p>
        </p:txBody>
      </p:sp>
    </p:spTree>
  </p:cSld>
  <p:clrMapOvr>
    <a:masterClrMapping/>
  </p:clrMapOvr>
  <p:transition spd="slow" advClick="0" advTm="3625">
    <p:fade thruBlk="1"/>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parents_child_silhouette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575"/>
            <a:ext cx="12293600" cy="691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4387" name="Text Box 3"/>
          <p:cNvSpPr txBox="1">
            <a:spLocks noChangeArrowheads="1"/>
          </p:cNvSpPr>
          <p:nvPr/>
        </p:nvSpPr>
        <p:spPr bwMode="auto">
          <a:xfrm>
            <a:off x="406401" y="914400"/>
            <a:ext cx="4028667"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solidFill>
                  <a:srgbClr val="000000"/>
                </a:solidFill>
                <a:effectLst>
                  <a:outerShdw blurRad="38100" dist="38100" dir="2700000" algn="tl">
                    <a:srgbClr val="FFFFFF"/>
                  </a:outerShdw>
                </a:effectLst>
                <a:latin typeface="Comic Sans MS" pitchFamily="66" charset="0"/>
              </a:rPr>
              <a:t>Just like before,</a:t>
            </a:r>
          </a:p>
        </p:txBody>
      </p:sp>
    </p:spTree>
  </p:cSld>
  <p:clrMapOvr>
    <a:masterClrMapping/>
  </p:clrMapOvr>
  <p:transition spd="slow" advClick="0" advTm="5094">
    <p:fade thruBlk="1"/>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5" descr="stock_4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2400" y="-76200"/>
            <a:ext cx="9347200"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5" name="Text Box 7"/>
          <p:cNvSpPr txBox="1">
            <a:spLocks noChangeArrowheads="1"/>
          </p:cNvSpPr>
          <p:nvPr/>
        </p:nvSpPr>
        <p:spPr bwMode="auto">
          <a:xfrm>
            <a:off x="5791201" y="4876801"/>
            <a:ext cx="4652433" cy="1190625"/>
          </a:xfrm>
          <a:prstGeom prst="rect">
            <a:avLst/>
          </a:prstGeom>
          <a:noFill/>
          <a:ln w="9525">
            <a:noFill/>
            <a:miter lim="800000"/>
            <a:headEnd/>
            <a:tailEnd/>
          </a:ln>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solidFill>
                  <a:srgbClr val="000000"/>
                </a:solidFill>
                <a:effectLst>
                  <a:outerShdw blurRad="38100" dist="38100" dir="2700000" algn="tl">
                    <a:srgbClr val="FFFFFF"/>
                  </a:outerShdw>
                </a:effectLst>
                <a:latin typeface="Comic Sans MS" pitchFamily="66" charset="0"/>
              </a:rPr>
              <a:t>It</a:t>
            </a:r>
            <a:r>
              <a:rPr lang="ja-JP" altLang="en-US" sz="3600" b="1" smtClean="0">
                <a:solidFill>
                  <a:srgbClr val="000000"/>
                </a:solidFill>
                <a:effectLst>
                  <a:outerShdw blurRad="38100" dist="38100" dir="2700000" algn="tl">
                    <a:srgbClr val="FFFFFF"/>
                  </a:outerShdw>
                </a:effectLst>
                <a:latin typeface="Comic Sans MS" pitchFamily="66" charset="0"/>
              </a:rPr>
              <a:t>’</a:t>
            </a:r>
            <a:r>
              <a:rPr lang="en-US" altLang="ja-JP" sz="3600" b="1" smtClean="0">
                <a:solidFill>
                  <a:srgbClr val="000000"/>
                </a:solidFill>
                <a:effectLst>
                  <a:outerShdw blurRad="38100" dist="38100" dir="2700000" algn="tl">
                    <a:srgbClr val="FFFFFF"/>
                  </a:outerShdw>
                </a:effectLst>
                <a:latin typeface="Comic Sans MS" pitchFamily="66" charset="0"/>
              </a:rPr>
              <a:t>s yesterday once more.</a:t>
            </a:r>
            <a:endParaRPr lang="en-US" altLang="en-US" sz="3600" b="1" smtClean="0">
              <a:solidFill>
                <a:srgbClr val="000000"/>
              </a:solidFill>
              <a:effectLst>
                <a:outerShdw blurRad="38100" dist="38100" dir="2700000" algn="tl">
                  <a:srgbClr val="FFFFFF"/>
                </a:outerShdw>
              </a:effectLst>
              <a:latin typeface="Comic Sans MS" pitchFamily="66" charset="0"/>
            </a:endParaRPr>
          </a:p>
        </p:txBody>
      </p:sp>
    </p:spTree>
  </p:cSld>
  <p:clrMapOvr>
    <a:masterClrMapping/>
  </p:clrMapOvr>
  <p:transition spd="slow" advClick="0" advTm="5281">
    <p:fade thruBlk="1"/>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mus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57175"/>
            <a:ext cx="12192000" cy="634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6435" name="Text Box 3"/>
          <p:cNvSpPr txBox="1">
            <a:spLocks noChangeArrowheads="1"/>
          </p:cNvSpPr>
          <p:nvPr/>
        </p:nvSpPr>
        <p:spPr bwMode="auto">
          <a:xfrm>
            <a:off x="4267201" y="2771776"/>
            <a:ext cx="4575291"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solidFill>
                  <a:schemeClr val="bg1"/>
                </a:solidFill>
                <a:effectLst>
                  <a:outerShdw blurRad="38100" dist="38100" dir="2700000" algn="tl">
                    <a:srgbClr val="FFFFFF"/>
                  </a:outerShdw>
                </a:effectLst>
                <a:latin typeface="Comic Sans MS" pitchFamily="66" charset="0"/>
              </a:rPr>
              <a:t>Every sha-la-la-la,</a:t>
            </a:r>
          </a:p>
          <a:p>
            <a:pPr>
              <a:defRPr/>
            </a:pPr>
            <a:r>
              <a:rPr lang="en-US" altLang="en-US" sz="3600" b="1" smtClean="0">
                <a:solidFill>
                  <a:schemeClr val="bg1"/>
                </a:solidFill>
                <a:effectLst>
                  <a:outerShdw blurRad="38100" dist="38100" dir="2700000" algn="tl">
                    <a:srgbClr val="FFFFFF"/>
                  </a:outerShdw>
                </a:effectLst>
                <a:latin typeface="Comic Sans MS" pitchFamily="66" charset="0"/>
              </a:rPr>
              <a:t>every whoa-oh-oh</a:t>
            </a:r>
          </a:p>
        </p:txBody>
      </p:sp>
    </p:spTree>
  </p:cSld>
  <p:clrMapOvr>
    <a:masterClrMapping/>
  </p:clrMapOvr>
  <p:transition spd="slow" advClick="0" advTm="4000">
    <p:fade thruBlk="1"/>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5" descr="ill_releas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350"/>
            <a:ext cx="12293600" cy="694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8" name="Text Box 6"/>
          <p:cNvSpPr txBox="1">
            <a:spLocks noChangeArrowheads="1"/>
          </p:cNvSpPr>
          <p:nvPr/>
        </p:nvSpPr>
        <p:spPr bwMode="auto">
          <a:xfrm>
            <a:off x="8272535" y="4953000"/>
            <a:ext cx="2852063"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Still shines</a:t>
            </a:r>
            <a:r>
              <a:rPr lang="en-US" altLang="en-US" sz="3600" b="1" dirty="0" smtClean="0">
                <a:effectLst>
                  <a:outerShdw blurRad="38100" dist="38100" dir="2700000" algn="tl">
                    <a:srgbClr val="336699"/>
                  </a:outerShdw>
                </a:effectLst>
                <a:latin typeface="Comic Sans MS" pitchFamily="66" charset="0"/>
              </a:rPr>
              <a:t>.</a:t>
            </a:r>
          </a:p>
        </p:txBody>
      </p:sp>
    </p:spTree>
  </p:cSld>
  <p:clrMapOvr>
    <a:masterClrMapping/>
  </p:clrMapOvr>
  <p:transition spd="slow" advClick="0" advTm="2100">
    <p:fade thruBlk="1"/>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carandjutebo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209550"/>
            <a:ext cx="12395200" cy="649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2100">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success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8204200"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Text Box 3"/>
          <p:cNvSpPr txBox="1">
            <a:spLocks noChangeArrowheads="1"/>
          </p:cNvSpPr>
          <p:nvPr/>
        </p:nvSpPr>
        <p:spPr bwMode="auto">
          <a:xfrm>
            <a:off x="8432800" y="2057400"/>
            <a:ext cx="3759200" cy="1569660"/>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4800" b="1" smtClean="0">
                <a:effectLst>
                  <a:outerShdw blurRad="38100" dist="38100" dir="2700000" algn="tl">
                    <a:srgbClr val="336699"/>
                  </a:outerShdw>
                </a:effectLst>
                <a:latin typeface="Comic Sans MS" pitchFamily="66" charset="0"/>
              </a:rPr>
              <a:t>1.  SELF ESTEEM</a:t>
            </a:r>
          </a:p>
        </p:txBody>
      </p:sp>
    </p:spTree>
  </p:cSld>
  <p:clrMapOvr>
    <a:masterClrMapping/>
  </p:clrMapOvr>
  <p:transition spd="slow">
    <p:fade thruBlk="1"/>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8" name="Text Box 6"/>
          <p:cNvSpPr txBox="1">
            <a:spLocks noChangeArrowheads="1"/>
          </p:cNvSpPr>
          <p:nvPr/>
        </p:nvSpPr>
        <p:spPr bwMode="auto">
          <a:xfrm>
            <a:off x="283634" y="1981200"/>
            <a:ext cx="4389967" cy="2308324"/>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Every shing-a-ling-a-ling</a:t>
            </a:r>
          </a:p>
          <a:p>
            <a:pPr algn="ctr">
              <a:defRPr/>
            </a:pPr>
            <a:r>
              <a:rPr lang="en-US" altLang="en-US" sz="3600" b="1" smtClean="0">
                <a:effectLst>
                  <a:outerShdw blurRad="38100" dist="38100" dir="2700000" algn="tl">
                    <a:srgbClr val="336699"/>
                  </a:outerShdw>
                </a:effectLst>
                <a:latin typeface="Comic Sans MS" pitchFamily="66" charset="0"/>
              </a:rPr>
              <a:t>that they</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re starting to sing</a:t>
            </a:r>
            <a:endParaRPr lang="en-US" altLang="en-US" sz="3600" b="1" smtClean="0">
              <a:effectLst>
                <a:outerShdw blurRad="38100" dist="38100" dir="2700000" algn="tl">
                  <a:srgbClr val="336699"/>
                </a:outerShdw>
              </a:effectLst>
              <a:latin typeface="Comic Sans MS" pitchFamily="66" charset="0"/>
            </a:endParaRPr>
          </a:p>
        </p:txBody>
      </p:sp>
      <p:pic>
        <p:nvPicPr>
          <p:cNvPr id="491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3667" y="-76200"/>
            <a:ext cx="7560733"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4200">
    <p:fade thruBlk="1"/>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jukebo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0531" name="Text Box 3"/>
          <p:cNvSpPr txBox="1">
            <a:spLocks noChangeArrowheads="1"/>
          </p:cNvSpPr>
          <p:nvPr/>
        </p:nvSpPr>
        <p:spPr bwMode="auto">
          <a:xfrm>
            <a:off x="8777394" y="872222"/>
            <a:ext cx="2012089"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336699"/>
                  </a:outerShdw>
                </a:effectLst>
                <a:latin typeface="Comic Sans MS" pitchFamily="66" charset="0"/>
              </a:rPr>
              <a:t>So fine.</a:t>
            </a:r>
          </a:p>
        </p:txBody>
      </p:sp>
    </p:spTree>
  </p:cSld>
  <p:clrMapOvr>
    <a:masterClrMapping/>
  </p:clrMapOvr>
  <p:transition spd="slow" advClick="0" advTm="3600">
    <p:fade thruBlk="1"/>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5" descr="Carpenters_E_Yesterday_Once_Mo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6200"/>
            <a:ext cx="8737600"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74" name="Text Box 6"/>
          <p:cNvSpPr txBox="1">
            <a:spLocks noChangeArrowheads="1"/>
          </p:cNvSpPr>
          <p:nvPr/>
        </p:nvSpPr>
        <p:spPr bwMode="auto">
          <a:xfrm>
            <a:off x="8636001" y="1641476"/>
            <a:ext cx="3272367" cy="2308324"/>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Every sha-la-la-la,</a:t>
            </a:r>
          </a:p>
          <a:p>
            <a:pPr algn="ctr">
              <a:defRPr/>
            </a:pPr>
            <a:r>
              <a:rPr lang="en-US" altLang="en-US" sz="3600" b="1" smtClean="0">
                <a:effectLst>
                  <a:outerShdw blurRad="38100" dist="38100" dir="2700000" algn="tl">
                    <a:srgbClr val="336699"/>
                  </a:outerShdw>
                </a:effectLst>
                <a:latin typeface="Comic Sans MS" pitchFamily="66" charset="0"/>
              </a:rPr>
              <a:t>every whoa-oh-oh</a:t>
            </a:r>
          </a:p>
        </p:txBody>
      </p:sp>
    </p:spTree>
  </p:cSld>
  <p:clrMapOvr>
    <a:masterClrMapping/>
  </p:clrMapOvr>
  <p:transition spd="slow" advClick="0" advTm="4200">
    <p:fade thruBlk="1"/>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5" descr="carpenters_clp2"/>
          <p:cNvPicPr>
            <a:picLocks noChangeAspect="1" noChangeArrowheads="1"/>
          </p:cNvPicPr>
          <p:nvPr/>
        </p:nvPicPr>
        <p:blipFill>
          <a:blip r:embed="rId3">
            <a:extLst>
              <a:ext uri="{28A0092B-C50C-407E-A947-70E740481C1C}">
                <a14:useLocalDpi xmlns:a14="http://schemas.microsoft.com/office/drawing/2010/main" val="0"/>
              </a:ext>
            </a:extLst>
          </a:blip>
          <a:srcRect t="8904"/>
          <a:stretch>
            <a:fillRect/>
          </a:stretch>
        </p:blipFill>
        <p:spPr bwMode="auto">
          <a:xfrm>
            <a:off x="1117601" y="-47625"/>
            <a:ext cx="10045700" cy="697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54" name="Text Box 6"/>
          <p:cNvSpPr txBox="1">
            <a:spLocks noChangeArrowheads="1"/>
          </p:cNvSpPr>
          <p:nvPr/>
        </p:nvSpPr>
        <p:spPr bwMode="auto">
          <a:xfrm>
            <a:off x="6050588" y="4624388"/>
            <a:ext cx="385042"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t>
            </a:r>
          </a:p>
        </p:txBody>
      </p:sp>
      <p:sp>
        <p:nvSpPr>
          <p:cNvPr id="152580" name="Text Box 4"/>
          <p:cNvSpPr txBox="1">
            <a:spLocks noChangeArrowheads="1"/>
          </p:cNvSpPr>
          <p:nvPr/>
        </p:nvSpPr>
        <p:spPr bwMode="auto">
          <a:xfrm>
            <a:off x="5080000" y="104776"/>
            <a:ext cx="23579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Still shines.</a:t>
            </a:r>
          </a:p>
        </p:txBody>
      </p:sp>
    </p:spTree>
  </p:cSld>
  <p:clrMapOvr>
    <a:masterClrMapping/>
  </p:clrMapOvr>
  <p:transition spd="slow" advClick="0" advTm="5500">
    <p:fade thruBlk="1"/>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5" descr="carpenters_sky_10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638"/>
            <a:ext cx="12700000" cy="693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904" name="Text Box 8"/>
          <p:cNvSpPr txBox="1">
            <a:spLocks noChangeArrowheads="1"/>
          </p:cNvSpPr>
          <p:nvPr/>
        </p:nvSpPr>
        <p:spPr bwMode="auto">
          <a:xfrm>
            <a:off x="4422485" y="4813300"/>
            <a:ext cx="184731" cy="646331"/>
          </a:xfrm>
          <a:prstGeom prst="rect">
            <a:avLst/>
          </a:prstGeom>
          <a:noFill/>
          <a:ln w="9525">
            <a:noFill/>
            <a:miter lim="800000"/>
            <a:headEnd/>
            <a:tailEnd/>
          </a:ln>
          <a:effectLst/>
        </p:spPr>
        <p:txBody>
          <a:bodyPr wrap="none">
            <a:spAutoFit/>
          </a:bodyPr>
          <a:lstStyle/>
          <a:p>
            <a:pPr algn="ctr" eaLnBrk="0" hangingPunct="0">
              <a:defRPr/>
            </a:pPr>
            <a:endParaRPr lang="en-US" sz="3600" b="1">
              <a:effectLst>
                <a:outerShdw blurRad="38100" dist="38100" dir="2700000" algn="tl">
                  <a:srgbClr val="336699"/>
                </a:outerShdw>
              </a:effectLst>
              <a:latin typeface="Comic Sans MS" pitchFamily="66" charset="0"/>
              <a:ea typeface="+mn-ea"/>
            </a:endParaRPr>
          </a:p>
        </p:txBody>
      </p:sp>
      <p:sp>
        <p:nvSpPr>
          <p:cNvPr id="154628" name="Text Box 4"/>
          <p:cNvSpPr txBox="1">
            <a:spLocks noChangeArrowheads="1"/>
          </p:cNvSpPr>
          <p:nvPr/>
        </p:nvSpPr>
        <p:spPr bwMode="auto">
          <a:xfrm>
            <a:off x="5408418" y="12700"/>
            <a:ext cx="3946914" cy="1754326"/>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Karen Carpenter</a:t>
            </a:r>
          </a:p>
          <a:p>
            <a:pPr algn="ctr">
              <a:defRPr/>
            </a:pPr>
            <a:r>
              <a:rPr lang="en-US" altLang="en-US" sz="3600" b="1" smtClean="0">
                <a:effectLst>
                  <a:outerShdw blurRad="38100" dist="38100" dir="2700000" algn="tl">
                    <a:srgbClr val="336699"/>
                  </a:outerShdw>
                </a:effectLst>
                <a:latin typeface="Comic Sans MS" pitchFamily="66" charset="0"/>
              </a:rPr>
              <a:t>Born:  03/02/50</a:t>
            </a:r>
          </a:p>
          <a:p>
            <a:pPr algn="ctr">
              <a:defRPr/>
            </a:pPr>
            <a:r>
              <a:rPr lang="en-US" altLang="en-US" sz="3600" b="1" smtClean="0">
                <a:effectLst>
                  <a:outerShdw blurRad="38100" dist="38100" dir="2700000" algn="tl">
                    <a:srgbClr val="336699"/>
                  </a:outerShdw>
                </a:effectLst>
                <a:latin typeface="Comic Sans MS" pitchFamily="66" charset="0"/>
              </a:rPr>
              <a:t>Died:  02/04/83</a:t>
            </a:r>
          </a:p>
        </p:txBody>
      </p:sp>
      <p:sp>
        <p:nvSpPr>
          <p:cNvPr id="154629" name="Text Box 5"/>
          <p:cNvSpPr txBox="1">
            <a:spLocks noChangeArrowheads="1"/>
          </p:cNvSpPr>
          <p:nvPr/>
        </p:nvSpPr>
        <p:spPr bwMode="auto">
          <a:xfrm>
            <a:off x="10951634" y="6134100"/>
            <a:ext cx="886781" cy="27699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1200" b="1" smtClean="0">
                <a:solidFill>
                  <a:schemeClr val="bg1"/>
                </a:solidFill>
                <a:effectLst>
                  <a:outerShdw blurRad="38100" dist="38100" dir="2700000" algn="tl">
                    <a:srgbClr val="FFFFFF"/>
                  </a:outerShdw>
                </a:effectLst>
                <a:latin typeface="Comic Sans MS" pitchFamily="66" charset="0"/>
              </a:rPr>
              <a:t>bjb/2007</a:t>
            </a:r>
          </a:p>
        </p:txBody>
      </p:sp>
      <p:sp>
        <p:nvSpPr>
          <p:cNvPr id="154630" name="Text Box 6"/>
          <p:cNvSpPr txBox="1">
            <a:spLocks noChangeArrowheads="1"/>
          </p:cNvSpPr>
          <p:nvPr/>
        </p:nvSpPr>
        <p:spPr bwMode="auto">
          <a:xfrm>
            <a:off x="406400" y="3975100"/>
            <a:ext cx="6400800" cy="1446550"/>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336699"/>
                  </a:outerShdw>
                </a:effectLst>
                <a:latin typeface="Comic Sans MS" pitchFamily="66" charset="0"/>
              </a:rPr>
              <a:t>Never let yesterday use up too much of today.</a:t>
            </a:r>
            <a:r>
              <a:rPr lang="en-US" altLang="en-US" sz="3600" b="1" dirty="0" smtClean="0">
                <a:effectLst>
                  <a:outerShdw blurRad="38100" dist="38100" dir="2700000" algn="tl">
                    <a:srgbClr val="336699"/>
                  </a:outerShdw>
                </a:effectLst>
                <a:latin typeface="Comic Sans MS" pitchFamily="66" charset="0"/>
              </a:rPr>
              <a:t>	   </a:t>
            </a:r>
            <a:r>
              <a:rPr lang="en-US" altLang="en-US" sz="1600" b="1" dirty="0" smtClean="0">
                <a:effectLst>
                  <a:outerShdw blurRad="38100" dist="38100" dir="2700000" algn="tl">
                    <a:srgbClr val="336699"/>
                  </a:outerShdw>
                </a:effectLst>
                <a:latin typeface="Comic Sans MS" pitchFamily="66" charset="0"/>
              </a:rPr>
              <a:t>Will Rogers</a:t>
            </a:r>
          </a:p>
        </p:txBody>
      </p:sp>
    </p:spTree>
  </p:cSld>
  <p:clrMapOvr>
    <a:masterClrMapping/>
  </p:clrMapOvr>
  <p:transition spd="slow">
    <p:fade thruBlk="1"/>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radio46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3425826"/>
            <a:ext cx="6705600" cy="327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1" name="Text Box 3"/>
          <p:cNvSpPr txBox="1">
            <a:spLocks noChangeArrowheads="1"/>
          </p:cNvSpPr>
          <p:nvPr/>
        </p:nvSpPr>
        <p:spPr bwMode="auto">
          <a:xfrm>
            <a:off x="550334" y="501650"/>
            <a:ext cx="3754554"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4.  TALK TO:  </a:t>
            </a:r>
          </a:p>
        </p:txBody>
      </p:sp>
      <p:pic>
        <p:nvPicPr>
          <p:cNvPr id="55300" name="Picture 4" descr="television_53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83200" y="228601"/>
            <a:ext cx="6604000" cy="288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3" name="Text Box 5"/>
          <p:cNvSpPr txBox="1">
            <a:spLocks noChangeArrowheads="1"/>
          </p:cNvSpPr>
          <p:nvPr/>
        </p:nvSpPr>
        <p:spPr bwMode="auto">
          <a:xfrm>
            <a:off x="1731434" y="1881188"/>
            <a:ext cx="2380780"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THE T.V.</a:t>
            </a:r>
          </a:p>
        </p:txBody>
      </p:sp>
      <p:sp>
        <p:nvSpPr>
          <p:cNvPr id="43014" name="Text Box 6"/>
          <p:cNvSpPr txBox="1">
            <a:spLocks noChangeArrowheads="1"/>
          </p:cNvSpPr>
          <p:nvPr/>
        </p:nvSpPr>
        <p:spPr bwMode="auto">
          <a:xfrm>
            <a:off x="7620000" y="4616450"/>
            <a:ext cx="3018775"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AND RADIO</a:t>
            </a:r>
          </a:p>
        </p:txBody>
      </p:sp>
    </p:spTree>
  </p:cSld>
  <p:clrMapOvr>
    <a:masterClrMapping/>
  </p:clrMapOvr>
  <p:transition spd="slow">
    <p:fade thruBlk="1"/>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610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74750"/>
            <a:ext cx="10966451" cy="537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5" name="Text Box 3"/>
          <p:cNvSpPr txBox="1">
            <a:spLocks noChangeArrowheads="1"/>
          </p:cNvSpPr>
          <p:nvPr/>
        </p:nvSpPr>
        <p:spPr bwMode="auto">
          <a:xfrm>
            <a:off x="304800" y="349251"/>
            <a:ext cx="9005992"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5.  READ TEACHER</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S POWERPOINTS</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p:fade thruBlk="1"/>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descr="Happy_Man_On_Cell_Pho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0"/>
            <a:ext cx="732366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59" name="Text Box 3"/>
          <p:cNvSpPr txBox="1">
            <a:spLocks noChangeArrowheads="1"/>
          </p:cNvSpPr>
          <p:nvPr/>
        </p:nvSpPr>
        <p:spPr bwMode="auto">
          <a:xfrm>
            <a:off x="203201" y="2033589"/>
            <a:ext cx="4389967" cy="23082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6.  CALL ENGLISH SPEAKING FRIENDS</a:t>
            </a:r>
          </a:p>
        </p:txBody>
      </p:sp>
    </p:spTree>
  </p:cSld>
  <p:clrMapOvr>
    <a:masterClrMapping/>
  </p:clrMapOvr>
  <p:transition spd="slow">
    <p:fade thruBlk="1"/>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descr="CL99grou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370014"/>
            <a:ext cx="9144000" cy="514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Text Box 3"/>
          <p:cNvSpPr txBox="1">
            <a:spLocks noChangeArrowheads="1"/>
          </p:cNvSpPr>
          <p:nvPr/>
        </p:nvSpPr>
        <p:spPr bwMode="auto">
          <a:xfrm>
            <a:off x="1490133" y="425450"/>
            <a:ext cx="6718506"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7.  GROUP PARTICIPATION</a:t>
            </a:r>
          </a:p>
        </p:txBody>
      </p:sp>
    </p:spTree>
  </p:cSld>
  <p:clrMapOvr>
    <a:masterClrMapping/>
  </p:clrMapOvr>
  <p:transition spd="slow">
    <p:fade thruBlk="1"/>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descr="booth312_0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2800" y="1165225"/>
            <a:ext cx="10566400" cy="553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7" name="Text Box 3"/>
          <p:cNvSpPr txBox="1">
            <a:spLocks noChangeArrowheads="1"/>
          </p:cNvSpPr>
          <p:nvPr/>
        </p:nvSpPr>
        <p:spPr bwMode="auto">
          <a:xfrm>
            <a:off x="812800" y="357188"/>
            <a:ext cx="7981672"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8.  INTERPRETING FOR OTHERS</a:t>
            </a:r>
          </a:p>
        </p:txBody>
      </p:sp>
    </p:spTree>
  </p:cSld>
  <p:clrMapOvr>
    <a:masterClrMapping/>
  </p:clrMapOvr>
  <p:transition spd="slow">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reach1_l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966788"/>
            <a:ext cx="10261600" cy="577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Text Box 3"/>
          <p:cNvSpPr txBox="1">
            <a:spLocks noChangeArrowheads="1"/>
          </p:cNvSpPr>
          <p:nvPr/>
        </p:nvSpPr>
        <p:spPr bwMode="auto">
          <a:xfrm>
            <a:off x="2698751" y="228601"/>
            <a:ext cx="5743880"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2.  TEACHING OTHERS</a:t>
            </a:r>
          </a:p>
        </p:txBody>
      </p:sp>
    </p:spTree>
  </p:cSld>
  <p:clrMapOvr>
    <a:masterClrMapping/>
  </p:clrMapOvr>
  <p:transition spd="slow">
    <p:fade thruBlk="1"/>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p:cNvSpPr txBox="1">
            <a:spLocks noChangeArrowheads="1"/>
          </p:cNvSpPr>
          <p:nvPr/>
        </p:nvSpPr>
        <p:spPr bwMode="auto">
          <a:xfrm>
            <a:off x="2010834" y="280988"/>
            <a:ext cx="8453967" cy="646112"/>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effectLst>
                  <a:outerShdw blurRad="38100" dist="38100" dir="2700000" algn="tl">
                    <a:srgbClr val="336699"/>
                  </a:outerShdw>
                </a:effectLst>
                <a:latin typeface="Comic Sans MS" pitchFamily="66" charset="0"/>
              </a:rPr>
              <a:t>9.  READ MORE—Read Seed Folks!</a:t>
            </a:r>
          </a:p>
        </p:txBody>
      </p:sp>
      <p:pic>
        <p:nvPicPr>
          <p:cNvPr id="4" name="Picture 2" descr="F:\BYU Lessons\China Seedfolks folder\Seedfolks scans\Seed Folks front cov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80699" y="1399177"/>
            <a:ext cx="6544015" cy="475826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book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239" y="1174210"/>
            <a:ext cx="8571467" cy="5683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thruBlk="1"/>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765301" y="387133"/>
            <a:ext cx="9539817" cy="646331"/>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effectLst>
                  <a:outerShdw blurRad="38100" dist="38100" dir="2700000" algn="tl">
                    <a:srgbClr val="336699"/>
                  </a:outerShdw>
                </a:effectLst>
                <a:latin typeface="Comic Sans MS" pitchFamily="66" charset="0"/>
              </a:rPr>
              <a:t>10.  HELP Your ENGLISH TEACHERS! </a:t>
            </a:r>
          </a:p>
        </p:txBody>
      </p:sp>
      <p:pic>
        <p:nvPicPr>
          <p:cNvPr id="6144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3133" y="1280159"/>
            <a:ext cx="9688766" cy="7266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slow">
    <p:fade thruBlk="1"/>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English Corner’s Goals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To improve oral English skills—we speak only English. </a:t>
            </a:r>
          </a:p>
          <a:p>
            <a:r>
              <a:rPr lang="en-US" dirty="0" smtClean="0">
                <a:latin typeface="Times New Roman" panose="02020603050405020304" pitchFamily="18" charset="0"/>
                <a:cs typeface="Times New Roman" panose="02020603050405020304" pitchFamily="18" charset="0"/>
              </a:rPr>
              <a:t>To improve English listening skills.</a:t>
            </a:r>
          </a:p>
          <a:p>
            <a:r>
              <a:rPr lang="en-US" dirty="0" smtClean="0">
                <a:latin typeface="Times New Roman" panose="02020603050405020304" pitchFamily="18" charset="0"/>
                <a:cs typeface="Times New Roman" panose="02020603050405020304" pitchFamily="18" charset="0"/>
              </a:rPr>
              <a:t>To meet new friends.</a:t>
            </a:r>
          </a:p>
          <a:p>
            <a:r>
              <a:rPr lang="en-US" dirty="0" smtClean="0">
                <a:latin typeface="Times New Roman" panose="02020603050405020304" pitchFamily="18" charset="0"/>
                <a:cs typeface="Times New Roman" panose="02020603050405020304" pitchFamily="18" charset="0"/>
              </a:rPr>
              <a:t>To build social skills.</a:t>
            </a:r>
          </a:p>
          <a:p>
            <a:r>
              <a:rPr lang="en-US" dirty="0" smtClean="0">
                <a:latin typeface="Times New Roman" panose="02020603050405020304" pitchFamily="18" charset="0"/>
                <a:cs typeface="Times New Roman" panose="02020603050405020304" pitchFamily="18" charset="0"/>
              </a:rPr>
              <a:t>To learn about American and Chinese Cultures.</a:t>
            </a:r>
          </a:p>
          <a:p>
            <a:r>
              <a:rPr lang="en-US" dirty="0" smtClean="0">
                <a:latin typeface="Times New Roman" panose="02020603050405020304" pitchFamily="18" charset="0"/>
                <a:cs typeface="Times New Roman" panose="02020603050405020304" pitchFamily="18" charset="0"/>
              </a:rPr>
              <a:t>To share ideas and opinions.</a:t>
            </a:r>
          </a:p>
          <a:p>
            <a:r>
              <a:rPr lang="en-US" dirty="0" smtClean="0">
                <a:latin typeface="Times New Roman" panose="02020603050405020304" pitchFamily="18" charset="0"/>
                <a:cs typeface="Times New Roman" panose="02020603050405020304" pitchFamily="18" charset="0"/>
              </a:rPr>
              <a:t>Let’s have fun!</a:t>
            </a:r>
          </a:p>
        </p:txBody>
      </p:sp>
    </p:spTree>
    <p:extLst>
      <p:ext uri="{BB962C8B-B14F-4D97-AF65-F5344CB8AC3E}">
        <p14:creationId xmlns:p14="http://schemas.microsoft.com/office/powerpoint/2010/main" val="69256066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8539" y="1071562"/>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Next English Corner</a:t>
            </a:r>
            <a:br>
              <a:rPr lang="en-US" sz="4800" b="1" dirty="0" smtClean="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April 10, 2014 7 </a:t>
            </a:r>
            <a:r>
              <a:rPr lang="en-US" sz="4800" b="1" dirty="0">
                <a:latin typeface="Times New Roman" panose="02020603050405020304" pitchFamily="18" charset="0"/>
                <a:cs typeface="Times New Roman" panose="02020603050405020304" pitchFamily="18" charset="0"/>
              </a:rPr>
              <a:t>PM</a:t>
            </a:r>
            <a:br>
              <a:rPr lang="en-US" sz="48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795997" y="2394120"/>
            <a:ext cx="10515600" cy="4351338"/>
          </a:xfrm>
        </p:spPr>
        <p:txBody>
          <a:bodyPr>
            <a:normAutofit/>
          </a:bodyPr>
          <a:lstStyle/>
          <a:p>
            <a:pPr marL="0" indent="0" algn="ctr">
              <a:buNone/>
            </a:pPr>
            <a:r>
              <a:rPr lang="en-US" sz="7200" dirty="0" smtClean="0">
                <a:latin typeface="Times New Roman" panose="02020603050405020304" pitchFamily="18" charset="0"/>
                <a:cs typeface="Times New Roman" panose="02020603050405020304" pitchFamily="18" charset="0"/>
              </a:rPr>
              <a:t>The next English Corner </a:t>
            </a:r>
          </a:p>
          <a:p>
            <a:pPr marL="0" indent="0" algn="ctr">
              <a:buNone/>
            </a:pPr>
            <a:r>
              <a:rPr lang="en-US" sz="7200" dirty="0" smtClean="0">
                <a:latin typeface="Times New Roman" panose="02020603050405020304" pitchFamily="18" charset="0"/>
                <a:cs typeface="Times New Roman" panose="02020603050405020304" pitchFamily="18" charset="0"/>
              </a:rPr>
              <a:t>will be in</a:t>
            </a:r>
            <a:r>
              <a:rPr lang="en-US" sz="7200" dirty="0">
                <a:latin typeface="Times New Roman" panose="02020603050405020304" pitchFamily="18" charset="0"/>
                <a:cs typeface="Times New Roman" panose="02020603050405020304" pitchFamily="18" charset="0"/>
              </a:rPr>
              <a:t> </a:t>
            </a:r>
            <a:r>
              <a:rPr lang="en-US" sz="7200" dirty="0" smtClean="0">
                <a:latin typeface="Times New Roman" panose="02020603050405020304" pitchFamily="18" charset="0"/>
                <a:cs typeface="Times New Roman" panose="02020603050405020304" pitchFamily="18" charset="0"/>
              </a:rPr>
              <a:t>Room 218</a:t>
            </a:r>
          </a:p>
        </p:txBody>
      </p:sp>
    </p:spTree>
    <p:extLst>
      <p:ext uri="{BB962C8B-B14F-4D97-AF65-F5344CB8AC3E}">
        <p14:creationId xmlns:p14="http://schemas.microsoft.com/office/powerpoint/2010/main" val="218888888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04534919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Studying Abroad</a:t>
            </a:r>
            <a:endParaRPr lang="en-US" dirty="0"/>
          </a:p>
        </p:txBody>
      </p:sp>
      <p:sp>
        <p:nvSpPr>
          <p:cNvPr id="3" name="Content Placeholder 2"/>
          <p:cNvSpPr>
            <a:spLocks noGrp="1"/>
          </p:cNvSpPr>
          <p:nvPr>
            <p:ph idx="1"/>
          </p:nvPr>
        </p:nvSpPr>
        <p:spPr/>
        <p:txBody>
          <a:bodyPr>
            <a:normAutofit/>
          </a:bodyPr>
          <a:lstStyle/>
          <a:p>
            <a:r>
              <a:rPr lang="en-US" sz="4000" dirty="0" smtClean="0"/>
              <a:t>So why would you want to study abroad?</a:t>
            </a:r>
          </a:p>
          <a:p>
            <a:r>
              <a:rPr lang="en-US" sz="4000" dirty="0" smtClean="0"/>
              <a:t>Just to see how many miles you can log?</a:t>
            </a:r>
          </a:p>
          <a:p>
            <a:r>
              <a:rPr lang="en-US" sz="4000" dirty="0" smtClean="0"/>
              <a:t>No, silly! To learn and grow,</a:t>
            </a:r>
          </a:p>
          <a:p>
            <a:r>
              <a:rPr lang="en-US" sz="4000" dirty="0" smtClean="0"/>
              <a:t>There is much I want to know.</a:t>
            </a:r>
          </a:p>
          <a:p>
            <a:r>
              <a:rPr lang="en-US" sz="4000" dirty="0" smtClean="0"/>
              <a:t>You’ll come back so smart—we’ll all be awed.</a:t>
            </a:r>
          </a:p>
          <a:p>
            <a:pPr marL="0" indent="0">
              <a:buNone/>
            </a:pPr>
            <a:endParaRPr lang="en-US" sz="4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76591" y="0"/>
            <a:ext cx="2399131" cy="17993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783727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Studying Abroad Part II</a:t>
            </a:r>
            <a:endParaRPr lang="en-US" dirty="0"/>
          </a:p>
        </p:txBody>
      </p:sp>
      <p:sp>
        <p:nvSpPr>
          <p:cNvPr id="3" name="Content Placeholder 2"/>
          <p:cNvSpPr>
            <a:spLocks noGrp="1"/>
          </p:cNvSpPr>
          <p:nvPr>
            <p:ph idx="1"/>
          </p:nvPr>
        </p:nvSpPr>
        <p:spPr>
          <a:xfrm>
            <a:off x="852268" y="2233588"/>
            <a:ext cx="10515600" cy="4351338"/>
          </a:xfrm>
        </p:spPr>
        <p:txBody>
          <a:bodyPr>
            <a:normAutofit/>
          </a:bodyPr>
          <a:lstStyle/>
          <a:p>
            <a:r>
              <a:rPr lang="en-US" sz="4800" dirty="0" smtClean="0"/>
              <a:t>Are foreign universities much harder?</a:t>
            </a:r>
          </a:p>
          <a:p>
            <a:r>
              <a:rPr lang="en-US" sz="4800" dirty="0" smtClean="0"/>
              <a:t>Not for a hard-working  self-starter.</a:t>
            </a:r>
          </a:p>
          <a:p>
            <a:r>
              <a:rPr lang="en-US" sz="4800" dirty="0" smtClean="0"/>
              <a:t>So don’t be a jerk</a:t>
            </a:r>
          </a:p>
          <a:p>
            <a:r>
              <a:rPr lang="en-US" sz="4800" dirty="0" smtClean="0"/>
              <a:t>And just do your work.</a:t>
            </a:r>
          </a:p>
          <a:p>
            <a:r>
              <a:rPr lang="en-US" sz="4800" dirty="0" smtClean="0"/>
              <a:t>Then you will be all the smarter!</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96400" y="0"/>
            <a:ext cx="2903491" cy="19254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72680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Studying Abroad Part </a:t>
            </a:r>
            <a:r>
              <a:rPr lang="en-US" dirty="0" smtClean="0"/>
              <a:t>III</a:t>
            </a:r>
            <a:endParaRPr lang="en-US" dirty="0"/>
          </a:p>
        </p:txBody>
      </p:sp>
      <p:sp>
        <p:nvSpPr>
          <p:cNvPr id="3" name="Content Placeholder 2"/>
          <p:cNvSpPr>
            <a:spLocks noGrp="1"/>
          </p:cNvSpPr>
          <p:nvPr>
            <p:ph idx="1"/>
          </p:nvPr>
        </p:nvSpPr>
        <p:spPr/>
        <p:txBody>
          <a:bodyPr/>
          <a:lstStyle/>
          <a:p>
            <a:r>
              <a:rPr lang="en-US" sz="5400" dirty="0" smtClean="0"/>
              <a:t>I am in a foreign country,</a:t>
            </a:r>
          </a:p>
          <a:p>
            <a:r>
              <a:rPr lang="en-US" sz="5400" dirty="0" smtClean="0"/>
              <a:t>At a top university.</a:t>
            </a:r>
          </a:p>
          <a:p>
            <a:r>
              <a:rPr lang="en-US" sz="5400" dirty="0" smtClean="0"/>
              <a:t>One day, I looked above</a:t>
            </a:r>
            <a:r>
              <a:rPr lang="en-US" sz="5400" dirty="0"/>
              <a:t>;</a:t>
            </a:r>
            <a:endParaRPr lang="en-US" sz="5400" dirty="0" smtClean="0"/>
          </a:p>
          <a:p>
            <a:r>
              <a:rPr lang="en-US" sz="5400" dirty="0" smtClean="0"/>
              <a:t>I fell deeply in love--</a:t>
            </a:r>
          </a:p>
          <a:p>
            <a:r>
              <a:rPr lang="en-US" sz="5400" dirty="0" smtClean="0"/>
              <a:t>But the problems I didn’t foresee.</a:t>
            </a:r>
          </a:p>
          <a:p>
            <a:endParaRPr lang="en-US" sz="5400" dirty="0" smtClean="0"/>
          </a:p>
          <a:p>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92466" y="1985302"/>
            <a:ext cx="3700155" cy="26429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9839985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a:t>
            </a:r>
            <a:endParaRPr lang="en-US" dirty="0"/>
          </a:p>
        </p:txBody>
      </p:sp>
      <p:sp>
        <p:nvSpPr>
          <p:cNvPr id="3" name="Subtitle 2"/>
          <p:cNvSpPr>
            <a:spLocks noGrp="1"/>
          </p:cNvSpPr>
          <p:nvPr>
            <p:ph type="subTitle" idx="1"/>
          </p:nvPr>
        </p:nvSpPr>
        <p:spPr>
          <a:xfrm>
            <a:off x="1727200" y="1524000"/>
            <a:ext cx="8534400" cy="1752600"/>
          </a:xfrm>
        </p:spPr>
        <p:txBody>
          <a:bodyPr>
            <a:noAutofit/>
          </a:bodyPr>
          <a:lstStyle/>
          <a:p>
            <a:r>
              <a:rPr lang="en-US" sz="8000" b="1" dirty="0" smtClean="0">
                <a:solidFill>
                  <a:schemeClr val="tx1"/>
                </a:solidFill>
              </a:rPr>
              <a:t>Dilemma: Where </a:t>
            </a:r>
            <a:r>
              <a:rPr lang="en-US" sz="8000" b="1" dirty="0">
                <a:solidFill>
                  <a:schemeClr val="tx1"/>
                </a:solidFill>
              </a:rPr>
              <a:t>W</a:t>
            </a:r>
            <a:r>
              <a:rPr lang="en-US" sz="8000" b="1" dirty="0" smtClean="0">
                <a:solidFill>
                  <a:schemeClr val="tx1"/>
                </a:solidFill>
              </a:rPr>
              <a:t>ill They Live?</a:t>
            </a:r>
            <a:endParaRPr lang="en-US" sz="8000" b="1" dirty="0">
              <a:solidFill>
                <a:schemeClr val="tx1"/>
              </a:solidFill>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203200" y="128588"/>
            <a:ext cx="6816290" cy="87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defRPr/>
            </a:pPr>
            <a:r>
              <a:rPr lang="en-US" sz="5100" b="1">
                <a:effectLst>
                  <a:outerShdw blurRad="38100" dist="38100" dir="2700000" algn="tl">
                    <a:srgbClr val="336699"/>
                  </a:outerShdw>
                </a:effectLst>
              </a:rPr>
              <a:t>WHERE WILL THEY LIVE?</a:t>
            </a:r>
          </a:p>
        </p:txBody>
      </p:sp>
      <p:pic>
        <p:nvPicPr>
          <p:cNvPr id="2051" name="Picture 3" descr="ChinaMap"/>
          <p:cNvPicPr>
            <a:picLocks noChangeAspect="1" noChangeArrowheads="1"/>
          </p:cNvPicPr>
          <p:nvPr/>
        </p:nvPicPr>
        <p:blipFill>
          <a:blip r:embed="rId2" cstate="print"/>
          <a:srcRect/>
          <a:stretch>
            <a:fillRect/>
          </a:stretch>
        </p:blipFill>
        <p:spPr bwMode="auto">
          <a:xfrm>
            <a:off x="6299200" y="914401"/>
            <a:ext cx="5791200" cy="3605213"/>
          </a:xfrm>
          <a:prstGeom prst="rect">
            <a:avLst/>
          </a:prstGeom>
          <a:noFill/>
          <a:ln w="9525">
            <a:noFill/>
            <a:miter lim="800000"/>
            <a:headEnd/>
            <a:tailEnd/>
          </a:ln>
        </p:spPr>
      </p:pic>
      <p:sp>
        <p:nvSpPr>
          <p:cNvPr id="12292" name="Text Box 4"/>
          <p:cNvSpPr txBox="1">
            <a:spLocks noChangeArrowheads="1"/>
          </p:cNvSpPr>
          <p:nvPr/>
        </p:nvSpPr>
        <p:spPr bwMode="auto">
          <a:xfrm>
            <a:off x="1219201" y="3260726"/>
            <a:ext cx="2417457"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defRPr/>
            </a:pPr>
            <a:r>
              <a:rPr lang="en-US" sz="4000" b="1">
                <a:effectLst>
                  <a:outerShdw blurRad="38100" dist="38100" dir="2700000" algn="tl">
                    <a:srgbClr val="336699"/>
                  </a:outerShdw>
                </a:effectLst>
              </a:rPr>
              <a:t>AMERICA?</a:t>
            </a:r>
          </a:p>
        </p:txBody>
      </p:sp>
      <p:sp>
        <p:nvSpPr>
          <p:cNvPr id="12293" name="Text Box 5"/>
          <p:cNvSpPr txBox="1">
            <a:spLocks noChangeArrowheads="1"/>
          </p:cNvSpPr>
          <p:nvPr/>
        </p:nvSpPr>
        <p:spPr bwMode="auto">
          <a:xfrm>
            <a:off x="7721601" y="4572001"/>
            <a:ext cx="1781065"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defRPr/>
            </a:pPr>
            <a:r>
              <a:rPr lang="en-US" sz="4000" b="1">
                <a:effectLst>
                  <a:outerShdw blurRad="38100" dist="38100" dir="2700000" algn="tl">
                    <a:srgbClr val="336699"/>
                  </a:outerShdw>
                </a:effectLst>
              </a:rPr>
              <a:t>CHINA?</a:t>
            </a:r>
          </a:p>
        </p:txBody>
      </p:sp>
      <p:pic>
        <p:nvPicPr>
          <p:cNvPr id="2054" name="Picture 6" descr="timezone"/>
          <p:cNvPicPr>
            <a:picLocks noChangeAspect="1" noChangeArrowheads="1"/>
          </p:cNvPicPr>
          <p:nvPr/>
        </p:nvPicPr>
        <p:blipFill>
          <a:blip r:embed="rId3" cstate="print"/>
          <a:srcRect/>
          <a:stretch>
            <a:fillRect/>
          </a:stretch>
        </p:blipFill>
        <p:spPr bwMode="auto">
          <a:xfrm>
            <a:off x="203200" y="4038601"/>
            <a:ext cx="5994400" cy="2735263"/>
          </a:xfrm>
          <a:prstGeom prst="rect">
            <a:avLst/>
          </a:prstGeom>
          <a:noFill/>
          <a:ln w="9525">
            <a:noFill/>
            <a:miter lim="800000"/>
            <a:headEnd/>
            <a:tailEnd/>
          </a:ln>
        </p:spPr>
      </p:pic>
      <p:pic>
        <p:nvPicPr>
          <p:cNvPr id="2055" name="Picture 7" descr="Blue_question_mark">
            <a:hlinkClick r:id="rId4"/>
          </p:cNvPr>
          <p:cNvPicPr>
            <a:picLocks noChangeAspect="1" noChangeArrowheads="1"/>
          </p:cNvPicPr>
          <p:nvPr/>
        </p:nvPicPr>
        <p:blipFill>
          <a:blip r:embed="rId5" cstate="print"/>
          <a:srcRect/>
          <a:stretch>
            <a:fillRect/>
          </a:stretch>
        </p:blipFill>
        <p:spPr bwMode="auto">
          <a:xfrm>
            <a:off x="2133601" y="1447801"/>
            <a:ext cx="1714500" cy="1285875"/>
          </a:xfrm>
          <a:prstGeom prst="rect">
            <a:avLst/>
          </a:prstGeom>
          <a:noFill/>
          <a:ln w="9525">
            <a:noFill/>
            <a:miter lim="800000"/>
            <a:headEnd/>
            <a:tailEnd/>
          </a:ln>
        </p:spPr>
      </p:pic>
      <p:pic>
        <p:nvPicPr>
          <p:cNvPr id="2056" name="Picture 8" descr="Blue_question_mark">
            <a:hlinkClick r:id="rId4"/>
          </p:cNvPr>
          <p:cNvPicPr>
            <a:picLocks noChangeAspect="1" noChangeArrowheads="1"/>
          </p:cNvPicPr>
          <p:nvPr/>
        </p:nvPicPr>
        <p:blipFill>
          <a:blip r:embed="rId5" cstate="print"/>
          <a:srcRect/>
          <a:stretch>
            <a:fillRect/>
          </a:stretch>
        </p:blipFill>
        <p:spPr bwMode="auto">
          <a:xfrm>
            <a:off x="8331201" y="5410201"/>
            <a:ext cx="1714500" cy="1285875"/>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ckenzie%202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304801"/>
            <a:ext cx="7721600" cy="602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1" y="2262189"/>
            <a:ext cx="4186767" cy="1754187"/>
          </a:xfrm>
          <a:prstGeom prst="rect">
            <a:avLst/>
          </a:prstGeom>
          <a:noFill/>
          <a:ln w="9525">
            <a:noFill/>
            <a:miter lim="800000"/>
            <a:headEnd/>
            <a:tailEnd/>
          </a:ln>
          <a:effectLst/>
        </p:spPr>
        <p:txBody>
          <a:bodyPr>
            <a:spAutoFit/>
          </a:bodyPr>
          <a:lstStyle>
            <a:lvl1pPr marL="742950" indent="-7429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buFontTx/>
              <a:buAutoNum type="arabicPeriod" startAt="3"/>
              <a:defRPr/>
            </a:pPr>
            <a:r>
              <a:rPr lang="en-US" altLang="en-US" sz="3600" b="1" smtClean="0">
                <a:effectLst>
                  <a:outerShdw blurRad="38100" dist="38100" dir="2700000" algn="tl">
                    <a:srgbClr val="336699"/>
                  </a:outerShdw>
                </a:effectLst>
                <a:latin typeface="Comic Sans MS" pitchFamily="66" charset="0"/>
              </a:rPr>
              <a:t>SINGING SONGS -KARYOKE</a:t>
            </a:r>
          </a:p>
        </p:txBody>
      </p:sp>
    </p:spTree>
  </p:cSld>
  <p:clrMapOvr>
    <a:masterClrMapping/>
  </p:clrMapOvr>
  <p:transition spd="slow">
    <p:fade thruBlk="1"/>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july%2B055"/>
          <p:cNvPicPr>
            <a:picLocks noChangeAspect="1" noChangeArrowheads="1"/>
          </p:cNvPicPr>
          <p:nvPr/>
        </p:nvPicPr>
        <p:blipFill>
          <a:blip r:embed="rId2" cstate="print"/>
          <a:srcRect/>
          <a:stretch>
            <a:fillRect/>
          </a:stretch>
        </p:blipFill>
        <p:spPr bwMode="auto">
          <a:xfrm>
            <a:off x="0" y="-1588"/>
            <a:ext cx="12192000" cy="6861176"/>
          </a:xfrm>
          <a:prstGeom prst="rect">
            <a:avLst/>
          </a:prstGeom>
          <a:noFill/>
          <a:ln w="9525">
            <a:noFill/>
            <a:miter lim="800000"/>
            <a:headEnd/>
            <a:tailEnd/>
          </a:ln>
        </p:spPr>
      </p:pic>
      <p:sp>
        <p:nvSpPr>
          <p:cNvPr id="13315" name="Text Box 3"/>
          <p:cNvSpPr txBox="1">
            <a:spLocks noChangeArrowheads="1"/>
          </p:cNvSpPr>
          <p:nvPr/>
        </p:nvSpPr>
        <p:spPr bwMode="auto">
          <a:xfrm>
            <a:off x="224368" y="5494338"/>
            <a:ext cx="6680868"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4600" b="1">
                <a:solidFill>
                  <a:schemeClr val="bg1"/>
                </a:solidFill>
                <a:effectLst>
                  <a:outerShdw blurRad="38100" dist="38100" dir="2700000" algn="tl">
                    <a:srgbClr val="C0C0C0"/>
                  </a:outerShdw>
                </a:effectLst>
              </a:rPr>
              <a:t>DIVIDE INTO GROUPS OF 6</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486833" y="228600"/>
            <a:ext cx="23814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defRPr/>
            </a:pPr>
            <a:r>
              <a:rPr lang="en-US" b="1">
                <a:effectLst>
                  <a:outerShdw blurRad="38100" dist="38100" dir="2700000" algn="tl">
                    <a:srgbClr val="336699"/>
                  </a:outerShdw>
                </a:effectLst>
              </a:rPr>
              <a:t>LET’S DO A ROLE-PLAY!</a:t>
            </a:r>
          </a:p>
        </p:txBody>
      </p:sp>
      <p:pic>
        <p:nvPicPr>
          <p:cNvPr id="4099" name="Picture 3" descr="roleplaya"/>
          <p:cNvPicPr>
            <a:picLocks noChangeAspect="1" noChangeArrowheads="1"/>
          </p:cNvPicPr>
          <p:nvPr/>
        </p:nvPicPr>
        <p:blipFill>
          <a:blip r:embed="rId2" cstate="print"/>
          <a:srcRect/>
          <a:stretch>
            <a:fillRect/>
          </a:stretch>
        </p:blipFill>
        <p:spPr bwMode="auto">
          <a:xfrm>
            <a:off x="730251" y="1143000"/>
            <a:ext cx="10852149" cy="5564188"/>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182034" y="25400"/>
            <a:ext cx="7699352" cy="6494085"/>
          </a:xfrm>
          <a:prstGeom prst="rect">
            <a:avLst/>
          </a:prstGeom>
          <a:noFill/>
          <a:ln w="9525">
            <a:noFill/>
            <a:miter lim="800000"/>
            <a:headEnd/>
            <a:tailEnd/>
          </a:ln>
          <a:effectLst/>
        </p:spPr>
        <p:txBody>
          <a:bodyPr wrap="none">
            <a:spAutoFit/>
          </a:bodyPr>
          <a:lstStyle/>
          <a:p>
            <a:pPr eaLnBrk="0" hangingPunct="0"/>
            <a:r>
              <a:rPr lang="en-US" sz="3200" b="1" u="sng" dirty="0"/>
              <a:t>role-play</a:t>
            </a:r>
            <a:r>
              <a:rPr lang="en-US" sz="3200" dirty="0"/>
              <a:t> – </a:t>
            </a:r>
            <a:r>
              <a:rPr lang="en-US" sz="3200" i="1" dirty="0"/>
              <a:t>to act out a role, to play a part, to</a:t>
            </a:r>
          </a:p>
          <a:p>
            <a:pPr eaLnBrk="0" hangingPunct="0"/>
            <a:r>
              <a:rPr lang="en-US" sz="3200" i="1" dirty="0"/>
              <a:t>   “act as if”</a:t>
            </a:r>
          </a:p>
          <a:p>
            <a:pPr eaLnBrk="0" hangingPunct="0"/>
            <a:r>
              <a:rPr lang="en-US" sz="3200" b="1" u="sng" dirty="0"/>
              <a:t>biochemical</a:t>
            </a:r>
            <a:r>
              <a:rPr lang="en-US" sz="3200" dirty="0"/>
              <a:t> – </a:t>
            </a:r>
            <a:r>
              <a:rPr lang="en-US" sz="3200" i="1" dirty="0"/>
              <a:t>the chemical reactions in</a:t>
            </a:r>
          </a:p>
          <a:p>
            <a:pPr eaLnBrk="0" hangingPunct="0"/>
            <a:r>
              <a:rPr lang="en-US" sz="3200" i="1" dirty="0"/>
              <a:t>   living organisms</a:t>
            </a:r>
            <a:endParaRPr lang="en-US" sz="3200" b="1" u="sng" dirty="0"/>
          </a:p>
          <a:p>
            <a:pPr eaLnBrk="0" hangingPunct="0"/>
            <a:r>
              <a:rPr lang="en-US" sz="3200" b="1" u="sng" dirty="0"/>
              <a:t>well-known</a:t>
            </a:r>
            <a:r>
              <a:rPr lang="en-US" sz="3200" dirty="0"/>
              <a:t> – </a:t>
            </a:r>
            <a:r>
              <a:rPr lang="en-US" sz="3200" i="1" dirty="0"/>
              <a:t>to be widely known and  </a:t>
            </a:r>
          </a:p>
          <a:p>
            <a:pPr eaLnBrk="0" hangingPunct="0"/>
            <a:r>
              <a:rPr lang="en-US" sz="3200" i="1" dirty="0"/>
              <a:t>   recognized</a:t>
            </a:r>
            <a:endParaRPr lang="en-US" sz="3200" b="1" u="sng" dirty="0"/>
          </a:p>
          <a:p>
            <a:pPr eaLnBrk="0" hangingPunct="0"/>
            <a:r>
              <a:rPr lang="en-US" sz="3200" b="1" u="sng" dirty="0"/>
              <a:t>outstanding</a:t>
            </a:r>
            <a:r>
              <a:rPr lang="en-US" sz="3200" dirty="0"/>
              <a:t> – </a:t>
            </a:r>
            <a:r>
              <a:rPr lang="en-US" sz="3200" i="1" dirty="0"/>
              <a:t>noticeable, distinguishing</a:t>
            </a:r>
            <a:endParaRPr lang="en-US" sz="3200" dirty="0"/>
          </a:p>
          <a:p>
            <a:pPr eaLnBrk="0" hangingPunct="0"/>
            <a:r>
              <a:rPr lang="en-US" sz="3200" b="1" u="sng" dirty="0"/>
              <a:t>eminent</a:t>
            </a:r>
            <a:r>
              <a:rPr lang="en-US" sz="3200" dirty="0"/>
              <a:t> – </a:t>
            </a:r>
            <a:r>
              <a:rPr lang="en-US" sz="3200" i="1" dirty="0"/>
              <a:t>famous</a:t>
            </a:r>
            <a:endParaRPr lang="en-US" sz="3200" b="1" u="sng" dirty="0"/>
          </a:p>
          <a:p>
            <a:pPr eaLnBrk="0" hangingPunct="0"/>
            <a:r>
              <a:rPr lang="en-US" sz="3200" b="1" u="sng" dirty="0"/>
              <a:t>*following in the footsteps</a:t>
            </a:r>
            <a:r>
              <a:rPr lang="en-US" sz="3200" dirty="0"/>
              <a:t> – </a:t>
            </a:r>
            <a:r>
              <a:rPr lang="en-US" sz="3200" i="1" dirty="0"/>
              <a:t>to do the same</a:t>
            </a:r>
          </a:p>
          <a:p>
            <a:pPr eaLnBrk="0" hangingPunct="0"/>
            <a:r>
              <a:rPr lang="en-US" sz="3200" i="1" dirty="0"/>
              <a:t>   things in your life, especially as a member </a:t>
            </a:r>
          </a:p>
          <a:p>
            <a:pPr eaLnBrk="0" hangingPunct="0"/>
            <a:r>
              <a:rPr lang="en-US" sz="3200" i="1" dirty="0"/>
              <a:t>   of your own family</a:t>
            </a:r>
            <a:endParaRPr lang="en-US" sz="3200" dirty="0"/>
          </a:p>
          <a:p>
            <a:pPr eaLnBrk="0" hangingPunct="0"/>
            <a:r>
              <a:rPr lang="en-US" sz="3200" b="1" u="sng" dirty="0"/>
              <a:t>currently</a:t>
            </a:r>
            <a:r>
              <a:rPr lang="en-US" sz="3200" dirty="0"/>
              <a:t> – </a:t>
            </a:r>
            <a:r>
              <a:rPr lang="en-US" sz="3200" i="1" dirty="0"/>
              <a:t>at the present time, now</a:t>
            </a:r>
            <a:endParaRPr lang="en-US" sz="3200" dirty="0"/>
          </a:p>
          <a:p>
            <a:pPr eaLnBrk="0" hangingPunct="0"/>
            <a:r>
              <a:rPr lang="en-US" sz="3200" b="1" u="sng" dirty="0"/>
              <a:t>appreciate</a:t>
            </a:r>
            <a:r>
              <a:rPr lang="en-US" sz="3200" dirty="0"/>
              <a:t> (v)– </a:t>
            </a:r>
            <a:r>
              <a:rPr lang="en-US" sz="3200" i="1" dirty="0"/>
              <a:t>to value, treasure, cherish</a:t>
            </a:r>
            <a:endParaRPr lang="en-US" sz="3200" b="1" u="sng" dirty="0"/>
          </a:p>
        </p:txBody>
      </p:sp>
    </p:spTree>
  </p:cSld>
  <p:clrMapOvr>
    <a:masterClrMapping/>
  </p:clrMapOvr>
  <p:transition>
    <p:zoom/>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82034" y="198439"/>
            <a:ext cx="7661072" cy="4093428"/>
          </a:xfrm>
          <a:prstGeom prst="rect">
            <a:avLst/>
          </a:prstGeom>
          <a:noFill/>
          <a:ln w="9525">
            <a:noFill/>
            <a:miter lim="800000"/>
            <a:headEnd/>
            <a:tailEnd/>
          </a:ln>
          <a:effectLst/>
        </p:spPr>
        <p:txBody>
          <a:bodyPr wrap="none">
            <a:spAutoFit/>
          </a:bodyPr>
          <a:lstStyle/>
          <a:p>
            <a:pPr eaLnBrk="0" hangingPunct="0"/>
            <a:r>
              <a:rPr lang="en-US" sz="3200" b="1" u="sng"/>
              <a:t>roots</a:t>
            </a:r>
            <a:r>
              <a:rPr lang="en-US" sz="3200"/>
              <a:t> – </a:t>
            </a:r>
            <a:r>
              <a:rPr lang="en-US" sz="3200" i="1"/>
              <a:t>a person’s origin, family history</a:t>
            </a:r>
            <a:endParaRPr lang="en-US" sz="3200" b="1" u="sng"/>
          </a:p>
          <a:p>
            <a:pPr eaLnBrk="0" hangingPunct="0"/>
            <a:r>
              <a:rPr lang="en-US" sz="3200" b="1" u="sng"/>
              <a:t>heritage</a:t>
            </a:r>
            <a:r>
              <a:rPr lang="en-US" sz="3200"/>
              <a:t> – </a:t>
            </a:r>
            <a:r>
              <a:rPr lang="en-US" sz="3200" i="1"/>
              <a:t>tradition, legacy from family</a:t>
            </a:r>
          </a:p>
          <a:p>
            <a:pPr eaLnBrk="0" hangingPunct="0"/>
            <a:r>
              <a:rPr lang="en-US" sz="3200" b="1" u="sng"/>
              <a:t>fully</a:t>
            </a:r>
            <a:r>
              <a:rPr lang="en-US" sz="3200"/>
              <a:t> – </a:t>
            </a:r>
            <a:r>
              <a:rPr lang="en-US" sz="3200" i="1"/>
              <a:t>completely, totally</a:t>
            </a:r>
          </a:p>
          <a:p>
            <a:pPr eaLnBrk="0" hangingPunct="0"/>
            <a:r>
              <a:rPr lang="en-US" sz="3200" b="1" u="sng"/>
              <a:t>rarely</a:t>
            </a:r>
            <a:r>
              <a:rPr lang="en-US" sz="3200"/>
              <a:t>- </a:t>
            </a:r>
            <a:r>
              <a:rPr lang="en-US" sz="3200" i="1"/>
              <a:t>not often, seldom</a:t>
            </a:r>
            <a:endParaRPr lang="en-US" sz="3200" b="1" u="sng"/>
          </a:p>
          <a:p>
            <a:pPr eaLnBrk="0" hangingPunct="0"/>
            <a:r>
              <a:rPr lang="en-US" sz="3200" b="1" u="sng"/>
              <a:t>*make-up one’s mind</a:t>
            </a:r>
            <a:r>
              <a:rPr lang="en-US" sz="3200"/>
              <a:t> – </a:t>
            </a:r>
            <a:r>
              <a:rPr lang="en-US" sz="3200" i="1"/>
              <a:t>to decide what to </a:t>
            </a:r>
          </a:p>
          <a:p>
            <a:pPr eaLnBrk="0" hangingPunct="0"/>
            <a:r>
              <a:rPr lang="en-US" sz="3200" i="1"/>
              <a:t>   choose,  to determine what to do</a:t>
            </a:r>
            <a:endParaRPr lang="en-US" sz="3200"/>
          </a:p>
          <a:p>
            <a:pPr eaLnBrk="0" hangingPunct="0"/>
            <a:r>
              <a:rPr lang="en-US" sz="3200" b="1" u="sng"/>
              <a:t>opinion</a:t>
            </a:r>
            <a:r>
              <a:rPr lang="en-US" sz="3200" b="1"/>
              <a:t> </a:t>
            </a:r>
            <a:r>
              <a:rPr lang="en-US" sz="3200"/>
              <a:t>– </a:t>
            </a:r>
            <a:r>
              <a:rPr lang="en-US" sz="3200" i="1"/>
              <a:t>one’s view or belief about a matter</a:t>
            </a:r>
            <a:endParaRPr lang="en-US" sz="3200" b="1" u="sng"/>
          </a:p>
          <a:p>
            <a:pPr eaLnBrk="0" hangingPunct="0"/>
            <a:endParaRPr lang="en-US" sz="3600"/>
          </a:p>
        </p:txBody>
      </p:sp>
      <p:pic>
        <p:nvPicPr>
          <p:cNvPr id="6147" name="Picture 3" descr="chinese-family"/>
          <p:cNvPicPr>
            <a:picLocks noChangeAspect="1" noChangeArrowheads="1"/>
          </p:cNvPicPr>
          <p:nvPr/>
        </p:nvPicPr>
        <p:blipFill>
          <a:blip r:embed="rId2" cstate="print"/>
          <a:srcRect/>
          <a:stretch>
            <a:fillRect/>
          </a:stretch>
        </p:blipFill>
        <p:spPr bwMode="auto">
          <a:xfrm>
            <a:off x="2990851" y="3805238"/>
            <a:ext cx="5848349" cy="2976562"/>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609600" y="190501"/>
            <a:ext cx="6054030"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defRPr/>
            </a:pPr>
            <a:r>
              <a:rPr lang="en-US" sz="5000" b="1">
                <a:effectLst>
                  <a:outerShdw blurRad="38100" dist="38100" dir="2700000" algn="tl">
                    <a:srgbClr val="336699"/>
                  </a:outerShdw>
                </a:effectLst>
              </a:rPr>
              <a:t>ROLE-PLAY SITUATION</a:t>
            </a:r>
          </a:p>
        </p:txBody>
      </p:sp>
      <p:pic>
        <p:nvPicPr>
          <p:cNvPr id="7171" name="Picture 3" descr="Chinese%20family"/>
          <p:cNvPicPr>
            <a:picLocks noChangeAspect="1" noChangeArrowheads="1"/>
          </p:cNvPicPr>
          <p:nvPr/>
        </p:nvPicPr>
        <p:blipFill>
          <a:blip r:embed="rId2" cstate="print"/>
          <a:srcRect/>
          <a:stretch>
            <a:fillRect/>
          </a:stretch>
        </p:blipFill>
        <p:spPr bwMode="auto">
          <a:xfrm>
            <a:off x="3119968" y="1143000"/>
            <a:ext cx="5820833" cy="5486400"/>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385234" y="98425"/>
            <a:ext cx="11603567" cy="6863417"/>
          </a:xfrm>
          <a:prstGeom prst="rect">
            <a:avLst/>
          </a:prstGeom>
          <a:noFill/>
          <a:ln w="9525">
            <a:noFill/>
            <a:miter lim="800000"/>
            <a:headEnd/>
            <a:tailEnd/>
          </a:ln>
          <a:effectLst/>
        </p:spPr>
        <p:txBody>
          <a:bodyPr>
            <a:spAutoFit/>
          </a:bodyPr>
          <a:lstStyle/>
          <a:p>
            <a:pPr eaLnBrk="0" hangingPunct="0"/>
            <a:r>
              <a:rPr lang="en-US" sz="3600" dirty="0"/>
              <a:t>     </a:t>
            </a:r>
            <a:r>
              <a:rPr lang="en-US" sz="4400" dirty="0"/>
              <a:t>Tom Cheung is a well-known biochemical engineer and his wife, Mary </a:t>
            </a:r>
            <a:r>
              <a:rPr lang="en-US" sz="4400" dirty="0" err="1"/>
              <a:t>Guo</a:t>
            </a:r>
            <a:r>
              <a:rPr lang="en-US" sz="4400" dirty="0"/>
              <a:t>, is an eminent university professor.  They were both born and raised in China and met as university students in America.  They fell in love, married and remained in America where they both have outstanding careers and where their three children were born and raised.  Their oldest daughter, Lisa, is following in the footsteps of her father and is attending the University of Illinois, </a:t>
            </a:r>
          </a:p>
        </p:txBody>
      </p:sp>
    </p:spTree>
  </p:cSld>
  <p:clrMapOvr>
    <a:masterClrMapping/>
  </p:clrMapOvr>
  <p:transition>
    <p:zoom/>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385234" y="52389"/>
            <a:ext cx="11806767" cy="6186309"/>
          </a:xfrm>
          <a:prstGeom prst="rect">
            <a:avLst/>
          </a:prstGeom>
          <a:noFill/>
          <a:ln w="9525">
            <a:noFill/>
            <a:miter lim="800000"/>
            <a:headEnd/>
            <a:tailEnd/>
          </a:ln>
          <a:effectLst/>
        </p:spPr>
        <p:txBody>
          <a:bodyPr>
            <a:spAutoFit/>
          </a:bodyPr>
          <a:lstStyle/>
          <a:p>
            <a:pPr eaLnBrk="0" hangingPunct="0"/>
            <a:r>
              <a:rPr lang="en-US" sz="4400" dirty="0"/>
              <a:t>where she meets Chen Li from China and they fall in love and are planning to marry.</a:t>
            </a:r>
          </a:p>
          <a:p>
            <a:pPr eaLnBrk="0" hangingPunct="0"/>
            <a:r>
              <a:rPr lang="en-US" sz="4400" dirty="0"/>
              <a:t>     While both sets of parents currently approve of the marriage, there is a serious disagreement on where the young couple should live after their graduation from the university.  Lisa’s parents want their daughter and her husband to remain in America and raise their future family in America.  Chen Li’s parents are farmers who have</a:t>
            </a:r>
          </a:p>
        </p:txBody>
      </p:sp>
    </p:spTree>
  </p:cSld>
  <p:clrMapOvr>
    <a:masterClrMapping/>
  </p:clrMapOvr>
  <p:transition>
    <p:zoom/>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385234" y="128589"/>
            <a:ext cx="11806767" cy="5509200"/>
          </a:xfrm>
          <a:prstGeom prst="rect">
            <a:avLst/>
          </a:prstGeom>
          <a:noFill/>
          <a:ln w="9525">
            <a:noFill/>
            <a:miter lim="800000"/>
            <a:headEnd/>
            <a:tailEnd/>
          </a:ln>
          <a:effectLst/>
        </p:spPr>
        <p:txBody>
          <a:bodyPr>
            <a:spAutoFit/>
          </a:bodyPr>
          <a:lstStyle/>
          <a:p>
            <a:pPr eaLnBrk="0" hangingPunct="0"/>
            <a:r>
              <a:rPr lang="en-US" sz="4400" dirty="0"/>
              <a:t>sacrificed much to educate their only son and they want their son and his wife to return to China to live.  They are afraid that if he remains in America, their grandchildren will never fully appreciate their Chinese roots and heritage and that they will rarely get to see their son and his family.</a:t>
            </a:r>
          </a:p>
          <a:p>
            <a:pPr eaLnBrk="0" hangingPunct="0"/>
            <a:r>
              <a:rPr lang="en-US" sz="4400" dirty="0"/>
              <a:t>     The young couple must make up their mind.  What will they do?    </a:t>
            </a:r>
          </a:p>
        </p:txBody>
      </p:sp>
      <p:pic>
        <p:nvPicPr>
          <p:cNvPr id="10243" name="Picture 3" descr="QuestionMark"/>
          <p:cNvPicPr>
            <a:picLocks noChangeAspect="1" noChangeArrowheads="1"/>
          </p:cNvPicPr>
          <p:nvPr/>
        </p:nvPicPr>
        <p:blipFill>
          <a:blip r:embed="rId2" cstate="print"/>
          <a:srcRect/>
          <a:stretch>
            <a:fillRect/>
          </a:stretch>
        </p:blipFill>
        <p:spPr bwMode="auto">
          <a:xfrm>
            <a:off x="8940800" y="5256214"/>
            <a:ext cx="1930400" cy="1443037"/>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486834" y="128589"/>
            <a:ext cx="11501967" cy="6186309"/>
          </a:xfrm>
          <a:prstGeom prst="rect">
            <a:avLst/>
          </a:prstGeom>
          <a:noFill/>
          <a:ln w="9525">
            <a:noFill/>
            <a:miter lim="800000"/>
            <a:headEnd/>
            <a:tailEnd/>
          </a:ln>
          <a:effectLst/>
        </p:spPr>
        <p:txBody>
          <a:bodyPr>
            <a:spAutoFit/>
          </a:bodyPr>
          <a:lstStyle/>
          <a:p>
            <a:pPr eaLnBrk="0" hangingPunct="0"/>
            <a:r>
              <a:rPr lang="en-US" sz="3600" b="1" u="sng"/>
              <a:t>ROLES:</a:t>
            </a:r>
            <a:endParaRPr lang="en-US" sz="3600"/>
          </a:p>
          <a:p>
            <a:pPr eaLnBrk="0" hangingPunct="0"/>
            <a:r>
              <a:rPr lang="en-US" sz="3600"/>
              <a:t>   1.  Lisa</a:t>
            </a:r>
          </a:p>
          <a:p>
            <a:pPr eaLnBrk="0" hangingPunct="0"/>
            <a:r>
              <a:rPr lang="en-US" sz="3600"/>
              <a:t>   2.  Chen Li</a:t>
            </a:r>
          </a:p>
          <a:p>
            <a:pPr eaLnBrk="0" hangingPunct="0"/>
            <a:r>
              <a:rPr lang="en-US" sz="3600"/>
              <a:t>   3.  Lisa’s mother, Mary Guo</a:t>
            </a:r>
          </a:p>
          <a:p>
            <a:pPr eaLnBrk="0" hangingPunct="0"/>
            <a:r>
              <a:rPr lang="en-US" sz="3600"/>
              <a:t>   4.  Lisa’s father, Tom Cheung</a:t>
            </a:r>
          </a:p>
          <a:p>
            <a:pPr eaLnBrk="0" hangingPunct="0"/>
            <a:r>
              <a:rPr lang="en-US" sz="3600"/>
              <a:t>   5.  Chen Li’s mother</a:t>
            </a:r>
          </a:p>
          <a:p>
            <a:pPr eaLnBrk="0" hangingPunct="0"/>
            <a:r>
              <a:rPr lang="en-US" sz="3600"/>
              <a:t>   6.  Chen Li’s father</a:t>
            </a:r>
          </a:p>
          <a:p>
            <a:pPr eaLnBrk="0" hangingPunct="0"/>
            <a:r>
              <a:rPr lang="en-US" sz="3600" b="1" u="sng"/>
              <a:t>INSTRUCTIONS</a:t>
            </a:r>
            <a:r>
              <a:rPr lang="en-US" sz="3600"/>
              <a:t>:  Assign a role to each person in your group.  Each of you tells Lisa and Chen Li what you think they should do </a:t>
            </a:r>
            <a:r>
              <a:rPr lang="en-US" sz="3600" b="1" i="1"/>
              <a:t>(remember to give the opinion of your role, not your own</a:t>
            </a:r>
            <a:endParaRPr lang="en-US" sz="3600"/>
          </a:p>
        </p:txBody>
      </p:sp>
    </p:spTree>
  </p:cSld>
  <p:clrMapOvr>
    <a:masterClrMapping/>
  </p:clrMapOvr>
  <p:transition>
    <p:zoom/>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283634" y="146050"/>
            <a:ext cx="11908366" cy="5632311"/>
          </a:xfrm>
          <a:prstGeom prst="rect">
            <a:avLst/>
          </a:prstGeom>
          <a:noFill/>
          <a:ln w="9525">
            <a:noFill/>
            <a:miter lim="800000"/>
            <a:headEnd/>
            <a:tailEnd/>
          </a:ln>
          <a:effectLst/>
        </p:spPr>
        <p:txBody>
          <a:bodyPr wrap="square">
            <a:spAutoFit/>
          </a:bodyPr>
          <a:lstStyle/>
          <a:p>
            <a:pPr eaLnBrk="0" hangingPunct="0"/>
            <a:r>
              <a:rPr lang="en-US" sz="4000" b="1" i="1" dirty="0"/>
              <a:t>personal opinion)</a:t>
            </a:r>
            <a:r>
              <a:rPr lang="en-US" sz="4000" dirty="0"/>
              <a:t>.  The couples will listen to each person’s opinion and may agree or disagree.  The couples will leave the room, discuss the decision together and come to an agreement.  The group will try to predict/guess their decision.  Each couple will come back into the room, tell their decision and why they decided that way.</a:t>
            </a:r>
          </a:p>
          <a:p>
            <a:pPr eaLnBrk="0" hangingPunct="0"/>
            <a:r>
              <a:rPr lang="en-US" sz="4000" i="1" dirty="0"/>
              <a:t>(Remember, </a:t>
            </a:r>
            <a:r>
              <a:rPr lang="en-US" sz="4000" i="1" dirty="0" smtClean="0"/>
              <a:t>remember, discussions </a:t>
            </a:r>
          </a:p>
          <a:p>
            <a:pPr eaLnBrk="0" hangingPunct="0"/>
            <a:r>
              <a:rPr lang="en-US" sz="4000" i="1" dirty="0" smtClean="0"/>
              <a:t>are </a:t>
            </a:r>
            <a:r>
              <a:rPr lang="en-US" sz="4000" i="1" dirty="0"/>
              <a:t>to be in </a:t>
            </a:r>
            <a:r>
              <a:rPr lang="en-US" sz="4000" i="1" dirty="0" smtClean="0"/>
              <a:t>English</a:t>
            </a:r>
            <a:r>
              <a:rPr lang="en-US" sz="4000" i="1" dirty="0"/>
              <a:t>!)</a:t>
            </a:r>
          </a:p>
        </p:txBody>
      </p:sp>
      <p:pic>
        <p:nvPicPr>
          <p:cNvPr id="12291" name="Picture 3" descr="Question%20Mark"/>
          <p:cNvPicPr>
            <a:picLocks noChangeAspect="1" noChangeArrowheads="1"/>
          </p:cNvPicPr>
          <p:nvPr/>
        </p:nvPicPr>
        <p:blipFill>
          <a:blip r:embed="rId2" cstate="print"/>
          <a:srcRect/>
          <a:stretch>
            <a:fillRect/>
          </a:stretch>
        </p:blipFill>
        <p:spPr bwMode="auto">
          <a:xfrm>
            <a:off x="7737721" y="4093699"/>
            <a:ext cx="4524125" cy="2474132"/>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5" descr="KarenCarpen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0467" y="0"/>
            <a:ext cx="771313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2" name="Text Box 6"/>
          <p:cNvSpPr txBox="1">
            <a:spLocks noChangeArrowheads="1"/>
          </p:cNvSpPr>
          <p:nvPr/>
        </p:nvSpPr>
        <p:spPr bwMode="auto">
          <a:xfrm>
            <a:off x="550855" y="485776"/>
            <a:ext cx="3525324" cy="1446550"/>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4400" b="1" smtClean="0">
                <a:effectLst>
                  <a:outerShdw blurRad="38100" dist="38100" dir="2700000" algn="tl">
                    <a:srgbClr val="336699"/>
                  </a:outerShdw>
                </a:effectLst>
                <a:latin typeface="Comic Sans MS" pitchFamily="66" charset="0"/>
              </a:rPr>
              <a:t>KAREN</a:t>
            </a:r>
          </a:p>
          <a:p>
            <a:pPr algn="ctr">
              <a:defRPr/>
            </a:pPr>
            <a:r>
              <a:rPr lang="en-US" altLang="en-US" sz="4400" b="1" smtClean="0">
                <a:effectLst>
                  <a:outerShdw blurRad="38100" dist="38100" dir="2700000" algn="tl">
                    <a:srgbClr val="336699"/>
                  </a:outerShdw>
                </a:effectLst>
                <a:latin typeface="Comic Sans MS" pitchFamily="66" charset="0"/>
              </a:rPr>
              <a:t>CARPENTER</a:t>
            </a:r>
          </a:p>
        </p:txBody>
      </p:sp>
      <p:sp>
        <p:nvSpPr>
          <p:cNvPr id="39943" name="Text Box 7"/>
          <p:cNvSpPr txBox="1">
            <a:spLocks noChangeArrowheads="1"/>
          </p:cNvSpPr>
          <p:nvPr/>
        </p:nvSpPr>
        <p:spPr bwMode="auto">
          <a:xfrm>
            <a:off x="-101599" y="3205164"/>
            <a:ext cx="3640740" cy="132343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ja-JP" altLang="en-US" sz="4000" b="1" smtClean="0">
                <a:effectLst>
                  <a:outerShdw blurRad="38100" dist="38100" dir="2700000" algn="tl">
                    <a:srgbClr val="336699"/>
                  </a:outerShdw>
                </a:effectLst>
                <a:latin typeface="Comic Sans MS" pitchFamily="66" charset="0"/>
              </a:rPr>
              <a:t>“</a:t>
            </a:r>
            <a:r>
              <a:rPr lang="en-US" altLang="ja-JP" sz="4000" b="1" smtClean="0">
                <a:effectLst>
                  <a:outerShdw blurRad="38100" dist="38100" dir="2700000" algn="tl">
                    <a:srgbClr val="336699"/>
                  </a:outerShdw>
                </a:effectLst>
                <a:latin typeface="Comic Sans MS" pitchFamily="66" charset="0"/>
              </a:rPr>
              <a:t>YESTERDAY</a:t>
            </a:r>
          </a:p>
          <a:p>
            <a:pPr>
              <a:defRPr/>
            </a:pPr>
            <a:r>
              <a:rPr lang="en-US" altLang="en-US" sz="4000" b="1" smtClean="0">
                <a:effectLst>
                  <a:outerShdw blurRad="38100" dist="38100" dir="2700000" algn="tl">
                    <a:srgbClr val="336699"/>
                  </a:outerShdw>
                </a:effectLst>
                <a:latin typeface="Comic Sans MS" pitchFamily="66" charset="0"/>
              </a:rPr>
              <a:t>ONCE MORE</a:t>
            </a:r>
            <a:r>
              <a:rPr lang="ja-JP" altLang="en-US" sz="4000" b="1" smtClean="0">
                <a:effectLst>
                  <a:outerShdw blurRad="38100" dist="38100" dir="2700000" algn="tl">
                    <a:srgbClr val="336699"/>
                  </a:outerShdw>
                </a:effectLst>
                <a:latin typeface="Comic Sans MS" pitchFamily="66" charset="0"/>
              </a:rPr>
              <a:t>”</a:t>
            </a:r>
            <a:endParaRPr lang="en-US" altLang="en-US" sz="40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1500">
    <p:fade thruBlk="1"/>
    <p:sndAc>
      <p:stSnd>
        <p:snd r:embed="rId3" name="YESTERDAY_ONCE_MORE_1.wav"/>
      </p:stSnd>
    </p:sndAc>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203200" y="128588"/>
            <a:ext cx="6816290" cy="87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defRPr/>
            </a:pPr>
            <a:r>
              <a:rPr lang="en-US" sz="5100" b="1">
                <a:effectLst>
                  <a:outerShdw blurRad="38100" dist="38100" dir="2700000" algn="tl">
                    <a:srgbClr val="336699"/>
                  </a:outerShdw>
                </a:effectLst>
              </a:rPr>
              <a:t>WHERE WILL THEY LIVE?</a:t>
            </a:r>
          </a:p>
        </p:txBody>
      </p:sp>
      <p:pic>
        <p:nvPicPr>
          <p:cNvPr id="13315" name="Picture 3" descr="ChinaMap"/>
          <p:cNvPicPr>
            <a:picLocks noChangeAspect="1" noChangeArrowheads="1"/>
          </p:cNvPicPr>
          <p:nvPr/>
        </p:nvPicPr>
        <p:blipFill>
          <a:blip r:embed="rId2" cstate="print"/>
          <a:srcRect/>
          <a:stretch>
            <a:fillRect/>
          </a:stretch>
        </p:blipFill>
        <p:spPr bwMode="auto">
          <a:xfrm>
            <a:off x="6299200" y="914401"/>
            <a:ext cx="5791200" cy="3605213"/>
          </a:xfrm>
          <a:prstGeom prst="rect">
            <a:avLst/>
          </a:prstGeom>
          <a:noFill/>
          <a:ln w="9525">
            <a:noFill/>
            <a:miter lim="800000"/>
            <a:headEnd/>
            <a:tailEnd/>
          </a:ln>
        </p:spPr>
      </p:pic>
      <p:sp>
        <p:nvSpPr>
          <p:cNvPr id="12292" name="Text Box 4"/>
          <p:cNvSpPr txBox="1">
            <a:spLocks noChangeArrowheads="1"/>
          </p:cNvSpPr>
          <p:nvPr/>
        </p:nvSpPr>
        <p:spPr bwMode="auto">
          <a:xfrm>
            <a:off x="1219201" y="3260726"/>
            <a:ext cx="2417457"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defRPr/>
            </a:pPr>
            <a:r>
              <a:rPr lang="en-US" sz="4000" b="1">
                <a:effectLst>
                  <a:outerShdw blurRad="38100" dist="38100" dir="2700000" algn="tl">
                    <a:srgbClr val="336699"/>
                  </a:outerShdw>
                </a:effectLst>
              </a:rPr>
              <a:t>AMERICA?</a:t>
            </a:r>
          </a:p>
        </p:txBody>
      </p:sp>
      <p:sp>
        <p:nvSpPr>
          <p:cNvPr id="12293" name="Text Box 5"/>
          <p:cNvSpPr txBox="1">
            <a:spLocks noChangeArrowheads="1"/>
          </p:cNvSpPr>
          <p:nvPr/>
        </p:nvSpPr>
        <p:spPr bwMode="auto">
          <a:xfrm>
            <a:off x="7721601" y="4572001"/>
            <a:ext cx="1781065"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defRPr/>
            </a:pPr>
            <a:r>
              <a:rPr lang="en-US" sz="4000" b="1">
                <a:effectLst>
                  <a:outerShdw blurRad="38100" dist="38100" dir="2700000" algn="tl">
                    <a:srgbClr val="336699"/>
                  </a:outerShdw>
                </a:effectLst>
              </a:rPr>
              <a:t>CHINA?</a:t>
            </a:r>
          </a:p>
        </p:txBody>
      </p:sp>
      <p:pic>
        <p:nvPicPr>
          <p:cNvPr id="13318" name="Picture 6" descr="timezone"/>
          <p:cNvPicPr>
            <a:picLocks noChangeAspect="1" noChangeArrowheads="1"/>
          </p:cNvPicPr>
          <p:nvPr/>
        </p:nvPicPr>
        <p:blipFill>
          <a:blip r:embed="rId3" cstate="print"/>
          <a:srcRect/>
          <a:stretch>
            <a:fillRect/>
          </a:stretch>
        </p:blipFill>
        <p:spPr bwMode="auto">
          <a:xfrm>
            <a:off x="203200" y="4038601"/>
            <a:ext cx="5994400" cy="2735263"/>
          </a:xfrm>
          <a:prstGeom prst="rect">
            <a:avLst/>
          </a:prstGeom>
          <a:noFill/>
          <a:ln w="9525">
            <a:noFill/>
            <a:miter lim="800000"/>
            <a:headEnd/>
            <a:tailEnd/>
          </a:ln>
        </p:spPr>
      </p:pic>
      <p:pic>
        <p:nvPicPr>
          <p:cNvPr id="13319" name="Picture 7" descr="Blue_question_mark">
            <a:hlinkClick r:id="rId4"/>
          </p:cNvPr>
          <p:cNvPicPr>
            <a:picLocks noChangeAspect="1" noChangeArrowheads="1"/>
          </p:cNvPicPr>
          <p:nvPr/>
        </p:nvPicPr>
        <p:blipFill>
          <a:blip r:embed="rId5" cstate="print"/>
          <a:srcRect/>
          <a:stretch>
            <a:fillRect/>
          </a:stretch>
        </p:blipFill>
        <p:spPr bwMode="auto">
          <a:xfrm>
            <a:off x="2133601" y="1447801"/>
            <a:ext cx="1714500" cy="1285875"/>
          </a:xfrm>
          <a:prstGeom prst="rect">
            <a:avLst/>
          </a:prstGeom>
          <a:noFill/>
          <a:ln w="9525">
            <a:noFill/>
            <a:miter lim="800000"/>
            <a:headEnd/>
            <a:tailEnd/>
          </a:ln>
        </p:spPr>
      </p:pic>
      <p:pic>
        <p:nvPicPr>
          <p:cNvPr id="13320" name="Picture 8" descr="Blue_question_mark">
            <a:hlinkClick r:id="rId4"/>
          </p:cNvPr>
          <p:cNvPicPr>
            <a:picLocks noChangeAspect="1" noChangeArrowheads="1"/>
          </p:cNvPicPr>
          <p:nvPr/>
        </p:nvPicPr>
        <p:blipFill>
          <a:blip r:embed="rId5" cstate="print"/>
          <a:srcRect/>
          <a:stretch>
            <a:fillRect/>
          </a:stretch>
        </p:blipFill>
        <p:spPr bwMode="auto">
          <a:xfrm>
            <a:off x="8331201" y="5410201"/>
            <a:ext cx="1714500" cy="1285875"/>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81</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7200" dirty="0" smtClean="0"/>
              <a:t>Guest Presenter </a:t>
            </a:r>
            <a:endParaRPr lang="en-US" sz="7200"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3912551" y="2742252"/>
            <a:ext cx="4366901" cy="1938992"/>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120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Molen</a:t>
            </a:r>
            <a:endParaRPr lang="en-US" sz="12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4181485468"/>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Your Discussion Topics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825625"/>
            <a:ext cx="10978662" cy="4351338"/>
          </a:xfrm>
        </p:spPr>
        <p:txBody>
          <a:bodyPr>
            <a:normAutofit fontScale="92500"/>
          </a:bodyPr>
          <a:lstStyle/>
          <a:p>
            <a:r>
              <a:rPr lang="en-US" sz="3200" dirty="0" smtClean="0">
                <a:latin typeface="Times New Roman" panose="02020603050405020304" pitchFamily="18" charset="0"/>
                <a:cs typeface="Times New Roman" panose="02020603050405020304" pitchFamily="18" charset="0"/>
              </a:rPr>
              <a:t>Instructions: </a:t>
            </a:r>
          </a:p>
          <a:p>
            <a:pPr lvl="1"/>
            <a:r>
              <a:rPr lang="en-US" sz="3200" dirty="0" smtClean="0">
                <a:latin typeface="Times New Roman" panose="02020603050405020304" pitchFamily="18" charset="0"/>
                <a:cs typeface="Times New Roman" panose="02020603050405020304" pitchFamily="18" charset="0"/>
              </a:rPr>
              <a:t>Form groups so you can face each other.</a:t>
            </a:r>
          </a:p>
          <a:p>
            <a:pPr lvl="1"/>
            <a:r>
              <a:rPr lang="en-US" sz="3200" dirty="0" smtClean="0">
                <a:latin typeface="Times New Roman" panose="02020603050405020304" pitchFamily="18" charset="0"/>
                <a:cs typeface="Times New Roman" panose="02020603050405020304" pitchFamily="18" charset="0"/>
              </a:rPr>
              <a:t>In discussing each topic:  </a:t>
            </a:r>
            <a:r>
              <a:rPr lang="en-US" sz="3200" dirty="0">
                <a:latin typeface="Times New Roman" panose="02020603050405020304" pitchFamily="18" charset="0"/>
                <a:cs typeface="Times New Roman" panose="02020603050405020304" pitchFamily="18" charset="0"/>
              </a:rPr>
              <a:t>Y</a:t>
            </a:r>
            <a:r>
              <a:rPr lang="en-US" sz="3200" dirty="0" smtClean="0">
                <a:latin typeface="Times New Roman" panose="02020603050405020304" pitchFamily="18" charset="0"/>
                <a:cs typeface="Times New Roman" panose="02020603050405020304" pitchFamily="18" charset="0"/>
              </a:rPr>
              <a:t>ou will have a few minutes to discuss topic and determine some successful conclusions.  Please select one person from each group to summarize the group’s discussion.</a:t>
            </a:r>
          </a:p>
          <a:p>
            <a:pPr marL="0" indent="0">
              <a:buNone/>
            </a:pPr>
            <a:r>
              <a:rPr lang="en-US" sz="3600" dirty="0" smtClean="0">
                <a:latin typeface="Times New Roman" panose="02020603050405020304" pitchFamily="18" charset="0"/>
                <a:cs typeface="Times New Roman" panose="02020603050405020304" pitchFamily="18" charset="0"/>
              </a:rPr>
              <a:t>Topics: (1) </a:t>
            </a:r>
            <a:r>
              <a:rPr lang="en-US" sz="3600" dirty="0" smtClean="0">
                <a:latin typeface="Times New Roman" panose="02020603050405020304" pitchFamily="18" charset="0"/>
                <a:cs typeface="Times New Roman" panose="02020603050405020304" pitchFamily="18" charset="0"/>
              </a:rPr>
              <a:t> What do the following idioms mean: “you can lead a horse to water, but you can’t make it drink” and “get into the swing of things?”  (2) What do these two idioms hav</a:t>
            </a:r>
            <a:r>
              <a:rPr lang="en-US" sz="3600" dirty="0" smtClean="0">
                <a:latin typeface="Times New Roman" panose="02020603050405020304" pitchFamily="18" charset="0"/>
                <a:cs typeface="Times New Roman" panose="02020603050405020304" pitchFamily="18" charset="0"/>
              </a:rPr>
              <a:t>e in common?</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5441978"/>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3786188"/>
          </a:xfrm>
          <a:prstGeom prst="rect">
            <a:avLst/>
          </a:prstGeom>
          <a:noFill/>
          <a:ln w="9525">
            <a:noFill/>
            <a:miter lim="800000"/>
            <a:headEnd/>
            <a:tailEnd/>
          </a:ln>
        </p:spPr>
        <p:txBody>
          <a:bodyPr>
            <a:spAutoFit/>
          </a:bodyPr>
          <a:lstStyle/>
          <a:p>
            <a:pPr algn="ctr">
              <a:defRPr/>
            </a:pPr>
            <a:r>
              <a:rPr lang="en-US" sz="4000" dirty="0">
                <a:solidFill>
                  <a:schemeClr val="accent6">
                    <a:lumMod val="50000"/>
                  </a:schemeClr>
                </a:solidFill>
              </a:rPr>
              <a:t>Speaking Activity</a:t>
            </a:r>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question 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4256088"/>
            <a:ext cx="4267200"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735086"/>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600" b="1" dirty="0" smtClean="0">
                <a:latin typeface="Arial Black" pitchFamily="34" charset="0"/>
              </a:rPr>
              <a:t>Talking Dice</a:t>
            </a:r>
            <a:endParaRPr lang="en-US" sz="6600" b="1" dirty="0">
              <a:latin typeface="Arial Black" pitchFamily="34" charset="0"/>
            </a:endParaRPr>
          </a:p>
        </p:txBody>
      </p:sp>
      <p:sp>
        <p:nvSpPr>
          <p:cNvPr id="3" name="Subtitle 2"/>
          <p:cNvSpPr>
            <a:spLocks noGrp="1"/>
          </p:cNvSpPr>
          <p:nvPr>
            <p:ph type="subTitle" idx="1"/>
          </p:nvPr>
        </p:nvSpPr>
        <p:spPr/>
        <p:txBody>
          <a:bodyPr>
            <a:normAutofit/>
          </a:bodyPr>
          <a:lstStyle/>
          <a:p>
            <a:r>
              <a:rPr lang="en-US" sz="5400" b="1" dirty="0" smtClean="0">
                <a:solidFill>
                  <a:srgbClr val="FF0000"/>
                </a:solidFill>
              </a:rPr>
              <a:t>Unfinished Sentences…</a:t>
            </a:r>
            <a:endParaRPr lang="en-US" sz="5400" b="1" dirty="0">
              <a:solidFill>
                <a:srgbClr val="FF0000"/>
              </a:solidFill>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0"/>
            <a:ext cx="11379200" cy="6858000"/>
          </a:xfrm>
          <a:prstGeom prst="rect">
            <a:avLst/>
          </a:prstGeom>
          <a:noFill/>
          <a:ln w="9525">
            <a:noFill/>
            <a:miter lim="800000"/>
            <a:headEnd/>
            <a:tailEnd/>
          </a:ln>
        </p:spPr>
        <p:txBody>
          <a:bodyPr/>
          <a:lstStyle/>
          <a:p>
            <a:pPr marL="590550" indent="-590550" algn="ctr">
              <a:spcBef>
                <a:spcPts val="700"/>
              </a:spcBef>
              <a:buClr>
                <a:schemeClr val="tx2"/>
              </a:buClr>
              <a:buSzPct val="95000"/>
              <a:defRPr/>
            </a:pPr>
            <a:r>
              <a:rPr lang="en-US" dirty="0">
                <a:latin typeface="+mn-lt"/>
                <a:ea typeface="+mn-ea"/>
              </a:rPr>
              <a:t>Unfinished Sentences:</a:t>
            </a:r>
          </a:p>
          <a:p>
            <a:pPr marL="590550" indent="-590550" algn="ctr">
              <a:spcBef>
                <a:spcPts val="700"/>
              </a:spcBef>
              <a:buClr>
                <a:schemeClr val="tx2"/>
              </a:buClr>
              <a:buSzPct val="95000"/>
              <a:defRPr/>
            </a:pPr>
            <a:r>
              <a:rPr lang="en-US" dirty="0">
                <a:latin typeface="+mn-lt"/>
                <a:ea typeface="+mn-ea"/>
              </a:rPr>
              <a:t>Finish these sentences by adding your own words.</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On Saturdays, I like to____________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had only 24 hours to live, I would__________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 feel best when people_____________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Secretly I wish_____________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could change the world, I would____  because_____</a:t>
            </a:r>
          </a:p>
          <a:p>
            <a:pPr marL="590550" indent="-590550">
              <a:lnSpc>
                <a:spcPct val="150000"/>
              </a:lnSpc>
              <a:spcBef>
                <a:spcPts val="700"/>
              </a:spcBef>
              <a:buClr>
                <a:schemeClr val="tx2"/>
              </a:buClr>
              <a:buSzPct val="95000"/>
              <a:buFont typeface="Wingdings" pitchFamily="2" charset="2"/>
              <a:buAutoNum type="arabicPeriod"/>
              <a:defRPr/>
            </a:pPr>
            <a:r>
              <a:rPr lang="en-US" dirty="0">
                <a:ea typeface="+mn-ea"/>
              </a:rPr>
              <a:t>The most exciting thing I have done is</a:t>
            </a:r>
            <a:r>
              <a:rPr lang="en-US" dirty="0" smtClean="0">
                <a:ea typeface="+mn-ea"/>
              </a:rPr>
              <a:t>_____</a:t>
            </a:r>
          </a:p>
          <a:p>
            <a:pPr marL="590550" indent="-590550">
              <a:lnSpc>
                <a:spcPct val="150000"/>
              </a:lnSpc>
              <a:spcBef>
                <a:spcPts val="700"/>
              </a:spcBef>
              <a:buClr>
                <a:schemeClr val="tx2"/>
              </a:buClr>
              <a:buSzPct val="95000"/>
              <a:buFont typeface="Wingdings" pitchFamily="2" charset="2"/>
              <a:buAutoNum type="arabicPeriod"/>
              <a:defRPr/>
            </a:pPr>
            <a:endParaRPr lang="en-US" dirty="0" smtClean="0">
              <a:ea typeface="+mn-ea"/>
            </a:endParaRPr>
          </a:p>
          <a:p>
            <a:pPr marL="590550" indent="-590550">
              <a:lnSpc>
                <a:spcPct val="150000"/>
              </a:lnSpc>
              <a:spcBef>
                <a:spcPts val="700"/>
              </a:spcBef>
              <a:buClr>
                <a:schemeClr val="tx2"/>
              </a:buClr>
              <a:buSzPct val="95000"/>
              <a:buFont typeface="Wingdings" pitchFamily="2" charset="2"/>
              <a:buAutoNum type="arabicPeriod"/>
              <a:defRPr/>
            </a:pPr>
            <a:endParaRPr lang="en-US" dirty="0">
              <a:ea typeface="+mn-ea"/>
            </a:endParaRPr>
          </a:p>
        </p:txBody>
      </p:sp>
      <p:sp>
        <p:nvSpPr>
          <p:cNvPr id="3" name="Rectangle 2"/>
          <p:cNvSpPr txBox="1">
            <a:spLocks noChangeArrowheads="1"/>
          </p:cNvSpPr>
          <p:nvPr/>
        </p:nvSpPr>
        <p:spPr>
          <a:xfrm>
            <a:off x="3352800" y="304800"/>
            <a:ext cx="4622800" cy="838200"/>
          </a:xfrm>
          <a:prstGeom prst="rect">
            <a:avLst/>
          </a:prstGeom>
        </p:spPr>
        <p:txBody>
          <a:bodyPr/>
          <a:lstStyle/>
          <a:p>
            <a:pPr algn="ctr">
              <a:defRPr/>
            </a:pPr>
            <a:endParaRPr lang="en-US" sz="4000" spc="-100" dirty="0">
              <a:latin typeface="+mn-lt"/>
              <a:ea typeface="+mj-ea"/>
              <a:cs typeface="+mj-cs"/>
            </a:endParaRPr>
          </a:p>
        </p:txBody>
      </p:sp>
      <p:sp>
        <p:nvSpPr>
          <p:cNvPr id="4" name="Rectangle 3"/>
          <p:cNvSpPr/>
          <p:nvPr/>
        </p:nvSpPr>
        <p:spPr>
          <a:xfrm>
            <a:off x="0" y="3581400"/>
            <a:ext cx="12192000" cy="3034164"/>
          </a:xfrm>
          <a:prstGeom prst="rect">
            <a:avLst/>
          </a:prstGeom>
        </p:spPr>
        <p:txBody>
          <a:bodyPr wrap="square">
            <a:spAutoFit/>
          </a:bodyPr>
          <a:lstStyle/>
          <a:p>
            <a:pPr marL="590550" indent="-590550">
              <a:lnSpc>
                <a:spcPct val="150000"/>
              </a:lnSpc>
              <a:spcBef>
                <a:spcPts val="700"/>
              </a:spcBef>
              <a:buClr>
                <a:schemeClr val="tx2"/>
              </a:buClr>
              <a:buSzPct val="95000"/>
              <a:buFont typeface="Times New Roman" pitchFamily="18" charset="0"/>
              <a:buAutoNum type="arabicPeriod" startAt="7"/>
            </a:pPr>
            <a:r>
              <a:rPr lang="en-US" dirty="0" smtClean="0"/>
              <a:t>Right now the most important thing in my life is_____   because_________________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If I could be somewhere else now, I</a:t>
            </a:r>
            <a:r>
              <a:rPr lang="en-US" altLang="en-US" dirty="0" smtClean="0"/>
              <a:t>’</a:t>
            </a:r>
            <a:r>
              <a:rPr lang="en-US" dirty="0" smtClean="0"/>
              <a:t>d______________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never worry about_____________________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like people who________________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find it difficult to_______________________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Studying is________________________________</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1263436496"/>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038867"/>
            <a:ext cx="9358972" cy="3416320"/>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a:t>
            </a:r>
          </a:p>
          <a:p>
            <a:pPr algn="ct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056363050"/>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89</a:t>
            </a:fld>
            <a:endParaRPr lang="en-US"/>
          </a:p>
        </p:txBody>
      </p:sp>
    </p:spTree>
    <p:extLst>
      <p:ext uri="{BB962C8B-B14F-4D97-AF65-F5344CB8AC3E}">
        <p14:creationId xmlns:p14="http://schemas.microsoft.com/office/powerpoint/2010/main" val="8375406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5" descr="250px-Girl_listening_to_radio"/>
          <p:cNvPicPr>
            <a:picLocks noChangeAspect="1" noChangeArrowheads="1"/>
          </p:cNvPicPr>
          <p:nvPr/>
        </p:nvPicPr>
        <p:blipFill>
          <a:blip r:embed="rId3">
            <a:extLst>
              <a:ext uri="{28A0092B-C50C-407E-A947-70E740481C1C}">
                <a14:useLocalDpi xmlns:a14="http://schemas.microsoft.com/office/drawing/2010/main" val="0"/>
              </a:ext>
            </a:extLst>
          </a:blip>
          <a:srcRect l="1483" t="2222" r="1483" b="2222"/>
          <a:stretch>
            <a:fillRect/>
          </a:stretch>
        </p:blipFill>
        <p:spPr bwMode="auto">
          <a:xfrm>
            <a:off x="1" y="0"/>
            <a:ext cx="637963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4" name="Text Box 6"/>
          <p:cNvSpPr txBox="1">
            <a:spLocks noChangeArrowheads="1"/>
          </p:cNvSpPr>
          <p:nvPr/>
        </p:nvSpPr>
        <p:spPr bwMode="auto">
          <a:xfrm>
            <a:off x="6502401" y="2286000"/>
            <a:ext cx="5609167" cy="1754326"/>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When I was young, </a:t>
            </a:r>
          </a:p>
          <a:p>
            <a:pPr algn="ctr">
              <a:defRPr/>
            </a:pPr>
            <a:r>
              <a:rPr lang="en-US" altLang="en-US" sz="3600" b="1" smtClean="0">
                <a:effectLst>
                  <a:outerShdw blurRad="38100" dist="38100" dir="2700000" algn="tl">
                    <a:srgbClr val="336699"/>
                  </a:outerShdw>
                </a:effectLst>
                <a:latin typeface="Comic Sans MS" pitchFamily="66" charset="0"/>
              </a:rPr>
              <a:t>I</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d listen to the </a:t>
            </a:r>
          </a:p>
          <a:p>
            <a:pPr algn="ctr">
              <a:defRPr/>
            </a:pPr>
            <a:r>
              <a:rPr lang="en-US" altLang="en-US" sz="3600" b="1" smtClean="0">
                <a:effectLst>
                  <a:outerShdw blurRad="38100" dist="38100" dir="2700000" algn="tl">
                    <a:srgbClr val="336699"/>
                  </a:outerShdw>
                </a:effectLst>
                <a:latin typeface="Comic Sans MS" pitchFamily="66" charset="0"/>
              </a:rPr>
              <a:t>radio</a:t>
            </a:r>
          </a:p>
        </p:txBody>
      </p:sp>
    </p:spTree>
  </p:cSld>
  <p:clrMapOvr>
    <a:masterClrMapping/>
  </p:clrMapOvr>
  <p:transition spd="slow" advClick="0" advTm="4500">
    <p:fade thruBlk="1"/>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cSld>
  <p:clrMapOvr>
    <a:masterClrMapping/>
  </p:clrMapOvr>
  <p:transition spd="slow">
    <p:fade/>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2385725"/>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cSld>
  <p:clrMapOvr>
    <a:masterClrMapping/>
  </p:clrMapOvr>
  <p:transition spd="slow">
    <p:fade/>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0359881"/>
      </p:ext>
    </p:extLst>
  </p:cSld>
  <p:clrMapOvr>
    <a:masterClrMapping/>
  </p:clrMapOvr>
  <p:transition spd="slow">
    <p:fade/>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a:effectLst>
                  <a:outerShdw blurRad="38100" dist="38100" dir="2700000" algn="tl">
                    <a:srgbClr val="336699"/>
                  </a:outerShdw>
                </a:effectLst>
                <a:latin typeface="Comic Sans MS" pitchFamily="66" charset="0"/>
              </a:rPr>
              <a:t>ETHICAL DILEMMA</a:t>
            </a:r>
          </a:p>
          <a:p>
            <a:pPr algn="ctr" eaLnBrk="0" hangingPunct="0"/>
            <a:r>
              <a:rPr lang="en-US" sz="4400" b="1">
                <a:effectLst>
                  <a:outerShdw blurRad="38100" dist="38100" dir="2700000" algn="tl">
                    <a:srgbClr val="336699"/>
                  </a:outerShdw>
                </a:effectLst>
                <a:latin typeface="Comic Sans MS" pitchFamily="66" charset="0"/>
              </a:rPr>
              <a:t>(VICE PRINCIPAL</a:t>
            </a:r>
            <a:r>
              <a:rPr lang="en-US" sz="3600" b="1">
                <a:effectLst>
                  <a:outerShdw blurRad="38100" dist="38100" dir="2700000" algn="tl">
                    <a:srgbClr val="336699"/>
                  </a:outerShdw>
                </a:effectLst>
                <a:latin typeface="Comic Sans MS" pitchFamily="66" charset="0"/>
              </a:rPr>
              <a:t>)</a:t>
            </a:r>
          </a:p>
          <a:p>
            <a:pPr algn="ctr" eaLnBrk="0" hangingPunct="0"/>
            <a:endParaRPr lang="en-US" sz="1000" b="1">
              <a:effectLst>
                <a:outerShdw blurRad="38100" dist="38100" dir="2700000" algn="tl">
                  <a:srgbClr val="336699"/>
                </a:outerShdw>
              </a:effectLst>
              <a:latin typeface="Comic Sans MS" pitchFamily="66" charset="0"/>
            </a:endParaRPr>
          </a:p>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cSld>
  <p:clrMapOvr>
    <a:masterClrMapping/>
  </p:clrMapOvr>
  <p:transition spd="slow">
    <p:fade/>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Talking Cards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Please form groups of 3-5 people.</a:t>
            </a:r>
          </a:p>
          <a:p>
            <a:r>
              <a:rPr lang="en-US" dirty="0" smtClean="0">
                <a:latin typeface="Times New Roman" panose="02020603050405020304" pitchFamily="18" charset="0"/>
                <a:cs typeface="Times New Roman" panose="02020603050405020304" pitchFamily="18" charset="0"/>
              </a:rPr>
              <a:t>You will be given a number of playing cards.</a:t>
            </a:r>
          </a:p>
          <a:p>
            <a:r>
              <a:rPr lang="en-US" dirty="0" smtClean="0">
                <a:latin typeface="Times New Roman" panose="02020603050405020304" pitchFamily="18" charset="0"/>
                <a:cs typeface="Times New Roman" panose="02020603050405020304" pitchFamily="18" charset="0"/>
              </a:rPr>
              <a:t>In turn, starting with the person whose birthday is closest to today’s date, draw a card from the top of the deck and answer the corresponding question.  </a:t>
            </a:r>
          </a:p>
          <a:p>
            <a:r>
              <a:rPr lang="en-US" dirty="0" smtClean="0">
                <a:latin typeface="Times New Roman" panose="02020603050405020304" pitchFamily="18" charset="0"/>
                <a:cs typeface="Times New Roman" panose="02020603050405020304" pitchFamily="18" charset="0"/>
              </a:rPr>
              <a:t>Then take turns answering questions, until you have use up all of your cards.</a:t>
            </a:r>
          </a:p>
          <a:p>
            <a:r>
              <a:rPr lang="en-US" dirty="0" smtClean="0">
                <a:latin typeface="Times New Roman" panose="02020603050405020304" pitchFamily="18" charset="0"/>
                <a:cs typeface="Times New Roman" panose="02020603050405020304" pitchFamily="18" charset="0"/>
              </a:rPr>
              <a:t>Please speak loudly enough for your group to hear and understand you.</a:t>
            </a:r>
          </a:p>
          <a:p>
            <a:endParaRPr lang="en-US" dirty="0"/>
          </a:p>
        </p:txBody>
      </p:sp>
    </p:spTree>
    <p:extLst>
      <p:ext uri="{BB962C8B-B14F-4D97-AF65-F5344CB8AC3E}">
        <p14:creationId xmlns:p14="http://schemas.microsoft.com/office/powerpoint/2010/main" val="389829481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4328</TotalTime>
  <Words>2376</Words>
  <Application>Microsoft Office PowerPoint</Application>
  <PresentationFormat>Custom</PresentationFormat>
  <Paragraphs>350</Paragraphs>
  <Slides>101</Slides>
  <Notes>58</Notes>
  <HiddenSlides>0</HiddenSlides>
  <MMClips>0</MMClips>
  <ScaleCrop>false</ScaleCrop>
  <HeadingPairs>
    <vt:vector size="4" baseType="variant">
      <vt:variant>
        <vt:lpstr>Theme</vt:lpstr>
      </vt:variant>
      <vt:variant>
        <vt:i4>1</vt:i4>
      </vt:variant>
      <vt:variant>
        <vt:lpstr>Slide Titles</vt:lpstr>
      </vt:variant>
      <vt:variant>
        <vt:i4>101</vt:i4>
      </vt:variant>
    </vt:vector>
  </HeadingPairs>
  <TitlesOfParts>
    <vt:vector size="102" baseType="lpstr">
      <vt:lpstr>Office Theme</vt:lpstr>
      <vt:lpstr>Professors John &amp; Marie Murdoch  </vt:lpstr>
      <vt:lpstr>English Corner Friends</vt:lpstr>
      <vt:lpstr>Introductions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English Corner’s Goals</vt:lpstr>
      <vt:lpstr>Next English Corner  April 10, 2014 7 PM  </vt:lpstr>
      <vt:lpstr> </vt:lpstr>
      <vt:lpstr>Studying Abroad</vt:lpstr>
      <vt:lpstr>Studying Abroad Part II</vt:lpstr>
      <vt:lpstr>Studying Abroad Part III</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Guest Presenter </vt:lpstr>
      <vt:lpstr>Your Discussion Topics</vt:lpstr>
      <vt:lpstr>PowerPoint Presentation</vt:lpstr>
      <vt:lpstr>Talking Dice</vt:lpstr>
      <vt:lpstr>PowerPoint Presentation</vt:lpstr>
      <vt:lpstr>PowerPoint Presentation</vt:lpstr>
      <vt:lpstr> Questions</vt:lpstr>
      <vt:lpstr>What are some of the topics you would like to discuss in class and/or English Corners?</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lpstr>Vocabulary Builders</vt:lpstr>
      <vt:lpstr>Talking Cards</vt:lpstr>
      <vt:lpstr>Five Phases of Dating</vt:lpstr>
      <vt:lpstr> Five Phases of Dating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murdjohn</cp:lastModifiedBy>
  <cp:revision>361</cp:revision>
  <cp:lastPrinted>2013-09-23T08:57:36Z</cp:lastPrinted>
  <dcterms:created xsi:type="dcterms:W3CDTF">2013-09-17T00:49:18Z</dcterms:created>
  <dcterms:modified xsi:type="dcterms:W3CDTF">2014-04-03T07:33:15Z</dcterms:modified>
</cp:coreProperties>
</file>