
<file path=[Content_Types].xml><?xml version="1.0" encoding="utf-8"?>
<Types xmlns="http://schemas.openxmlformats.org/package/2006/content-types">
  <Default Extension="bin"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5"/>
  </p:notesMasterIdLst>
  <p:sldIdLst>
    <p:sldId id="256" r:id="rId2"/>
    <p:sldId id="269" r:id="rId3"/>
    <p:sldId id="486" r:id="rId4"/>
    <p:sldId id="562" r:id="rId5"/>
    <p:sldId id="563" r:id="rId6"/>
    <p:sldId id="485" r:id="rId7"/>
    <p:sldId id="564" r:id="rId8"/>
    <p:sldId id="499" r:id="rId9"/>
    <p:sldId id="500" r:id="rId10"/>
    <p:sldId id="501" r:id="rId11"/>
    <p:sldId id="502" r:id="rId12"/>
    <p:sldId id="504" r:id="rId13"/>
    <p:sldId id="505" r:id="rId14"/>
    <p:sldId id="506" r:id="rId15"/>
    <p:sldId id="507" r:id="rId16"/>
    <p:sldId id="508" r:id="rId17"/>
    <p:sldId id="509" r:id="rId18"/>
    <p:sldId id="510" r:id="rId19"/>
    <p:sldId id="511" r:id="rId20"/>
    <p:sldId id="512" r:id="rId21"/>
    <p:sldId id="513" r:id="rId22"/>
    <p:sldId id="514" r:id="rId23"/>
    <p:sldId id="515" r:id="rId24"/>
    <p:sldId id="516" r:id="rId25"/>
    <p:sldId id="517" r:id="rId26"/>
    <p:sldId id="518" r:id="rId27"/>
    <p:sldId id="519" r:id="rId28"/>
    <p:sldId id="520" r:id="rId29"/>
    <p:sldId id="521" r:id="rId30"/>
    <p:sldId id="522" r:id="rId31"/>
    <p:sldId id="523" r:id="rId32"/>
    <p:sldId id="524" r:id="rId33"/>
    <p:sldId id="525" r:id="rId34"/>
    <p:sldId id="526" r:id="rId35"/>
    <p:sldId id="527" r:id="rId36"/>
    <p:sldId id="528" r:id="rId37"/>
    <p:sldId id="529" r:id="rId38"/>
    <p:sldId id="530" r:id="rId39"/>
    <p:sldId id="531" r:id="rId40"/>
    <p:sldId id="532" r:id="rId41"/>
    <p:sldId id="533" r:id="rId42"/>
    <p:sldId id="534" r:id="rId43"/>
    <p:sldId id="535" r:id="rId44"/>
    <p:sldId id="536" r:id="rId45"/>
    <p:sldId id="537" r:id="rId46"/>
    <p:sldId id="538" r:id="rId47"/>
    <p:sldId id="539" r:id="rId48"/>
    <p:sldId id="540" r:id="rId49"/>
    <p:sldId id="541" r:id="rId50"/>
    <p:sldId id="542" r:id="rId51"/>
    <p:sldId id="543" r:id="rId52"/>
    <p:sldId id="544" r:id="rId53"/>
    <p:sldId id="545" r:id="rId54"/>
    <p:sldId id="546" r:id="rId55"/>
    <p:sldId id="547" r:id="rId56"/>
    <p:sldId id="548" r:id="rId57"/>
    <p:sldId id="549" r:id="rId58"/>
    <p:sldId id="550" r:id="rId59"/>
    <p:sldId id="551" r:id="rId60"/>
    <p:sldId id="552" r:id="rId61"/>
    <p:sldId id="553" r:id="rId62"/>
    <p:sldId id="554" r:id="rId63"/>
    <p:sldId id="555" r:id="rId64"/>
    <p:sldId id="556" r:id="rId65"/>
    <p:sldId id="557" r:id="rId66"/>
    <p:sldId id="258" r:id="rId67"/>
    <p:sldId id="267" r:id="rId68"/>
    <p:sldId id="566" r:id="rId69"/>
    <p:sldId id="343" r:id="rId70"/>
    <p:sldId id="487" r:id="rId71"/>
    <p:sldId id="498" r:id="rId72"/>
    <p:sldId id="567" r:id="rId73"/>
    <p:sldId id="565" r:id="rId74"/>
    <p:sldId id="407" r:id="rId75"/>
    <p:sldId id="489" r:id="rId76"/>
    <p:sldId id="490" r:id="rId77"/>
    <p:sldId id="491" r:id="rId78"/>
    <p:sldId id="492" r:id="rId79"/>
    <p:sldId id="493" r:id="rId80"/>
    <p:sldId id="494" r:id="rId81"/>
    <p:sldId id="495" r:id="rId82"/>
    <p:sldId id="496" r:id="rId83"/>
    <p:sldId id="497" r:id="rId84"/>
    <p:sldId id="419" r:id="rId85"/>
    <p:sldId id="479" r:id="rId86"/>
    <p:sldId id="458" r:id="rId87"/>
    <p:sldId id="460" r:id="rId88"/>
    <p:sldId id="462" r:id="rId89"/>
    <p:sldId id="463" r:id="rId90"/>
    <p:sldId id="464" r:id="rId91"/>
    <p:sldId id="465" r:id="rId92"/>
    <p:sldId id="466" r:id="rId93"/>
    <p:sldId id="467" r:id="rId94"/>
    <p:sldId id="558" r:id="rId95"/>
    <p:sldId id="468" r:id="rId96"/>
    <p:sldId id="469" r:id="rId97"/>
    <p:sldId id="470" r:id="rId98"/>
    <p:sldId id="454" r:id="rId99"/>
    <p:sldId id="559" r:id="rId100"/>
    <p:sldId id="560" r:id="rId101"/>
    <p:sldId id="561" r:id="rId102"/>
    <p:sldId id="364" r:id="rId103"/>
    <p:sldId id="374" r:id="rId104"/>
    <p:sldId id="375" r:id="rId105"/>
    <p:sldId id="366" r:id="rId106"/>
    <p:sldId id="370" r:id="rId107"/>
    <p:sldId id="371" r:id="rId108"/>
    <p:sldId id="372" r:id="rId109"/>
    <p:sldId id="373" r:id="rId110"/>
    <p:sldId id="264" r:id="rId111"/>
    <p:sldId id="453" r:id="rId112"/>
    <p:sldId id="481" r:id="rId113"/>
    <p:sldId id="482" r:id="rId114"/>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varScale="1">
        <p:scale>
          <a:sx n="74" d="100"/>
          <a:sy n="74" d="100"/>
        </p:scale>
        <p:origin x="-1194" y="-138"/>
      </p:cViewPr>
      <p:guideLst>
        <p:guide orient="horz" pos="2160"/>
        <p:guide pos="3840"/>
      </p:guideLst>
    </p:cSldViewPr>
  </p:slideViewPr>
  <p:notesTextViewPr>
    <p:cViewPr>
      <p:scale>
        <a:sx n="1" d="1"/>
        <a:sy n="1" d="1"/>
      </p:scale>
      <p:origin x="0" y="0"/>
    </p:cViewPr>
  </p:notesTextViewPr>
  <p:sorterViewPr>
    <p:cViewPr>
      <p:scale>
        <a:sx n="100" d="100"/>
        <a:sy n="100" d="100"/>
      </p:scale>
      <p:origin x="0" y="2141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3/29/2015</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264BA52-5083-44F1-81FA-B70A55C2A95D}" type="slidenum">
              <a:rPr lang="en-US" altLang="en-US">
                <a:latin typeface="Arial" charset="0"/>
              </a:rPr>
              <a:pPr eaLnBrk="1" hangingPunct="1">
                <a:spcBef>
                  <a:spcPct val="0"/>
                </a:spcBef>
              </a:pPr>
              <a:t>8</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84BD41D-3097-474C-8DD3-DD645BABC7D2}" type="slidenum">
              <a:rPr lang="en-US" altLang="en-US">
                <a:latin typeface="Arial" charset="0"/>
              </a:rPr>
              <a:pPr eaLnBrk="1" hangingPunct="1">
                <a:spcBef>
                  <a:spcPct val="0"/>
                </a:spcBef>
              </a:pPr>
              <a:t>17</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1D68C8A-938C-434B-9808-FFE803B86639}" type="slidenum">
              <a:rPr lang="en-US" altLang="en-US">
                <a:latin typeface="Arial" charset="0"/>
              </a:rPr>
              <a:pPr eaLnBrk="1" hangingPunct="1">
                <a:spcBef>
                  <a:spcPct val="0"/>
                </a:spcBef>
              </a:pPr>
              <a:t>18</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3F85D63-86E1-4AFF-A429-509F43995272}" type="slidenum">
              <a:rPr lang="en-US" altLang="en-US">
                <a:latin typeface="Arial" charset="0"/>
              </a:rPr>
              <a:pPr eaLnBrk="1" hangingPunct="1">
                <a:spcBef>
                  <a:spcPct val="0"/>
                </a:spcBef>
              </a:pPr>
              <a:t>19</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E5BDDF8-9227-4546-8887-E16C210EF7C9}" type="slidenum">
              <a:rPr lang="en-US" altLang="en-US">
                <a:latin typeface="Arial" charset="0"/>
              </a:rPr>
              <a:pPr eaLnBrk="1" hangingPunct="1">
                <a:spcBef>
                  <a:spcPct val="0"/>
                </a:spcBef>
              </a:pPr>
              <a:t>20</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2E57671-7A86-426F-BF41-4BDB006E00D5}" type="slidenum">
              <a:rPr lang="en-US" altLang="en-US">
                <a:latin typeface="Arial" charset="0"/>
              </a:rPr>
              <a:pPr eaLnBrk="1" hangingPunct="1">
                <a:spcBef>
                  <a:spcPct val="0"/>
                </a:spcBef>
              </a:pPr>
              <a:t>21</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240F745-E8EB-4EED-BA16-03AD066B6F2A}" type="slidenum">
              <a:rPr lang="en-US" altLang="en-US">
                <a:latin typeface="Arial" charset="0"/>
              </a:rPr>
              <a:pPr eaLnBrk="1" hangingPunct="1">
                <a:spcBef>
                  <a:spcPct val="0"/>
                </a:spcBef>
              </a:pPr>
              <a:t>22</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6E83EB-7B50-4992-B11D-16715CAB91D0}" type="slidenum">
              <a:rPr lang="en-US" altLang="en-US">
                <a:latin typeface="Arial" charset="0"/>
              </a:rPr>
              <a:pPr eaLnBrk="1" hangingPunct="1">
                <a:spcBef>
                  <a:spcPct val="0"/>
                </a:spcBef>
              </a:pPr>
              <a:t>23</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118899E-31F0-4838-B396-60E66375C9EC}" type="slidenum">
              <a:rPr lang="en-US" altLang="en-US">
                <a:latin typeface="Arial" charset="0"/>
              </a:rPr>
              <a:pPr eaLnBrk="1" hangingPunct="1">
                <a:spcBef>
                  <a:spcPct val="0"/>
                </a:spcBef>
              </a:pPr>
              <a:t>24</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6003A8A-852C-4D99-B695-747FE9E0590F}" type="slidenum">
              <a:rPr lang="en-US" altLang="en-US">
                <a:latin typeface="Arial" charset="0"/>
              </a:rPr>
              <a:pPr eaLnBrk="1" hangingPunct="1">
                <a:spcBef>
                  <a:spcPct val="0"/>
                </a:spcBef>
              </a:pPr>
              <a:t>25</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E5BF37-9A89-42E6-93EE-B14FB826C152}" type="slidenum">
              <a:rPr lang="en-US" altLang="en-US">
                <a:latin typeface="Arial" charset="0"/>
              </a:rPr>
              <a:pPr eaLnBrk="1" hangingPunct="1">
                <a:spcBef>
                  <a:spcPct val="0"/>
                </a:spcBef>
              </a:pPr>
              <a:t>26</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F577C32C-B6C2-46DE-AA16-BD12A549B41A}" type="slidenum">
              <a:rPr lang="en-US" altLang="en-US">
                <a:latin typeface="Arial" charset="0"/>
              </a:rPr>
              <a:pPr eaLnBrk="1" hangingPunct="1">
                <a:spcBef>
                  <a:spcPct val="0"/>
                </a:spcBef>
              </a:pPr>
              <a:t>9</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A1B2526-505A-41FA-91CA-4B04856C6141}" type="slidenum">
              <a:rPr lang="en-US" altLang="en-US">
                <a:latin typeface="Arial" charset="0"/>
              </a:rPr>
              <a:pPr eaLnBrk="1" hangingPunct="1">
                <a:spcBef>
                  <a:spcPct val="0"/>
                </a:spcBef>
              </a:pPr>
              <a:t>27</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265AA4E-A2B9-40D0-A448-C021718D3A57}" type="slidenum">
              <a:rPr lang="en-US" altLang="en-US">
                <a:latin typeface="Arial" charset="0"/>
              </a:rPr>
              <a:pPr eaLnBrk="1" hangingPunct="1">
                <a:spcBef>
                  <a:spcPct val="0"/>
                </a:spcBef>
              </a:pPr>
              <a:t>28</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4CC9952-E813-43D8-9E3F-A45C38E9AB03}" type="slidenum">
              <a:rPr lang="en-US" altLang="en-US">
                <a:latin typeface="Arial" charset="0"/>
              </a:rPr>
              <a:pPr eaLnBrk="1" hangingPunct="1">
                <a:spcBef>
                  <a:spcPct val="0"/>
                </a:spcBef>
              </a:pPr>
              <a:t>29</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D13FB31-1C30-4AA5-A111-81BD55AA3E9F}" type="slidenum">
              <a:rPr lang="en-US" altLang="en-US">
                <a:latin typeface="Arial" charset="0"/>
              </a:rPr>
              <a:pPr eaLnBrk="1" hangingPunct="1">
                <a:spcBef>
                  <a:spcPct val="0"/>
                </a:spcBef>
              </a:pPr>
              <a:t>30</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F439DFE-BD8F-4901-80FB-4D3F59103FBF}" type="slidenum">
              <a:rPr lang="en-US" altLang="en-US">
                <a:latin typeface="Arial" charset="0"/>
              </a:rPr>
              <a:pPr eaLnBrk="1" hangingPunct="1">
                <a:spcBef>
                  <a:spcPct val="0"/>
                </a:spcBef>
              </a:pPr>
              <a:t>31</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E5F7EA0A-9AC0-4099-93D5-127BAA2B269F}" type="slidenum">
              <a:rPr lang="en-US" altLang="en-US">
                <a:latin typeface="Arial" charset="0"/>
              </a:rPr>
              <a:pPr eaLnBrk="1" hangingPunct="1">
                <a:spcBef>
                  <a:spcPct val="0"/>
                </a:spcBef>
              </a:pPr>
              <a:t>32</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072DAF4-17BD-4C52-820A-100BE8D909A9}" type="slidenum">
              <a:rPr lang="en-US" altLang="en-US">
                <a:latin typeface="Arial" charset="0"/>
              </a:rPr>
              <a:pPr eaLnBrk="1" hangingPunct="1">
                <a:spcBef>
                  <a:spcPct val="0"/>
                </a:spcBef>
              </a:pPr>
              <a:t>33</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D8578F-8F22-4F53-A3A3-1B972BFFB061}" type="slidenum">
              <a:rPr lang="en-US" altLang="en-US">
                <a:latin typeface="Arial" charset="0"/>
              </a:rPr>
              <a:pPr eaLnBrk="1" hangingPunct="1">
                <a:spcBef>
                  <a:spcPct val="0"/>
                </a:spcBef>
              </a:pPr>
              <a:t>34</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4E2E448-4156-4355-AD69-5DF5A6D901C6}" type="slidenum">
              <a:rPr lang="en-US" altLang="en-US">
                <a:latin typeface="Arial" charset="0"/>
              </a:rPr>
              <a:pPr eaLnBrk="1" hangingPunct="1">
                <a:spcBef>
                  <a:spcPct val="0"/>
                </a:spcBef>
              </a:pPr>
              <a:t>35</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E0ADCD5-08B8-4BED-903C-846301506BCC}" type="slidenum">
              <a:rPr lang="en-US" altLang="en-US">
                <a:latin typeface="Arial" charset="0"/>
              </a:rPr>
              <a:pPr eaLnBrk="1" hangingPunct="1">
                <a:spcBef>
                  <a:spcPct val="0"/>
                </a:spcBef>
              </a:pPr>
              <a:t>36</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31D5F0B-B546-40D1-86A4-8666B48FD8F3}" type="slidenum">
              <a:rPr lang="en-US" altLang="en-US">
                <a:latin typeface="Arial" charset="0"/>
              </a:rPr>
              <a:pPr eaLnBrk="1" hangingPunct="1">
                <a:spcBef>
                  <a:spcPct val="0"/>
                </a:spcBef>
              </a:pPr>
              <a:t>10</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9B2E2A-53D9-4D19-8575-074985D180C9}" type="slidenum">
              <a:rPr lang="en-US" altLang="en-US">
                <a:latin typeface="Arial" charset="0"/>
              </a:rPr>
              <a:pPr eaLnBrk="1" hangingPunct="1">
                <a:spcBef>
                  <a:spcPct val="0"/>
                </a:spcBef>
              </a:pPr>
              <a:t>37</a:t>
            </a:fld>
            <a:endParaRPr lang="en-US" altLang="en-US">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6BCB2AD-7A0E-47E6-9FA6-362603F8408F}" type="slidenum">
              <a:rPr lang="en-US" altLang="en-US">
                <a:latin typeface="Arial" charset="0"/>
              </a:rPr>
              <a:pPr eaLnBrk="1" hangingPunct="1">
                <a:spcBef>
                  <a:spcPct val="0"/>
                </a:spcBef>
              </a:pPr>
              <a:t>38</a:t>
            </a:fld>
            <a:endParaRPr lang="en-US" altLang="en-US">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CEB6323-FF91-41C5-A990-B88CCF89CD78}" type="slidenum">
              <a:rPr lang="en-US" altLang="en-US">
                <a:latin typeface="Arial" charset="0"/>
              </a:rPr>
              <a:pPr eaLnBrk="1" hangingPunct="1">
                <a:spcBef>
                  <a:spcPct val="0"/>
                </a:spcBef>
              </a:pPr>
              <a:t>39</a:t>
            </a:fld>
            <a:endParaRPr lang="en-US" altLang="en-US">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7BAFAEF-4065-4F97-AFD9-5F89234A0C89}" type="slidenum">
              <a:rPr lang="en-US" altLang="en-US">
                <a:latin typeface="Arial" charset="0"/>
              </a:rPr>
              <a:pPr eaLnBrk="1" hangingPunct="1">
                <a:spcBef>
                  <a:spcPct val="0"/>
                </a:spcBef>
              </a:pPr>
              <a:t>40</a:t>
            </a:fld>
            <a:endParaRPr lang="en-US" altLang="en-US">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35E2810-5616-4C85-9364-7B2595703617}" type="slidenum">
              <a:rPr lang="en-US" altLang="en-US">
                <a:latin typeface="Arial" charset="0"/>
              </a:rPr>
              <a:pPr eaLnBrk="1" hangingPunct="1">
                <a:spcBef>
                  <a:spcPct val="0"/>
                </a:spcBef>
              </a:pPr>
              <a:t>41</a:t>
            </a:fld>
            <a:endParaRPr lang="en-US" altLang="en-US">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7D07EA2-E180-4A53-AF7F-8EB03D73AB09}" type="slidenum">
              <a:rPr lang="en-US" altLang="en-US">
                <a:latin typeface="Arial" charset="0"/>
              </a:rPr>
              <a:pPr eaLnBrk="1" hangingPunct="1">
                <a:spcBef>
                  <a:spcPct val="0"/>
                </a:spcBef>
              </a:pPr>
              <a:t>42</a:t>
            </a:fld>
            <a:endParaRPr lang="en-US" altLang="en-US">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91FA5BDE-4FBF-40DE-BDC8-AD23F0F66FE7}" type="slidenum">
              <a:rPr lang="en-US" altLang="en-US">
                <a:latin typeface="Arial" charset="0"/>
              </a:rPr>
              <a:pPr eaLnBrk="1" hangingPunct="1">
                <a:spcBef>
                  <a:spcPct val="0"/>
                </a:spcBef>
              </a:pPr>
              <a:t>43</a:t>
            </a:fld>
            <a:endParaRPr lang="en-US" altLang="en-US">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7AF9E10-1A77-4E37-8101-A5ADE868086A}" type="slidenum">
              <a:rPr lang="en-US" altLang="en-US">
                <a:latin typeface="Arial" charset="0"/>
              </a:rPr>
              <a:pPr eaLnBrk="1" hangingPunct="1">
                <a:spcBef>
                  <a:spcPct val="0"/>
                </a:spcBef>
              </a:pPr>
              <a:t>44</a:t>
            </a:fld>
            <a:endParaRPr lang="en-US" altLang="en-US">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DD00E27-84CD-4C94-87C7-B46EAD10EB5D}" type="slidenum">
              <a:rPr lang="en-US" altLang="en-US">
                <a:latin typeface="Arial" charset="0"/>
              </a:rPr>
              <a:pPr eaLnBrk="1" hangingPunct="1">
                <a:spcBef>
                  <a:spcPct val="0"/>
                </a:spcBef>
              </a:pPr>
              <a:t>45</a:t>
            </a:fld>
            <a:endParaRPr lang="en-US" altLang="en-US">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A59F57D3-F159-48E4-9887-C7F14B84D07C}" type="slidenum">
              <a:rPr lang="en-US" altLang="en-US">
                <a:latin typeface="Arial" charset="0"/>
              </a:rPr>
              <a:pPr eaLnBrk="1" hangingPunct="1">
                <a:spcBef>
                  <a:spcPct val="0"/>
                </a:spcBef>
              </a:pPr>
              <a:t>46</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11</a:t>
            </a:fld>
            <a:endParaRPr lang="en-US" altLang="en-US">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060CF9F-4A11-4827-B395-469C6DE8ACFD}" type="slidenum">
              <a:rPr lang="en-US" altLang="en-US">
                <a:latin typeface="Arial" charset="0"/>
              </a:rPr>
              <a:pPr eaLnBrk="1" hangingPunct="1">
                <a:spcBef>
                  <a:spcPct val="0"/>
                </a:spcBef>
              </a:pPr>
              <a:t>47</a:t>
            </a:fld>
            <a:endParaRPr lang="en-US" altLang="en-US">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8B5BC26-6A50-4BF9-8976-B7FF40C7A850}" type="slidenum">
              <a:rPr lang="en-US" altLang="en-US">
                <a:latin typeface="Arial" charset="0"/>
              </a:rPr>
              <a:pPr eaLnBrk="1" hangingPunct="1">
                <a:spcBef>
                  <a:spcPct val="0"/>
                </a:spcBef>
              </a:pPr>
              <a:t>48</a:t>
            </a:fld>
            <a:endParaRPr lang="en-US" altLang="en-US">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99AC75F-0E1E-44CB-A05D-6CB5AC5576F0}" type="slidenum">
              <a:rPr lang="en-US" altLang="en-US">
                <a:latin typeface="Arial" charset="0"/>
              </a:rPr>
              <a:pPr eaLnBrk="1" hangingPunct="1">
                <a:spcBef>
                  <a:spcPct val="0"/>
                </a:spcBef>
              </a:pPr>
              <a:t>49</a:t>
            </a:fld>
            <a:endParaRPr lang="en-US" altLang="en-US">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3B542DD-85EE-46CB-9CA8-A430A53182B3}" type="slidenum">
              <a:rPr lang="en-US" altLang="en-US">
                <a:latin typeface="Arial" charset="0"/>
              </a:rPr>
              <a:pPr eaLnBrk="1" hangingPunct="1">
                <a:spcBef>
                  <a:spcPct val="0"/>
                </a:spcBef>
              </a:pPr>
              <a:t>50</a:t>
            </a:fld>
            <a:endParaRPr lang="en-US" altLang="en-US">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AC339E2-AEB4-4110-92F0-E2B767F34A25}" type="slidenum">
              <a:rPr lang="en-US" altLang="en-US">
                <a:latin typeface="Arial" charset="0"/>
              </a:rPr>
              <a:pPr eaLnBrk="1" hangingPunct="1">
                <a:spcBef>
                  <a:spcPct val="0"/>
                </a:spcBef>
              </a:pPr>
              <a:t>51</a:t>
            </a:fld>
            <a:endParaRPr lang="en-US" altLang="en-US">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B6ED5E9-A398-4DE4-809C-701FD6B5A02A}" type="slidenum">
              <a:rPr lang="en-US" altLang="en-US">
                <a:latin typeface="Arial" charset="0"/>
              </a:rPr>
              <a:pPr eaLnBrk="1" hangingPunct="1">
                <a:spcBef>
                  <a:spcPct val="0"/>
                </a:spcBef>
              </a:pPr>
              <a:t>52</a:t>
            </a:fld>
            <a:endParaRPr lang="en-US" altLang="en-US">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0818AB6E-A7D4-4AAD-9287-4BF2E11167C5}" type="slidenum">
              <a:rPr lang="en-US" altLang="en-US">
                <a:latin typeface="Arial" charset="0"/>
              </a:rPr>
              <a:pPr eaLnBrk="1" hangingPunct="1">
                <a:spcBef>
                  <a:spcPct val="0"/>
                </a:spcBef>
              </a:pPr>
              <a:t>53</a:t>
            </a:fld>
            <a:endParaRPr lang="en-US" altLang="en-US">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2110B7E-9F3F-44FF-8836-13F69263401B}" type="slidenum">
              <a:rPr lang="en-US" altLang="en-US">
                <a:latin typeface="Arial" charset="0"/>
              </a:rPr>
              <a:pPr eaLnBrk="1" hangingPunct="1">
                <a:spcBef>
                  <a:spcPct val="0"/>
                </a:spcBef>
              </a:pPr>
              <a:t>54</a:t>
            </a:fld>
            <a:endParaRPr lang="en-US" altLang="en-US">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291F829-5EBB-43AA-8D6D-B068201C555B}" type="slidenum">
              <a:rPr lang="en-US" altLang="en-US">
                <a:latin typeface="Arial" charset="0"/>
              </a:rPr>
              <a:pPr eaLnBrk="1" hangingPunct="1">
                <a:spcBef>
                  <a:spcPct val="0"/>
                </a:spcBef>
              </a:pPr>
              <a:t>55</a:t>
            </a:fld>
            <a:endParaRPr lang="en-US" altLang="en-US">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FC9C31C-F354-431B-8665-EAAC99D5EEB7}" type="slidenum">
              <a:rPr lang="en-US" altLang="en-US">
                <a:latin typeface="Arial" charset="0"/>
              </a:rPr>
              <a:pPr eaLnBrk="1" hangingPunct="1">
                <a:spcBef>
                  <a:spcPct val="0"/>
                </a:spcBef>
              </a:pPr>
              <a:t>56</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629DD2DF-74A8-4617-8C88-02B4E2FAFC8D}" type="slidenum">
              <a:rPr lang="en-US" altLang="en-US">
                <a:latin typeface="Arial" charset="0"/>
              </a:rPr>
              <a:pPr eaLnBrk="1" hangingPunct="1">
                <a:spcBef>
                  <a:spcPct val="0"/>
                </a:spcBef>
              </a:pPr>
              <a:t>12</a:t>
            </a:fld>
            <a:endParaRPr lang="en-US" altLang="en-US">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1FD9818-0645-4719-BA1D-81D6800144CF}" type="slidenum">
              <a:rPr lang="en-US" altLang="en-US">
                <a:latin typeface="Arial" charset="0"/>
              </a:rPr>
              <a:pPr eaLnBrk="1" hangingPunct="1">
                <a:spcBef>
                  <a:spcPct val="0"/>
                </a:spcBef>
              </a:pPr>
              <a:t>57</a:t>
            </a:fld>
            <a:endParaRPr lang="en-US" altLang="en-US">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1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071C4FC-9A61-44EC-8903-53EC8492D0E4}" type="slidenum">
              <a:rPr lang="en-US" altLang="en-US">
                <a:latin typeface="Arial" charset="0"/>
              </a:rPr>
              <a:pPr eaLnBrk="1" hangingPunct="1">
                <a:spcBef>
                  <a:spcPct val="0"/>
                </a:spcBef>
              </a:pPr>
              <a:t>58</a:t>
            </a:fld>
            <a:endParaRPr lang="en-US" altLang="en-US">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2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E138979-3E43-456B-AF08-8690C111976A}" type="slidenum">
              <a:rPr lang="en-US" altLang="en-US">
                <a:latin typeface="Arial" charset="0"/>
              </a:rPr>
              <a:pPr eaLnBrk="1" hangingPunct="1">
                <a:spcBef>
                  <a:spcPct val="0"/>
                </a:spcBef>
              </a:pPr>
              <a:t>59</a:t>
            </a:fld>
            <a:endParaRPr lang="en-US" altLang="en-US">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3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59F0C4A5-99FA-48CF-B006-5973D1E22D88}" type="slidenum">
              <a:rPr lang="en-US" altLang="en-US">
                <a:latin typeface="Arial" charset="0"/>
              </a:rPr>
              <a:pPr eaLnBrk="1" hangingPunct="1">
                <a:spcBef>
                  <a:spcPct val="0"/>
                </a:spcBef>
              </a:pPr>
              <a:t>60</a:t>
            </a:fld>
            <a:endParaRPr lang="en-US" altLang="en-US">
              <a:latin typeface="Arial"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252F64E-4C3B-43E1-BD7D-0D95379D82AA}" type="slidenum">
              <a:rPr lang="en-US" altLang="en-US">
                <a:latin typeface="Arial" charset="0"/>
              </a:rPr>
              <a:pPr eaLnBrk="1" hangingPunct="1">
                <a:spcBef>
                  <a:spcPct val="0"/>
                </a:spcBef>
              </a:pPr>
              <a:t>61</a:t>
            </a:fld>
            <a:endParaRPr lang="en-US" altLang="en-US">
              <a:latin typeface="Arial"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C0E41F6C-061A-4E2E-BBD4-29D8051930A6}" type="slidenum">
              <a:rPr lang="en-US" altLang="en-US">
                <a:latin typeface="Arial" charset="0"/>
              </a:rPr>
              <a:pPr eaLnBrk="1" hangingPunct="1">
                <a:spcBef>
                  <a:spcPct val="0"/>
                </a:spcBef>
              </a:pPr>
              <a:t>62</a:t>
            </a:fld>
            <a:endParaRPr lang="en-US" altLang="en-US">
              <a:latin typeface="Arial"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6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B6C01810-06A2-4F71-B4A9-2307DD301556}" type="slidenum">
              <a:rPr lang="en-US" altLang="en-US">
                <a:latin typeface="Arial" charset="0"/>
              </a:rPr>
              <a:pPr eaLnBrk="1" hangingPunct="1">
                <a:spcBef>
                  <a:spcPct val="0"/>
                </a:spcBef>
              </a:pPr>
              <a:t>63</a:t>
            </a:fld>
            <a:endParaRPr lang="en-US" altLang="en-US">
              <a:latin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8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4366FBFD-5CB2-464F-8406-02217A437C51}" type="slidenum">
              <a:rPr lang="en-US" altLang="en-US">
                <a:latin typeface="Arial" charset="0"/>
              </a:rPr>
              <a:pPr eaLnBrk="1" hangingPunct="1">
                <a:spcBef>
                  <a:spcPct val="0"/>
                </a:spcBef>
              </a:pPr>
              <a:t>64</a:t>
            </a:fld>
            <a:endParaRPr lang="en-US" altLang="en-US">
              <a:latin typeface="Arial"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65</a:t>
            </a:fld>
            <a:endParaRPr lang="en-US" altLang="en-US">
              <a:latin typeface="Arial"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39C22C-3F3B-4879-9A82-68AA1CE5BDBD}" type="slidenum">
              <a:rPr lang="en-US" altLang="en-US"/>
              <a:pPr/>
              <a:t>75</a:t>
            </a:fld>
            <a:endParaRPr lang="en-US" altLang="en-US"/>
          </a:p>
        </p:txBody>
      </p:sp>
      <p:sp>
        <p:nvSpPr>
          <p:cNvPr id="7170" name="Rectangle 2"/>
          <p:cNvSpPr>
            <a:spLocks noGrp="1" noRot="1" noChangeAspect="1" noChangeArrowheads="1" noTextEdit="1"/>
          </p:cNvSpPr>
          <p:nvPr>
            <p:ph type="sldImg"/>
          </p:nvPr>
        </p:nvSpPr>
        <p:spPr>
          <a:xfrm>
            <a:off x="635000" y="1163638"/>
            <a:ext cx="5588000" cy="3143250"/>
          </a:xfrm>
          <a:ln/>
        </p:spPr>
      </p:sp>
      <p:sp>
        <p:nvSpPr>
          <p:cNvPr id="7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5643F9-A0E1-4D74-A669-C1390B529BB7}" type="slidenum">
              <a:rPr lang="en-US" altLang="en-US">
                <a:latin typeface="Arial" charset="0"/>
              </a:rPr>
              <a:pPr eaLnBrk="1" hangingPunct="1">
                <a:spcBef>
                  <a:spcPct val="0"/>
                </a:spcBef>
              </a:pPr>
              <a:t>13</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C0AEA3E-C1CE-4B7D-92D4-A39746E49BF3}" type="slidenum">
              <a:rPr lang="en-US" altLang="en-US">
                <a:latin typeface="Arial" charset="0"/>
              </a:rPr>
              <a:pPr eaLnBrk="1" hangingPunct="1">
                <a:spcBef>
                  <a:spcPct val="0"/>
                </a:spcBef>
              </a:pPr>
              <a:t>14</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80B14350-3779-479B-B662-9137D60957FF}" type="slidenum">
              <a:rPr lang="en-US" altLang="en-US">
                <a:latin typeface="Arial" charset="0"/>
              </a:rPr>
              <a:pPr eaLnBrk="1" hangingPunct="1">
                <a:spcBef>
                  <a:spcPct val="0"/>
                </a:spcBef>
              </a:pPr>
              <a:t>15</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2E024A56-10C0-4CB9-A5CA-C181A96BBABE}" type="slidenum">
              <a:rPr lang="en-US" altLang="en-US">
                <a:latin typeface="Arial" charset="0"/>
              </a:rPr>
              <a:pPr eaLnBrk="1" hangingPunct="1">
                <a:spcBef>
                  <a:spcPct val="0"/>
                </a:spcBef>
              </a:pPr>
              <a:t>16</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3/29/2015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3/29/2015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3/29/2015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3/29/2015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3/29/2015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3/29/2015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s4.tinypic.com/261c0t3.jpg"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60.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66.jpeg"/></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73.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59.xml"/><Relationship Id="rId1" Type="http://schemas.openxmlformats.org/officeDocument/2006/relationships/slideLayout" Target="../slideLayouts/slideLayout7.xml"/><Relationship Id="rId5" Type="http://schemas.openxmlformats.org/officeDocument/2006/relationships/image" Target="../media/image76.png"/><Relationship Id="rId4" Type="http://schemas.openxmlformats.org/officeDocument/2006/relationships/image" Target="../media/image75.png"/></Relationships>
</file>

<file path=ppt/slides/_rels/slide7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http://www.google.com/imgres?imgurl=http://img219.imageshack.us/img219/1201/overseastravelfc5.gif&amp;imgrefurl=http://www.findtraveldeals.info/tips-for-overseas-travel/&amp;usg=__kEgcraEGQCRwwQmfUbJ5Kq6LcxY=&amp;h=333&amp;w=421&amp;sz=8&amp;hl=en&amp;start=1&amp;sig2=LGIDZfuD8Lt6XVFoQWKZZA&amp;zoom=1&amp;um=1&amp;itbs=1&amp;tbnid=b_UVdm5JCW0cpM:&amp;tbnh=99&amp;tbnw=125&amp;prev=/images?q%3Dtraveling%2Boverseas%26um%3D1%26hl%3Den%26newwindow%3D1%26sa%3DN%26rls%3Dcom.microsoft:en-US%26rlz%3D1I7GGIT_en%26ndsp%3D20%26tbs%3Disch:1&amp;ei=qgDYTOfwPIO0vgPV8qyZBQ" TargetMode="External"/><Relationship Id="rId1" Type="http://schemas.openxmlformats.org/officeDocument/2006/relationships/slideLayout" Target="../slideLayouts/slideLayout7.xml"/><Relationship Id="rId4" Type="http://schemas.openxmlformats.org/officeDocument/2006/relationships/image" Target="../media/image81.jpeg"/></Relationships>
</file>

<file path=ppt/slides/_rels/slide8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hyperlink" Target="http://images.google.com/imgres?imgurl=http://www.bigbluesaw.com/saw/images/stories/partexamples/cakeTopper/outline-300.png&amp;imgrefurl=http://www.bigbluesaw.com/saw/big-blue-saw/big-blue-saw-info/waterjet-cut-stainless-steel.html&amp;h=370&amp;w=300&amp;sz=13&amp;hl=en&amp;start=14&amp;sig2=EbR9oF2PzKcyJDC8IgTFbg&amp;um=1&amp;tbnid=2qRlHmEiU-SMfM:&amp;tbnh=122&amp;tbnw=99&amp;ei=0WxmR7a4KJfEgQPDosHNAw&amp;prev=/images?q%3Dchinese%2Bfamily%2B%26svnum%3D10%26um%3D1%26hl%3Den%26newwindow%3D1%26rls%3Dcom.microsoft:en-us:IE-SearchBox%26rlz%3D1I7DGUS%26sa%3DN" TargetMode="Externa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jpeg"/><Relationship Id="rId4" Type="http://schemas.openxmlformats.org/officeDocument/2006/relationships/image" Target="../media/image85.jpeg"/></Relationships>
</file>

<file path=ppt/slides/_rels/slide83.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hyperlink" Target="http://images.google.com/imgres?imgurl=http://www.mariandme.com/Catalog/AsianDesigns/Chinese/images/I718.gif&amp;imgrefurl=http://www.mariandme.com/Catalog/AsianDesigns/Chinese.html&amp;h=170&amp;w=182&amp;sz=11&amp;hl=en&amp;start=3&amp;sig2=tEq1SY6xjxRp09drYfL5kw&amp;um=1&amp;tbnid=R4Q7oXMtceN_6M:&amp;tbnh=94&amp;tbnw=101&amp;ei=1klmR8TnCJqggAPrs9jNAw&amp;prev=/images?q%3Dchinese%2Bcouple%26svnum%3D10%26um%3D1%26hl%3Den%26newwindow%3D1%26rls%3Dcom.microsoft:en-us:IE-SearchBox%26rlz%3D1I7DGUS%26sa%3DN" TargetMode="Externa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1092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ch1_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66788"/>
            <a:ext cx="10261600" cy="57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3"/>
          <p:cNvSpPr txBox="1">
            <a:spLocks noChangeArrowheads="1"/>
          </p:cNvSpPr>
          <p:nvPr/>
        </p:nvSpPr>
        <p:spPr bwMode="auto">
          <a:xfrm>
            <a:off x="2698751" y="228601"/>
            <a:ext cx="5743880"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2.  TEACHING OTHERS</a:t>
            </a:r>
          </a:p>
        </p:txBody>
      </p:sp>
    </p:spTree>
  </p:cSld>
  <p:clrMapOvr>
    <a:masterClrMapping/>
  </p:clrMapOvr>
  <p:transition spd="slow">
    <p:fade thruBlk="1"/>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26343649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02226" y="-144463"/>
            <a:ext cx="9144000" cy="2387600"/>
          </a:xfrm>
        </p:spPr>
        <p:txBody>
          <a:bodyPr>
            <a:normAutofit/>
          </a:bodyPr>
          <a:lstStyle/>
          <a:p>
            <a:r>
              <a:rPr lang="en-US" sz="4400" b="1" dirty="0" smtClean="0">
                <a:latin typeface="Times New Roman" panose="02020603050405020304" pitchFamily="18" charset="0"/>
                <a:cs typeface="Times New Roman" panose="02020603050405020304" pitchFamily="18" charset="0"/>
              </a:rPr>
              <a:t>Professors John &amp; Marie Murdoch </a:t>
            </a:r>
            <a:r>
              <a:rPr lang="en-US" b="1" dirty="0" smtClean="0">
                <a:latin typeface="Times New Roman" panose="02020603050405020304" pitchFamily="18" charset="0"/>
                <a:cs typeface="Times New Roman" panose="02020603050405020304" pitchFamily="18" charset="0"/>
              </a:rPr>
              <a:t/>
            </a:r>
            <a:br>
              <a:rPr lang="en-US" b="1" dirty="0" smtClean="0">
                <a:latin typeface="Times New Roman" panose="02020603050405020304" pitchFamily="18" charset="0"/>
                <a:cs typeface="Times New Roman" panose="02020603050405020304" pitchFamily="18" charset="0"/>
              </a:rPr>
            </a:br>
            <a:endParaRPr lang="en-US" b="1" dirty="0">
              <a:latin typeface="Times New Roman" panose="02020603050405020304" pitchFamily="18" charset="0"/>
              <a:cs typeface="Times New Roman" panose="02020603050405020304" pitchFamily="18" charset="0"/>
            </a:endParaRPr>
          </a:p>
        </p:txBody>
      </p:sp>
      <p:sp>
        <p:nvSpPr>
          <p:cNvPr id="4" name="Rectangle 3"/>
          <p:cNvSpPr/>
          <p:nvPr/>
        </p:nvSpPr>
        <p:spPr>
          <a:xfrm>
            <a:off x="698692" y="1082730"/>
            <a:ext cx="10511275" cy="1200329"/>
          </a:xfrm>
          <a:prstGeom prst="rect">
            <a:avLst/>
          </a:prstGeom>
          <a:noFill/>
        </p:spPr>
        <p:txBody>
          <a:bodyPr wrap="none" lIns="91440" tIns="45720" rIns="91440" bIns="45720">
            <a:spAutoFit/>
          </a:bodyPr>
          <a:lstStyle/>
          <a:p>
            <a:pPr algn="ctr"/>
            <a:r>
              <a:rPr lang="en-US" sz="72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Welcome to English Corner</a:t>
            </a:r>
            <a:endParaRPr lang="en-US" sz="72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0287" y="2430465"/>
            <a:ext cx="3370320" cy="5063538"/>
          </a:xfrm>
          <a:prstGeom prst="rect">
            <a:avLst/>
          </a:prstGeom>
        </p:spPr>
      </p:pic>
      <p:sp>
        <p:nvSpPr>
          <p:cNvPr id="6" name="AutoShape 2" descr="https://us-mg6.mail.yahoo.com/ya/download?mid=2_0_0_1_580645_AFrTi2IAASinUxPwZQRAKnfsXpw&amp;pid=2&amp;fid=Inbox&amp;inline=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2629" y="2170517"/>
            <a:ext cx="7795316" cy="7795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892434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cSld>
  <p:clrMapOvr>
    <a:masterClrMapping/>
  </p:clrMapOvr>
  <p:transition spd="slow">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8572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cSld>
  <p:clrMapOvr>
    <a:masterClrMapping/>
  </p:clrMapOvr>
  <p:transition spd="slow">
    <p:fad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359881"/>
      </p:ext>
    </p:extLst>
  </p:cSld>
  <p:clrMapOvr>
    <a:masterClrMapping/>
  </p:clrMapOvr>
  <p:transition spd="slow">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a:effectLst>
                  <a:outerShdw blurRad="38100" dist="38100" dir="2700000" algn="tl">
                    <a:srgbClr val="336699"/>
                  </a:outerShdw>
                </a:effectLst>
                <a:latin typeface="Comic Sans MS" pitchFamily="66" charset="0"/>
              </a:rPr>
              <a:t>ETHICAL DILEMMA</a:t>
            </a:r>
          </a:p>
          <a:p>
            <a:pPr algn="ctr" eaLnBrk="0" hangingPunct="0"/>
            <a:r>
              <a:rPr lang="en-US" sz="4400" b="1">
                <a:effectLst>
                  <a:outerShdw blurRad="38100" dist="38100" dir="2700000" algn="tl">
                    <a:srgbClr val="336699"/>
                  </a:outerShdw>
                </a:effectLst>
                <a:latin typeface="Comic Sans MS" pitchFamily="66" charset="0"/>
              </a:rPr>
              <a:t>(VICE PRINCIPAL</a:t>
            </a:r>
            <a:r>
              <a:rPr lang="en-US" sz="3600" b="1">
                <a:effectLst>
                  <a:outerShdw blurRad="38100" dist="38100" dir="2700000" algn="tl">
                    <a:srgbClr val="336699"/>
                  </a:outerShdw>
                </a:effectLst>
                <a:latin typeface="Comic Sans MS" pitchFamily="66" charset="0"/>
              </a:rPr>
              <a:t>)</a:t>
            </a:r>
          </a:p>
          <a:p>
            <a:pPr algn="ctr" eaLnBrk="0" hangingPunct="0"/>
            <a:endParaRPr lang="en-US" sz="1000" b="1">
              <a:effectLst>
                <a:outerShdw blurRad="38100" dist="38100" dir="2700000" algn="tl">
                  <a:srgbClr val="336699"/>
                </a:outerShdw>
              </a:effectLst>
              <a:latin typeface="Comic Sans MS" pitchFamily="66" charset="0"/>
            </a:endParaRPr>
          </a:p>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cSld>
  <p:clrMapOvr>
    <a:masterClrMapping/>
  </p:clrMapOvr>
  <p:transition spd="slow">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304801"/>
            <a:ext cx="7721600"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1" y="2262189"/>
            <a:ext cx="4186767" cy="1754187"/>
          </a:xfrm>
          <a:prstGeom prst="rect">
            <a:avLst/>
          </a:prstGeom>
          <a:noFill/>
          <a:ln w="9525">
            <a:noFill/>
            <a:miter lim="800000"/>
            <a:headEnd/>
            <a:tailEnd/>
          </a:ln>
          <a:effectLst/>
        </p:spPr>
        <p:txBody>
          <a:bodyPr>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buFontTx/>
              <a:buAutoNum type="arabicPeriod" startAt="3"/>
              <a:defRPr/>
            </a:pPr>
            <a:r>
              <a:rPr lang="en-US" altLang="en-US" sz="3600" b="1" smtClean="0">
                <a:effectLst>
                  <a:outerShdw blurRad="38100" dist="38100" dir="2700000" algn="tl">
                    <a:srgbClr val="336699"/>
                  </a:outerShdw>
                </a:effectLst>
                <a:latin typeface="Comic Sans MS" pitchFamily="66" charset="0"/>
              </a:rPr>
              <a:t>SINGING SONGS -KARYOKE</a:t>
            </a:r>
          </a:p>
        </p:txBody>
      </p:sp>
    </p:spTree>
  </p:cSld>
  <p:clrMapOvr>
    <a:masterClrMapping/>
  </p:clrMapOvr>
  <p:transition spd="slow">
    <p:fade thruBlk="1"/>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Talking Cards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Please form groups of 3-5 people.</a:t>
            </a:r>
          </a:p>
          <a:p>
            <a:r>
              <a:rPr lang="en-US" dirty="0" smtClean="0">
                <a:latin typeface="Times New Roman" panose="02020603050405020304" pitchFamily="18" charset="0"/>
                <a:cs typeface="Times New Roman" panose="02020603050405020304" pitchFamily="18" charset="0"/>
              </a:rPr>
              <a:t>You will be given a number of playing cards.</a:t>
            </a:r>
          </a:p>
          <a:p>
            <a:r>
              <a:rPr lang="en-US" dirty="0" smtClean="0">
                <a:latin typeface="Times New Roman" panose="02020603050405020304" pitchFamily="18" charset="0"/>
                <a:cs typeface="Times New Roman" panose="02020603050405020304" pitchFamily="18" charset="0"/>
              </a:rPr>
              <a:t>In turn, starting with the person whose birthday is closest to today’s date, draw a card from the top of the deck and answer the corresponding question.  </a:t>
            </a:r>
          </a:p>
          <a:p>
            <a:r>
              <a:rPr lang="en-US" dirty="0" smtClean="0">
                <a:latin typeface="Times New Roman" panose="02020603050405020304" pitchFamily="18" charset="0"/>
                <a:cs typeface="Times New Roman" panose="02020603050405020304" pitchFamily="18" charset="0"/>
              </a:rPr>
              <a:t>Then take turns answering questions, until you have use up all of your cards.</a:t>
            </a:r>
          </a:p>
          <a:p>
            <a:r>
              <a:rPr lang="en-US" dirty="0" smtClean="0">
                <a:latin typeface="Times New Roman" panose="02020603050405020304" pitchFamily="18" charset="0"/>
                <a:cs typeface="Times New Roman" panose="02020603050405020304" pitchFamily="18" charset="0"/>
              </a:rPr>
              <a:t>Please speak loudly enough for your group to hear and understand you.</a:t>
            </a:r>
          </a:p>
          <a:p>
            <a:endParaRPr lang="en-US" dirty="0"/>
          </a:p>
        </p:txBody>
      </p:sp>
    </p:spTree>
    <p:extLst>
      <p:ext uri="{BB962C8B-B14F-4D97-AF65-F5344CB8AC3E}">
        <p14:creationId xmlns:p14="http://schemas.microsoft.com/office/powerpoint/2010/main" val="389829481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KarenCarpen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0467" y="0"/>
            <a:ext cx="77131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 Box 6"/>
          <p:cNvSpPr txBox="1">
            <a:spLocks noChangeArrowheads="1"/>
          </p:cNvSpPr>
          <p:nvPr/>
        </p:nvSpPr>
        <p:spPr bwMode="auto">
          <a:xfrm>
            <a:off x="550855" y="485776"/>
            <a:ext cx="3525324" cy="1446550"/>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400" b="1" smtClean="0">
                <a:effectLst>
                  <a:outerShdw blurRad="38100" dist="38100" dir="2700000" algn="tl">
                    <a:srgbClr val="336699"/>
                  </a:outerShdw>
                </a:effectLst>
                <a:latin typeface="Comic Sans MS" pitchFamily="66" charset="0"/>
              </a:rPr>
              <a:t>KAREN</a:t>
            </a:r>
          </a:p>
          <a:p>
            <a:pPr algn="ctr">
              <a:defRPr/>
            </a:pPr>
            <a:r>
              <a:rPr lang="en-US" altLang="en-US" sz="4400" b="1" smtClean="0">
                <a:effectLst>
                  <a:outerShdw blurRad="38100" dist="38100" dir="2700000" algn="tl">
                    <a:srgbClr val="336699"/>
                  </a:outerShdw>
                </a:effectLst>
                <a:latin typeface="Comic Sans MS" pitchFamily="66" charset="0"/>
              </a:rPr>
              <a:t>CARPENTER</a:t>
            </a:r>
          </a:p>
        </p:txBody>
      </p:sp>
      <p:sp>
        <p:nvSpPr>
          <p:cNvPr id="39943" name="Text Box 7"/>
          <p:cNvSpPr txBox="1">
            <a:spLocks noChangeArrowheads="1"/>
          </p:cNvSpPr>
          <p:nvPr/>
        </p:nvSpPr>
        <p:spPr bwMode="auto">
          <a:xfrm>
            <a:off x="-101599" y="3205164"/>
            <a:ext cx="3640740" cy="132343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ja-JP" altLang="en-US" sz="4000" b="1" smtClean="0">
                <a:effectLst>
                  <a:outerShdw blurRad="38100" dist="38100" dir="2700000" algn="tl">
                    <a:srgbClr val="336699"/>
                  </a:outerShdw>
                </a:effectLst>
                <a:latin typeface="Comic Sans MS" pitchFamily="66" charset="0"/>
              </a:rPr>
              <a:t>“</a:t>
            </a:r>
            <a:r>
              <a:rPr lang="en-US" altLang="ja-JP" sz="4000" b="1" smtClean="0">
                <a:effectLst>
                  <a:outerShdw blurRad="38100" dist="38100" dir="2700000" algn="tl">
                    <a:srgbClr val="336699"/>
                  </a:outerShdw>
                </a:effectLst>
                <a:latin typeface="Comic Sans MS" pitchFamily="66" charset="0"/>
              </a:rPr>
              <a:t>YESTERDAY</a:t>
            </a:r>
          </a:p>
          <a:p>
            <a:pPr>
              <a:defRPr/>
            </a:pPr>
            <a:r>
              <a:rPr lang="en-US" altLang="en-US" sz="4000" b="1" smtClean="0">
                <a:effectLst>
                  <a:outerShdw blurRad="38100" dist="38100" dir="2700000" algn="tl">
                    <a:srgbClr val="336699"/>
                  </a:outerShdw>
                </a:effectLst>
                <a:latin typeface="Comic Sans MS" pitchFamily="66" charset="0"/>
              </a:rPr>
              <a:t>ONCE MORE</a:t>
            </a:r>
            <a:r>
              <a:rPr lang="ja-JP" altLang="en-US" sz="4000" b="1" smtClean="0">
                <a:effectLst>
                  <a:outerShdw blurRad="38100" dist="38100" dir="2700000" algn="tl">
                    <a:srgbClr val="336699"/>
                  </a:outerShdw>
                </a:effectLst>
                <a:latin typeface="Comic Sans MS" pitchFamily="66" charset="0"/>
              </a:rPr>
              <a:t>”</a:t>
            </a:r>
            <a:endParaRPr lang="en-US" altLang="en-US" sz="40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1500">
    <p:fade thruBlk="1"/>
    <p:sndAc>
      <p:stSnd>
        <p:snd r:embed="rId3" name="YESTERDAY_ONCE_MORE_1.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250px-Girl_listening_to_radio"/>
          <p:cNvPicPr>
            <a:picLocks noChangeAspect="1" noChangeArrowheads="1"/>
          </p:cNvPicPr>
          <p:nvPr/>
        </p:nvPicPr>
        <p:blipFill>
          <a:blip r:embed="rId3">
            <a:extLst>
              <a:ext uri="{28A0092B-C50C-407E-A947-70E740481C1C}">
                <a14:useLocalDpi xmlns:a14="http://schemas.microsoft.com/office/drawing/2010/main" val="0"/>
              </a:ext>
            </a:extLst>
          </a:blip>
          <a:srcRect l="1483" t="2222" r="1483" b="2222"/>
          <a:stretch>
            <a:fillRect/>
          </a:stretch>
        </p:blipFill>
        <p:spPr bwMode="auto">
          <a:xfrm>
            <a:off x="1" y="0"/>
            <a:ext cx="63796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6"/>
          <p:cNvSpPr txBox="1">
            <a:spLocks noChangeArrowheads="1"/>
          </p:cNvSpPr>
          <p:nvPr/>
        </p:nvSpPr>
        <p:spPr bwMode="auto">
          <a:xfrm>
            <a:off x="6502401" y="2286000"/>
            <a:ext cx="5609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I was young, </a:t>
            </a:r>
          </a:p>
          <a:p>
            <a:pPr algn="ctr">
              <a:defRPr/>
            </a:pPr>
            <a:r>
              <a:rPr lang="en-US" altLang="en-US" sz="3600" b="1" smtClean="0">
                <a:effectLst>
                  <a:outerShdw blurRad="38100" dist="38100" dir="2700000" algn="tl">
                    <a:srgbClr val="336699"/>
                  </a:outerShdw>
                </a:effectLst>
                <a:latin typeface="Comic Sans MS" pitchFamily="66" charset="0"/>
              </a:rPr>
              <a:t>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listen to the </a:t>
            </a:r>
          </a:p>
          <a:p>
            <a:pPr algn="ctr">
              <a:defRPr/>
            </a:pPr>
            <a:r>
              <a:rPr lang="en-US" altLang="en-US" sz="3600" b="1" smtClean="0">
                <a:effectLst>
                  <a:outerShdw blurRad="38100" dist="38100" dir="2700000" algn="tl">
                    <a:srgbClr val="336699"/>
                  </a:outerShdw>
                </a:effectLst>
                <a:latin typeface="Comic Sans MS" pitchFamily="66" charset="0"/>
              </a:rPr>
              <a:t>radio</a:t>
            </a:r>
          </a:p>
        </p:txBody>
      </p:sp>
    </p:spTree>
  </p:cSld>
  <p:clrMapOvr>
    <a:masterClrMapping/>
  </p:clrMapOvr>
  <p:transition spd="slow" advClick="0" advTm="4500">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j0431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0"/>
            <a:ext cx="833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 Box 6"/>
          <p:cNvSpPr txBox="1">
            <a:spLocks noChangeArrowheads="1"/>
          </p:cNvSpPr>
          <p:nvPr/>
        </p:nvSpPr>
        <p:spPr bwMode="auto">
          <a:xfrm>
            <a:off x="429685" y="1019176"/>
            <a:ext cx="3597460"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Waiting for my</a:t>
            </a:r>
          </a:p>
          <a:p>
            <a:pPr>
              <a:defRPr/>
            </a:pPr>
            <a:r>
              <a:rPr lang="en-US" altLang="en-US" sz="3600" b="1" smtClean="0">
                <a:effectLst>
                  <a:outerShdw blurRad="38100" dist="38100" dir="2700000" algn="tl">
                    <a:srgbClr val="336699"/>
                  </a:outerShdw>
                </a:effectLst>
                <a:latin typeface="Comic Sans MS" pitchFamily="66" charset="0"/>
              </a:rPr>
              <a:t>favorite songs.</a:t>
            </a:r>
          </a:p>
        </p:txBody>
      </p:sp>
    </p:spTree>
  </p:cSld>
  <p:clrMapOvr>
    <a:masterClrMapping/>
  </p:clrMapOvr>
  <p:transition spd="slow" advClick="0" advTm="4000">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BAPM91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806450"/>
            <a:ext cx="82296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6"/>
          <p:cNvSpPr txBox="1">
            <a:spLocks noChangeArrowheads="1"/>
          </p:cNvSpPr>
          <p:nvPr/>
        </p:nvSpPr>
        <p:spPr bwMode="auto">
          <a:xfrm>
            <a:off x="2134408" y="128588"/>
            <a:ext cx="7952818"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played,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sing along;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_a873d1fad062df0172b1e38e821d43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5" name="Text Box 3"/>
          <p:cNvSpPr txBox="1">
            <a:spLocks noChangeArrowheads="1"/>
          </p:cNvSpPr>
          <p:nvPr/>
        </p:nvSpPr>
        <p:spPr bwMode="auto">
          <a:xfrm>
            <a:off x="203201" y="3024189"/>
            <a:ext cx="34755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made me smile.</a:t>
            </a:r>
          </a:p>
        </p:txBody>
      </p:sp>
    </p:spTree>
  </p:cSld>
  <p:clrMapOvr>
    <a:masterClrMapping/>
  </p:clrMapOvr>
  <p:transition spd="slow" advClick="0" advTm="5000">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BE067409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7267" y="-76200"/>
            <a:ext cx="79163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6"/>
          <p:cNvSpPr txBox="1">
            <a:spLocks noChangeArrowheads="1"/>
          </p:cNvSpPr>
          <p:nvPr/>
        </p:nvSpPr>
        <p:spPr bwMode="auto">
          <a:xfrm>
            <a:off x="182034" y="2038350"/>
            <a:ext cx="40851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were such happy times</a:t>
            </a:r>
          </a:p>
          <a:p>
            <a:pPr algn="ctr">
              <a:defRPr/>
            </a:pPr>
            <a:r>
              <a:rPr lang="en-US" altLang="en-US" sz="3600" b="1" smtClean="0">
                <a:effectLst>
                  <a:outerShdw blurRad="38100" dist="38100" dir="2700000" algn="tl">
                    <a:srgbClr val="336699"/>
                  </a:outerShdw>
                </a:effectLst>
                <a:latin typeface="Comic Sans MS" pitchFamily="66" charset="0"/>
              </a:rPr>
              <a:t>and not so long ago,</a:t>
            </a:r>
          </a:p>
        </p:txBody>
      </p:sp>
    </p:spTree>
  </p:cSld>
  <p:clrMapOvr>
    <a:masterClrMapping/>
  </p:clrMapOvr>
  <p:transition spd="slow" advClick="0" advTm="5328">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7" descr="CD_EverlastingMelodi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6326"/>
            <a:ext cx="121920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8"/>
          <p:cNvSpPr txBox="1">
            <a:spLocks noChangeArrowheads="1"/>
          </p:cNvSpPr>
          <p:nvPr/>
        </p:nvSpPr>
        <p:spPr bwMode="auto">
          <a:xfrm>
            <a:off x="1877537" y="349250"/>
            <a:ext cx="843692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How I wondered where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gone.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800"/>
          </a:p>
        </p:txBody>
      </p:sp>
      <p:pic>
        <p:nvPicPr>
          <p:cNvPr id="13315" name="Picture 3" descr="24868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4763"/>
            <a:ext cx="9652000" cy="694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8" name="Text Box 4"/>
          <p:cNvSpPr txBox="1">
            <a:spLocks noChangeArrowheads="1"/>
          </p:cNvSpPr>
          <p:nvPr/>
        </p:nvSpPr>
        <p:spPr bwMode="auto">
          <a:xfrm>
            <a:off x="9347201" y="2282826"/>
            <a:ext cx="2865967" cy="1200329"/>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But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back again,</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2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Introductions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Please stand and introduce yourself if this is your first English Corner.</a:t>
            </a:r>
          </a:p>
          <a:p>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is your name?</a:t>
            </a:r>
          </a:p>
          <a:p>
            <a:r>
              <a:rPr lang="en-US" dirty="0">
                <a:latin typeface="Times New Roman" panose="02020603050405020304" pitchFamily="18" charset="0"/>
                <a:cs typeface="Times New Roman" panose="02020603050405020304" pitchFamily="18" charset="0"/>
              </a:rPr>
              <a:t>Where are you from (hometown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Tell one thing you like to do in your free time?</a:t>
            </a:r>
          </a:p>
          <a:p>
            <a:endParaRPr lang="en-US" dirty="0"/>
          </a:p>
        </p:txBody>
      </p:sp>
    </p:spTree>
    <p:extLst>
      <p:ext uri="{BB962C8B-B14F-4D97-AF65-F5344CB8AC3E}">
        <p14:creationId xmlns:p14="http://schemas.microsoft.com/office/powerpoint/2010/main" val="749722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jukelarge"/>
          <p:cNvPicPr>
            <a:picLocks noChangeAspect="1" noChangeArrowheads="1"/>
          </p:cNvPicPr>
          <p:nvPr/>
        </p:nvPicPr>
        <p:blipFill>
          <a:blip r:embed="rId3">
            <a:extLst>
              <a:ext uri="{28A0092B-C50C-407E-A947-70E740481C1C}">
                <a14:useLocalDpi xmlns:a14="http://schemas.microsoft.com/office/drawing/2010/main" val="0"/>
              </a:ext>
            </a:extLst>
          </a:blip>
          <a:srcRect t="8420"/>
          <a:stretch>
            <a:fillRect/>
          </a:stretch>
        </p:blipFill>
        <p:spPr bwMode="auto">
          <a:xfrm>
            <a:off x="-101600" y="163514"/>
            <a:ext cx="12496800" cy="63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6"/>
          <p:cNvSpPr txBox="1">
            <a:spLocks noChangeArrowheads="1"/>
          </p:cNvSpPr>
          <p:nvPr/>
        </p:nvSpPr>
        <p:spPr bwMode="auto">
          <a:xfrm>
            <a:off x="3860800" y="1781176"/>
            <a:ext cx="48768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Just like a long lost friend,</a:t>
            </a:r>
          </a:p>
        </p:txBody>
      </p:sp>
    </p:spTree>
  </p:cSld>
  <p:clrMapOvr>
    <a:masterClrMapping/>
  </p:clrMapOvr>
  <p:transition spd="slow" advClick="0" advTm="2500">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music-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p:cNvSpPr txBox="1">
            <a:spLocks noChangeArrowheads="1"/>
          </p:cNvSpPr>
          <p:nvPr/>
        </p:nvSpPr>
        <p:spPr bwMode="auto">
          <a:xfrm>
            <a:off x="283634" y="152401"/>
            <a:ext cx="4288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All the songs I loved </a:t>
            </a:r>
          </a:p>
          <a:p>
            <a:pPr>
              <a:defRPr/>
            </a:pPr>
            <a:r>
              <a:rPr lang="en-US" altLang="en-US" sz="3600" b="1" smtClean="0">
                <a:effectLst>
                  <a:outerShdw blurRad="38100" dist="38100" dir="2700000" algn="tl">
                    <a:srgbClr val="336699"/>
                  </a:outerShdw>
                </a:effectLst>
                <a:latin typeface="Comic Sans MS" pitchFamily="66" charset="0"/>
              </a:rPr>
              <a:t>so </a:t>
            </a:r>
          </a:p>
          <a:p>
            <a:pPr>
              <a:defRPr/>
            </a:pPr>
            <a:r>
              <a:rPr lang="en-US" altLang="en-US" sz="3600" b="1" smtClean="0">
                <a:effectLst>
                  <a:outerShdw blurRad="38100" dist="38100" dir="2700000" algn="tl">
                    <a:srgbClr val="336699"/>
                  </a:outerShdw>
                </a:effectLst>
                <a:latin typeface="Comic Sans MS" pitchFamily="66" charset="0"/>
              </a:rPr>
              <a:t>well.</a:t>
            </a:r>
          </a:p>
        </p:txBody>
      </p:sp>
    </p:spTree>
  </p:cSld>
  <p:clrMapOvr>
    <a:masterClrMapping/>
  </p:clrMapOvr>
  <p:transition spd="slow" advClick="0" advTm="4000">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NT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75"/>
            <a:ext cx="1239520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39" name="Text Box 3"/>
          <p:cNvSpPr txBox="1">
            <a:spLocks noChangeArrowheads="1"/>
          </p:cNvSpPr>
          <p:nvPr/>
        </p:nvSpPr>
        <p:spPr bwMode="auto">
          <a:xfrm>
            <a:off x="1140297" y="469901"/>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Every sha-la-la-la,</a:t>
            </a:r>
          </a:p>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The_music_in_my_heart_II_by_rockmant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76200"/>
            <a:ext cx="12395200"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Text Box 3"/>
          <p:cNvSpPr txBox="1">
            <a:spLocks noChangeArrowheads="1"/>
          </p:cNvSpPr>
          <p:nvPr/>
        </p:nvSpPr>
        <p:spPr bwMode="auto">
          <a:xfrm>
            <a:off x="7823200" y="294005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Still shines.</a:t>
            </a:r>
          </a:p>
        </p:txBody>
      </p:sp>
    </p:spTree>
  </p:cSld>
  <p:clrMapOvr>
    <a:masterClrMapping/>
  </p:clrMapOvr>
  <p:transition spd="slow" advClick="0" advTm="2500">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jopl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2225"/>
            <a:ext cx="9245600"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500">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DSC01209"/>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p:cNvSpPr txBox="1">
            <a:spLocks noChangeArrowheads="1"/>
          </p:cNvSpPr>
          <p:nvPr/>
        </p:nvSpPr>
        <p:spPr bwMode="auto">
          <a:xfrm>
            <a:off x="2661380" y="180976"/>
            <a:ext cx="67104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211141-main_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8939"/>
            <a:ext cx="12192000" cy="608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35" name="Text Box 3"/>
          <p:cNvSpPr txBox="1">
            <a:spLocks noChangeArrowheads="1"/>
          </p:cNvSpPr>
          <p:nvPr/>
        </p:nvSpPr>
        <p:spPr bwMode="auto">
          <a:xfrm>
            <a:off x="7903634" y="531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2000">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Turntables_43_retro_a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49213"/>
            <a:ext cx="10972800" cy="695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pia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8900"/>
            <a:ext cx="122936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304800" y="241300"/>
            <a:ext cx="71120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When they get to the part where he</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breaking her heart,</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te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19050"/>
            <a:ext cx="125984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p:cNvSpPr txBox="1">
            <a:spLocks noChangeArrowheads="1"/>
          </p:cNvSpPr>
          <p:nvPr/>
        </p:nvSpPr>
        <p:spPr bwMode="auto">
          <a:xfrm>
            <a:off x="6197601" y="5057776"/>
            <a:ext cx="4389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It can really make me cry.</a:t>
            </a:r>
          </a:p>
        </p:txBody>
      </p:sp>
    </p:spTree>
  </p:cSld>
  <p:clrMapOvr>
    <a:masterClrMapping/>
  </p:clrMapOvr>
  <p:transition spd="slow" advClick="0" advTm="3766">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March 26,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4" name="Picture 2" descr="G:\DCIM\100MSDCF\DSC0293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776" y="1854558"/>
            <a:ext cx="10363199" cy="7772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000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t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6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1" name="Text Box 3"/>
          <p:cNvSpPr txBox="1">
            <a:spLocks noChangeArrowheads="1"/>
          </p:cNvSpPr>
          <p:nvPr/>
        </p:nvSpPr>
        <p:spPr bwMode="auto">
          <a:xfrm>
            <a:off x="4913517" y="95885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4953">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ouple_embrace_silhou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3952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p:cNvSpPr txBox="1">
            <a:spLocks noChangeArrowheads="1"/>
          </p:cNvSpPr>
          <p:nvPr/>
        </p:nvSpPr>
        <p:spPr bwMode="auto">
          <a:xfrm>
            <a:off x="2154768" y="5562600"/>
            <a:ext cx="618951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It</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yesterday once more.</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6000">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0700"/>
            <a:ext cx="12395200" cy="644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100">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otr_rock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0"/>
            <a:ext cx="76856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Text Box 6"/>
          <p:cNvSpPr txBox="1">
            <a:spLocks noChangeArrowheads="1"/>
          </p:cNvSpPr>
          <p:nvPr/>
        </p:nvSpPr>
        <p:spPr bwMode="auto">
          <a:xfrm>
            <a:off x="8005234" y="2109788"/>
            <a:ext cx="4186767" cy="641350"/>
          </a:xfrm>
          <a:prstGeom prst="rect">
            <a:avLst/>
          </a:prstGeom>
          <a:noFill/>
          <a:ln w="9525">
            <a:noFill/>
            <a:miter lim="800000"/>
            <a:headEnd/>
            <a:tailEnd/>
          </a:ln>
          <a:effectLst/>
        </p:spPr>
        <p:txBody>
          <a:bodyPr>
            <a:spAutoFit/>
          </a:bodyPr>
          <a:lstStyle/>
          <a:p>
            <a:pPr algn="ctr" eaLnBrk="0" hangingPunct="0">
              <a:defRPr/>
            </a:pPr>
            <a:endParaRPr lang="en-US" sz="3600" b="1">
              <a:effectLst>
                <a:outerShdw blurRad="38100" dist="38100" dir="2700000" algn="tl">
                  <a:srgbClr val="000000"/>
                </a:outerShdw>
              </a:effectLst>
              <a:latin typeface="Comic Sans MS" pitchFamily="66" charset="0"/>
              <a:ea typeface="+mn-ea"/>
            </a:endParaRPr>
          </a:p>
        </p:txBody>
      </p:sp>
      <p:sp>
        <p:nvSpPr>
          <p:cNvPr id="8199" name="Text Box 7"/>
          <p:cNvSpPr txBox="1">
            <a:spLocks noChangeArrowheads="1"/>
          </p:cNvSpPr>
          <p:nvPr/>
        </p:nvSpPr>
        <p:spPr bwMode="auto">
          <a:xfrm>
            <a:off x="7620001" y="2282826"/>
            <a:ext cx="43899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Looking back on how it was</a:t>
            </a:r>
          </a:p>
          <a:p>
            <a:pPr algn="ctr">
              <a:defRPr/>
            </a:pPr>
            <a:r>
              <a:rPr lang="en-US" altLang="en-US" sz="3600" b="1" smtClean="0">
                <a:effectLst>
                  <a:outerShdw blurRad="38100" dist="38100" dir="2700000" algn="tl">
                    <a:srgbClr val="336699"/>
                  </a:outerShdw>
                </a:effectLst>
                <a:latin typeface="Comic Sans MS" pitchFamily="66" charset="0"/>
              </a:rPr>
              <a:t>in years gone by</a:t>
            </a:r>
          </a:p>
        </p:txBody>
      </p:sp>
    </p:spTree>
  </p:cSld>
  <p:clrMapOvr>
    <a:masterClrMapping/>
  </p:clrMapOvr>
  <p:transition spd="slow" advClick="0" advTm="4594">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fromse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6514"/>
            <a:ext cx="12801600" cy="68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7" name="Text Box 3"/>
          <p:cNvSpPr txBox="1">
            <a:spLocks noChangeArrowheads="1"/>
          </p:cNvSpPr>
          <p:nvPr/>
        </p:nvSpPr>
        <p:spPr bwMode="auto">
          <a:xfrm>
            <a:off x="5588001" y="485776"/>
            <a:ext cx="6117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the good times that I had,</a:t>
            </a:r>
          </a:p>
        </p:txBody>
      </p:sp>
    </p:spTree>
  </p:cSld>
  <p:clrMapOvr>
    <a:masterClrMapping/>
  </p:clrMapOvr>
  <p:transition spd="slow" advClick="0" advTm="4968">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50929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12293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Text Box 3"/>
          <p:cNvSpPr txBox="1">
            <a:spLocks noChangeArrowheads="1"/>
          </p:cNvSpPr>
          <p:nvPr/>
        </p:nvSpPr>
        <p:spPr bwMode="auto">
          <a:xfrm>
            <a:off x="3251200" y="1323976"/>
            <a:ext cx="5791200"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Makes today seem rather sad,</a:t>
            </a:r>
          </a:p>
        </p:txBody>
      </p:sp>
    </p:spTree>
  </p:cSld>
  <p:clrMapOvr>
    <a:masterClrMapping/>
  </p:clrMapOvr>
  <p:transition spd="slow" advClick="0" advTm="3000">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isbee-arizo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12395200" cy="57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 Box 3"/>
          <p:cNvSpPr txBox="1">
            <a:spLocks noChangeArrowheads="1"/>
          </p:cNvSpPr>
          <p:nvPr/>
        </p:nvSpPr>
        <p:spPr bwMode="auto">
          <a:xfrm>
            <a:off x="4876801" y="990601"/>
            <a:ext cx="40851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chemeClr val="bg1"/>
                </a:solidFill>
                <a:effectLst>
                  <a:outerShdw blurRad="38100" dist="38100" dir="2700000" algn="tl">
                    <a:srgbClr val="FFFFFF"/>
                  </a:outerShdw>
                </a:effectLst>
                <a:latin typeface="Comic Sans MS" pitchFamily="66" charset="0"/>
              </a:rPr>
              <a:t>So much has changed.</a:t>
            </a:r>
          </a:p>
        </p:txBody>
      </p:sp>
    </p:spTree>
  </p:cSld>
  <p:clrMapOvr>
    <a:masterClrMapping/>
  </p:clrMapOvr>
  <p:transition spd="slow" advClick="0" advTm="6000">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descr="ttap_music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00" y="12954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6" name="Text Box 6"/>
          <p:cNvSpPr txBox="1">
            <a:spLocks noChangeArrowheads="1"/>
          </p:cNvSpPr>
          <p:nvPr/>
        </p:nvSpPr>
        <p:spPr bwMode="auto">
          <a:xfrm>
            <a:off x="3192531" y="76201"/>
            <a:ext cx="5917004"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It was songs of love that</a:t>
            </a:r>
          </a:p>
          <a:p>
            <a:pPr algn="ctr">
              <a:defRPr/>
            </a:pPr>
            <a:r>
              <a:rPr lang="en-US" altLang="en-US" sz="3600" b="1" smtClean="0">
                <a:effectLst>
                  <a:outerShdw blurRad="38100" dist="38100" dir="2700000" algn="tl">
                    <a:srgbClr val="336699"/>
                  </a:outerShdw>
                </a:effectLst>
                <a:latin typeface="Comic Sans MS" pitchFamily="66" charset="0"/>
              </a:rPr>
              <a:t>I would sing to then</a:t>
            </a:r>
          </a:p>
        </p:txBody>
      </p:sp>
    </p:spTree>
  </p:cSld>
  <p:clrMapOvr>
    <a:masterClrMapping/>
  </p:clrMapOvr>
  <p:transition spd="slow" advClick="0" advTm="4328">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2145992419_4e192d86d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8212667"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3" name="Text Box 3"/>
          <p:cNvSpPr txBox="1">
            <a:spLocks noChangeArrowheads="1"/>
          </p:cNvSpPr>
          <p:nvPr/>
        </p:nvSpPr>
        <p:spPr bwMode="auto">
          <a:xfrm>
            <a:off x="8229600" y="2514600"/>
            <a:ext cx="3606800" cy="173990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And I</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d memorize each word.</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100">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descr="brianne_pain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133" y="-76200"/>
            <a:ext cx="737446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6"/>
          <p:cNvSpPr txBox="1">
            <a:spLocks noChangeArrowheads="1"/>
          </p:cNvSpPr>
          <p:nvPr/>
        </p:nvSpPr>
        <p:spPr bwMode="auto">
          <a:xfrm>
            <a:off x="80434" y="2282826"/>
            <a:ext cx="45931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Those old melodies</a:t>
            </a:r>
          </a:p>
          <a:p>
            <a:pPr algn="ctr">
              <a:defRPr/>
            </a:pPr>
            <a:r>
              <a:rPr lang="en-US" altLang="en-US" sz="3600" b="1" smtClean="0">
                <a:effectLst>
                  <a:outerShdw blurRad="38100" dist="38100" dir="2700000" algn="tl">
                    <a:srgbClr val="336699"/>
                  </a:outerShdw>
                </a:effectLst>
                <a:latin typeface="Comic Sans MS" pitchFamily="66" charset="0"/>
              </a:rPr>
              <a:t>still sound so good to me</a:t>
            </a:r>
          </a:p>
        </p:txBody>
      </p:sp>
    </p:spTree>
  </p:cSld>
  <p:clrMapOvr>
    <a:masterClrMapping/>
  </p:clrMapOvr>
  <p:transition spd="slow" advClick="0" advTm="5265">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March 26,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2051" name="Picture 3" descr="G:\DCIM\100MSDCF\DSC029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2013" y="1584101"/>
            <a:ext cx="10124039" cy="7593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1657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OnTheAi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1" name="Text Box 3"/>
          <p:cNvSpPr txBox="1">
            <a:spLocks noChangeArrowheads="1"/>
          </p:cNvSpPr>
          <p:nvPr/>
        </p:nvSpPr>
        <p:spPr bwMode="auto">
          <a:xfrm>
            <a:off x="9347201" y="2282826"/>
            <a:ext cx="2764367" cy="228917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As they melt the years away.</a:t>
            </a:r>
          </a:p>
        </p:txBody>
      </p:sp>
    </p:spTree>
  </p:cSld>
  <p:clrMapOvr>
    <a:masterClrMapping/>
  </p:clrMapOvr>
  <p:transition spd="slow" advClick="0" advTm="4000">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3952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Text Box 7"/>
          <p:cNvSpPr txBox="1">
            <a:spLocks noChangeArrowheads="1"/>
          </p:cNvSpPr>
          <p:nvPr/>
        </p:nvSpPr>
        <p:spPr bwMode="auto">
          <a:xfrm>
            <a:off x="6728297" y="51339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500">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Music-Notes.gif Music Notes image by rosa97na"/>
          <p:cNvPicPr>
            <a:picLocks noChangeAspect="1" noChangeArrowheads="1"/>
          </p:cNvPicPr>
          <p:nvPr/>
        </p:nvPicPr>
        <p:blipFill>
          <a:blip r:embed="rId3">
            <a:extLst>
              <a:ext uri="{28A0092B-C50C-407E-A947-70E740481C1C}">
                <a14:useLocalDpi xmlns:a14="http://schemas.microsoft.com/office/drawing/2010/main" val="0"/>
              </a:ext>
            </a:extLst>
          </a:blip>
          <a:srcRect l="2180" r="2275" b="2928"/>
          <a:stretch>
            <a:fillRect/>
          </a:stretch>
        </p:blipFill>
        <p:spPr bwMode="auto">
          <a:xfrm>
            <a:off x="18796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9" name="Text Box 3"/>
          <p:cNvSpPr txBox="1">
            <a:spLocks noChangeArrowheads="1"/>
          </p:cNvSpPr>
          <p:nvPr/>
        </p:nvSpPr>
        <p:spPr bwMode="auto">
          <a:xfrm>
            <a:off x="1096433" y="585788"/>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1500">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261c0t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96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3" name="Text Box 3"/>
          <p:cNvSpPr txBox="1">
            <a:spLocks noChangeArrowheads="1"/>
          </p:cNvSpPr>
          <p:nvPr/>
        </p:nvSpPr>
        <p:spPr bwMode="auto">
          <a:xfrm>
            <a:off x="283634" y="2286000"/>
            <a:ext cx="2764367" cy="1754326"/>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All the oldies but goodies!</a:t>
            </a:r>
          </a:p>
        </p:txBody>
      </p:sp>
    </p:spTree>
  </p:cSld>
  <p:clrMapOvr>
    <a:masterClrMapping/>
  </p:clrMapOvr>
  <p:transition spd="slow" advClick="0" advTm="3000">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my-Pearson-singing-in-Channel-7-studios_MG_59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58738"/>
            <a:ext cx="12598400" cy="696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267" name="Text Box 3"/>
          <p:cNvSpPr txBox="1">
            <a:spLocks noChangeArrowheads="1"/>
          </p:cNvSpPr>
          <p:nvPr/>
        </p:nvSpPr>
        <p:spPr bwMode="auto">
          <a:xfrm>
            <a:off x="203200" y="209550"/>
            <a:ext cx="4165600"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advClick="0" advTm="4000">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736708cufk3nb73k"/>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46400" y="-76200"/>
            <a:ext cx="6885517"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1" name="Text Box 3"/>
          <p:cNvSpPr txBox="1">
            <a:spLocks noChangeArrowheads="1"/>
          </p:cNvSpPr>
          <p:nvPr/>
        </p:nvSpPr>
        <p:spPr bwMode="auto">
          <a:xfrm>
            <a:off x="6989234" y="15001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So fine.</a:t>
            </a:r>
          </a:p>
        </p:txBody>
      </p:sp>
    </p:spTree>
  </p:cSld>
  <p:clrMapOvr>
    <a:masterClrMapping/>
  </p:clrMapOvr>
  <p:transition spd="slow" advClick="0" advTm="2500">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0" y="0"/>
            <a:ext cx="9956800" cy="692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000">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asian-family-with-young-children-playing-in-the-leaves-toronto-~-lw_d05_064abcd_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
            <a:ext cx="123952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6"/>
          <p:cNvSpPr txBox="1">
            <a:spLocks noChangeArrowheads="1"/>
          </p:cNvSpPr>
          <p:nvPr/>
        </p:nvSpPr>
        <p:spPr bwMode="auto">
          <a:xfrm>
            <a:off x="6684434" y="-23813"/>
            <a:ext cx="184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spcBef>
                <a:spcPct val="0"/>
              </a:spcBef>
              <a:buFontTx/>
              <a:buNone/>
            </a:pPr>
            <a:endParaRPr lang="en-US" altLang="en-US" sz="3600">
              <a:latin typeface="Comic Sans MS" pitchFamily="66" charset="0"/>
            </a:endParaRPr>
          </a:p>
        </p:txBody>
      </p:sp>
      <p:sp>
        <p:nvSpPr>
          <p:cNvPr id="76807" name="Text Box 7"/>
          <p:cNvSpPr txBox="1">
            <a:spLocks noChangeArrowheads="1"/>
          </p:cNvSpPr>
          <p:nvPr/>
        </p:nvSpPr>
        <p:spPr bwMode="auto">
          <a:xfrm>
            <a:off x="7112000" y="60326"/>
            <a:ext cx="5283200" cy="17081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500" b="1" smtClean="0">
                <a:effectLst>
                  <a:outerShdw blurRad="38100" dist="38100" dir="2700000" algn="tl">
                    <a:srgbClr val="336699"/>
                  </a:outerShdw>
                </a:effectLst>
                <a:latin typeface="Comic Sans MS" pitchFamily="66" charset="0"/>
              </a:rPr>
              <a:t>All my best memories come back clearly to me;</a:t>
            </a:r>
          </a:p>
        </p:txBody>
      </p:sp>
    </p:spTree>
  </p:cSld>
  <p:clrMapOvr>
    <a:masterClrMapping/>
  </p:clrMapOvr>
  <p:transition spd="slow" advClick="0" advTm="4156">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AsianFami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0"/>
            <a:ext cx="12496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Text Box 6"/>
          <p:cNvSpPr txBox="1">
            <a:spLocks noChangeArrowheads="1"/>
          </p:cNvSpPr>
          <p:nvPr/>
        </p:nvSpPr>
        <p:spPr bwMode="auto">
          <a:xfrm>
            <a:off x="1564218" y="6148388"/>
            <a:ext cx="673934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Some can even make me cry.</a:t>
            </a:r>
          </a:p>
        </p:txBody>
      </p:sp>
    </p:spTree>
  </p:cSld>
  <p:clrMapOvr>
    <a:masterClrMapping/>
  </p:clrMapOvr>
  <p:transition spd="slow" advClick="0" advTm="3625">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parents_child_silhouett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575"/>
            <a:ext cx="12293600" cy="691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87" name="Text Box 3"/>
          <p:cNvSpPr txBox="1">
            <a:spLocks noChangeArrowheads="1"/>
          </p:cNvSpPr>
          <p:nvPr/>
        </p:nvSpPr>
        <p:spPr bwMode="auto">
          <a:xfrm>
            <a:off x="406401" y="914400"/>
            <a:ext cx="4028667"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rgbClr val="000000"/>
                </a:solidFill>
                <a:effectLst>
                  <a:outerShdw blurRad="38100" dist="38100" dir="2700000" algn="tl">
                    <a:srgbClr val="FFFFFF"/>
                  </a:outerShdw>
                </a:effectLst>
                <a:latin typeface="Comic Sans MS" pitchFamily="66" charset="0"/>
              </a:rPr>
              <a:t>Just like before,</a:t>
            </a:r>
          </a:p>
        </p:txBody>
      </p:sp>
    </p:spTree>
  </p:cSld>
  <p:clrMapOvr>
    <a:masterClrMapping/>
  </p:clrMapOvr>
  <p:transition spd="slow" advClick="0" advTm="5094">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321" y="13840"/>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March 26,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3074" name="Picture 2" descr="G:\DCIM\100MSDCF\DSC0294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1978" y="1339403"/>
            <a:ext cx="10294512" cy="7720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1657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tock_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400" y="-76200"/>
            <a:ext cx="9347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7"/>
          <p:cNvSpPr txBox="1">
            <a:spLocks noChangeArrowheads="1"/>
          </p:cNvSpPr>
          <p:nvPr/>
        </p:nvSpPr>
        <p:spPr bwMode="auto">
          <a:xfrm>
            <a:off x="5791201" y="4876801"/>
            <a:ext cx="4652433" cy="1190625"/>
          </a:xfrm>
          <a:prstGeom prst="rect">
            <a:avLst/>
          </a:prstGeom>
          <a:noFill/>
          <a:ln w="9525">
            <a:noFill/>
            <a:miter lim="800000"/>
            <a:headEnd/>
            <a:tailEnd/>
          </a:ln>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solidFill>
                  <a:srgbClr val="000000"/>
                </a:solidFill>
                <a:effectLst>
                  <a:outerShdw blurRad="38100" dist="38100" dir="2700000" algn="tl">
                    <a:srgbClr val="FFFFFF"/>
                  </a:outerShdw>
                </a:effectLst>
                <a:latin typeface="Comic Sans MS" pitchFamily="66" charset="0"/>
              </a:rPr>
              <a:t>It</a:t>
            </a:r>
            <a:r>
              <a:rPr lang="ja-JP" altLang="en-US" sz="3600" b="1" smtClean="0">
                <a:solidFill>
                  <a:srgbClr val="000000"/>
                </a:solidFill>
                <a:effectLst>
                  <a:outerShdw blurRad="38100" dist="38100" dir="2700000" algn="tl">
                    <a:srgbClr val="FFFFFF"/>
                  </a:outerShdw>
                </a:effectLst>
                <a:latin typeface="Comic Sans MS" pitchFamily="66" charset="0"/>
              </a:rPr>
              <a:t>’</a:t>
            </a:r>
            <a:r>
              <a:rPr lang="en-US" altLang="ja-JP" sz="3600" b="1" smtClean="0">
                <a:solidFill>
                  <a:srgbClr val="000000"/>
                </a:solidFill>
                <a:effectLst>
                  <a:outerShdw blurRad="38100" dist="38100" dir="2700000" algn="tl">
                    <a:srgbClr val="FFFFFF"/>
                  </a:outerShdw>
                </a:effectLst>
                <a:latin typeface="Comic Sans MS" pitchFamily="66" charset="0"/>
              </a:rPr>
              <a:t>s yesterday once more.</a:t>
            </a:r>
            <a:endParaRPr lang="en-US" altLang="en-US" sz="3600" b="1" smtClean="0">
              <a:solidFill>
                <a:srgbClr val="000000"/>
              </a:solidFill>
              <a:effectLst>
                <a:outerShdw blurRad="38100" dist="38100" dir="2700000" algn="tl">
                  <a:srgbClr val="FFFFFF"/>
                </a:outerShdw>
              </a:effectLst>
              <a:latin typeface="Comic Sans MS" pitchFamily="66" charset="0"/>
            </a:endParaRPr>
          </a:p>
        </p:txBody>
      </p:sp>
    </p:spTree>
  </p:cSld>
  <p:clrMapOvr>
    <a:masterClrMapping/>
  </p:clrMapOvr>
  <p:transition spd="slow" advClick="0" advTm="5281">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mus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7175"/>
            <a:ext cx="121920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 Box 3"/>
          <p:cNvSpPr txBox="1">
            <a:spLocks noChangeArrowheads="1"/>
          </p:cNvSpPr>
          <p:nvPr/>
        </p:nvSpPr>
        <p:spPr bwMode="auto">
          <a:xfrm>
            <a:off x="4267201" y="2771776"/>
            <a:ext cx="4575291" cy="120032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sha-la-la-la,</a:t>
            </a:r>
          </a:p>
          <a:p>
            <a:pPr>
              <a:defRPr/>
            </a:pPr>
            <a:r>
              <a:rPr lang="en-US" altLang="en-US" sz="3600" b="1" smtClean="0">
                <a:solidFill>
                  <a:schemeClr val="bg1"/>
                </a:solidFill>
                <a:effectLst>
                  <a:outerShdw blurRad="38100" dist="38100" dir="2700000" algn="tl">
                    <a:srgbClr val="FFFFFF"/>
                  </a:outerShdw>
                </a:effectLst>
                <a:latin typeface="Comic Sans MS" pitchFamily="66" charset="0"/>
              </a:rPr>
              <a:t>every whoa-oh-oh</a:t>
            </a:r>
          </a:p>
        </p:txBody>
      </p:sp>
    </p:spTree>
  </p:cSld>
  <p:clrMapOvr>
    <a:masterClrMapping/>
  </p:clrMapOvr>
  <p:transition spd="slow" advClick="0" advTm="4000">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5" descr="ill_rel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12293600" cy="694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 Box 6"/>
          <p:cNvSpPr txBox="1">
            <a:spLocks noChangeArrowheads="1"/>
          </p:cNvSpPr>
          <p:nvPr/>
        </p:nvSpPr>
        <p:spPr bwMode="auto">
          <a:xfrm>
            <a:off x="8272535" y="4953000"/>
            <a:ext cx="2852063"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2100">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arandjut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209550"/>
            <a:ext cx="12395200" cy="649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2100">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Text Box 6"/>
          <p:cNvSpPr txBox="1">
            <a:spLocks noChangeArrowheads="1"/>
          </p:cNvSpPr>
          <p:nvPr/>
        </p:nvSpPr>
        <p:spPr bwMode="auto">
          <a:xfrm>
            <a:off x="283634" y="1981200"/>
            <a:ext cx="43899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shing-a-ling-a-ling</a:t>
            </a:r>
          </a:p>
          <a:p>
            <a:pPr algn="ctr">
              <a:defRPr/>
            </a:pPr>
            <a:r>
              <a:rPr lang="en-US" altLang="en-US" sz="3600" b="1" smtClean="0">
                <a:effectLst>
                  <a:outerShdw blurRad="38100" dist="38100" dir="2700000" algn="tl">
                    <a:srgbClr val="336699"/>
                  </a:outerShdw>
                </a:effectLst>
                <a:latin typeface="Comic Sans MS" pitchFamily="66" charset="0"/>
              </a:rPr>
              <a:t>that they</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re starting to sing</a:t>
            </a:r>
            <a:endParaRPr lang="en-US" altLang="en-US" sz="3600" b="1" smtClean="0">
              <a:effectLst>
                <a:outerShdw blurRad="38100" dist="38100" dir="2700000" algn="tl">
                  <a:srgbClr val="336699"/>
                </a:outerShdw>
              </a:effectLst>
              <a:latin typeface="Comic Sans MS" pitchFamily="66" charset="0"/>
            </a:endParaRP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3667" y="-76200"/>
            <a:ext cx="7560733"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4200">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juke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1" name="Text Box 3"/>
          <p:cNvSpPr txBox="1">
            <a:spLocks noChangeArrowheads="1"/>
          </p:cNvSpPr>
          <p:nvPr/>
        </p:nvSpPr>
        <p:spPr bwMode="auto">
          <a:xfrm>
            <a:off x="8411634" y="1195388"/>
            <a:ext cx="2012089"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So fine.</a:t>
            </a:r>
          </a:p>
        </p:txBody>
      </p:sp>
    </p:spTree>
  </p:cSld>
  <p:clrMapOvr>
    <a:masterClrMapping/>
  </p:clrMapOvr>
  <p:transition spd="slow" advClick="0" advTm="3600">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5" descr="Carpenters_E_Yesterday_Once_Mo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
            <a:ext cx="87376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4" name="Text Box 6"/>
          <p:cNvSpPr txBox="1">
            <a:spLocks noChangeArrowheads="1"/>
          </p:cNvSpPr>
          <p:nvPr/>
        </p:nvSpPr>
        <p:spPr bwMode="auto">
          <a:xfrm>
            <a:off x="8636001" y="1641476"/>
            <a:ext cx="3272367" cy="2308324"/>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Every sha-la-la-la,</a:t>
            </a:r>
          </a:p>
          <a:p>
            <a:pPr algn="ctr">
              <a:defRPr/>
            </a:pPr>
            <a:r>
              <a:rPr lang="en-US" altLang="en-US" sz="3600" b="1" smtClean="0">
                <a:effectLst>
                  <a:outerShdw blurRad="38100" dist="38100" dir="2700000" algn="tl">
                    <a:srgbClr val="336699"/>
                  </a:outerShdw>
                </a:effectLst>
                <a:latin typeface="Comic Sans MS" pitchFamily="66" charset="0"/>
              </a:rPr>
              <a:t>every whoa-oh-oh</a:t>
            </a:r>
          </a:p>
        </p:txBody>
      </p:sp>
    </p:spTree>
  </p:cSld>
  <p:clrMapOvr>
    <a:masterClrMapping/>
  </p:clrMapOvr>
  <p:transition spd="slow" advClick="0" advTm="4200">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carpenters_clp2"/>
          <p:cNvPicPr>
            <a:picLocks noChangeAspect="1" noChangeArrowheads="1"/>
          </p:cNvPicPr>
          <p:nvPr/>
        </p:nvPicPr>
        <p:blipFill>
          <a:blip r:embed="rId3">
            <a:extLst>
              <a:ext uri="{28A0092B-C50C-407E-A947-70E740481C1C}">
                <a14:useLocalDpi xmlns:a14="http://schemas.microsoft.com/office/drawing/2010/main" val="0"/>
              </a:ext>
            </a:extLst>
          </a:blip>
          <a:srcRect t="8904"/>
          <a:stretch>
            <a:fillRect/>
          </a:stretch>
        </p:blipFill>
        <p:spPr bwMode="auto">
          <a:xfrm>
            <a:off x="1117601" y="-47625"/>
            <a:ext cx="10045700" cy="697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4" name="Text Box 6"/>
          <p:cNvSpPr txBox="1">
            <a:spLocks noChangeArrowheads="1"/>
          </p:cNvSpPr>
          <p:nvPr/>
        </p:nvSpPr>
        <p:spPr bwMode="auto">
          <a:xfrm>
            <a:off x="6050588" y="4624388"/>
            <a:ext cx="38504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a:t>
            </a:r>
          </a:p>
        </p:txBody>
      </p:sp>
      <p:sp>
        <p:nvSpPr>
          <p:cNvPr id="152580" name="Text Box 4"/>
          <p:cNvSpPr txBox="1">
            <a:spLocks noChangeArrowheads="1"/>
          </p:cNvSpPr>
          <p:nvPr/>
        </p:nvSpPr>
        <p:spPr bwMode="auto">
          <a:xfrm>
            <a:off x="5080000" y="104776"/>
            <a:ext cx="2357967" cy="11906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Still shines.</a:t>
            </a:r>
          </a:p>
        </p:txBody>
      </p:sp>
    </p:spTree>
  </p:cSld>
  <p:clrMapOvr>
    <a:masterClrMapping/>
  </p:clrMapOvr>
  <p:transition spd="slow" advClick="0" advTm="5500">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carpenters_sky_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8"/>
            <a:ext cx="12700000" cy="693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4" name="Text Box 8"/>
          <p:cNvSpPr txBox="1">
            <a:spLocks noChangeArrowheads="1"/>
          </p:cNvSpPr>
          <p:nvPr/>
        </p:nvSpPr>
        <p:spPr bwMode="auto">
          <a:xfrm>
            <a:off x="4422485" y="4813300"/>
            <a:ext cx="184731" cy="646331"/>
          </a:xfrm>
          <a:prstGeom prst="rect">
            <a:avLst/>
          </a:prstGeom>
          <a:noFill/>
          <a:ln w="9525">
            <a:noFill/>
            <a:miter lim="800000"/>
            <a:headEnd/>
            <a:tailEnd/>
          </a:ln>
          <a:effectLst/>
        </p:spPr>
        <p:txBody>
          <a:bodyPr wrap="none">
            <a:spAutoFit/>
          </a:bodyPr>
          <a:lstStyle/>
          <a:p>
            <a:pPr algn="ctr" eaLnBrk="0" hangingPunct="0">
              <a:defRPr/>
            </a:pPr>
            <a:endParaRPr lang="en-US" sz="3600" b="1">
              <a:effectLst>
                <a:outerShdw blurRad="38100" dist="38100" dir="2700000" algn="tl">
                  <a:srgbClr val="336699"/>
                </a:outerShdw>
              </a:effectLst>
              <a:latin typeface="Comic Sans MS" pitchFamily="66" charset="0"/>
              <a:ea typeface="+mn-ea"/>
            </a:endParaRPr>
          </a:p>
        </p:txBody>
      </p:sp>
      <p:sp>
        <p:nvSpPr>
          <p:cNvPr id="154628" name="Text Box 4"/>
          <p:cNvSpPr txBox="1">
            <a:spLocks noChangeArrowheads="1"/>
          </p:cNvSpPr>
          <p:nvPr/>
        </p:nvSpPr>
        <p:spPr bwMode="auto">
          <a:xfrm>
            <a:off x="5408418" y="12700"/>
            <a:ext cx="3946914" cy="1754326"/>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Karen Carpenter</a:t>
            </a:r>
          </a:p>
          <a:p>
            <a:pPr algn="ctr">
              <a:defRPr/>
            </a:pPr>
            <a:r>
              <a:rPr lang="en-US" altLang="en-US" sz="3600" b="1" smtClean="0">
                <a:effectLst>
                  <a:outerShdw blurRad="38100" dist="38100" dir="2700000" algn="tl">
                    <a:srgbClr val="336699"/>
                  </a:outerShdw>
                </a:effectLst>
                <a:latin typeface="Comic Sans MS" pitchFamily="66" charset="0"/>
              </a:rPr>
              <a:t>Born:  03/02/50</a:t>
            </a:r>
          </a:p>
          <a:p>
            <a:pPr algn="ctr">
              <a:defRPr/>
            </a:pPr>
            <a:r>
              <a:rPr lang="en-US" altLang="en-US" sz="3600" b="1" smtClean="0">
                <a:effectLst>
                  <a:outerShdw blurRad="38100" dist="38100" dir="2700000" algn="tl">
                    <a:srgbClr val="336699"/>
                  </a:outerShdw>
                </a:effectLst>
                <a:latin typeface="Comic Sans MS" pitchFamily="66" charset="0"/>
              </a:rPr>
              <a:t>Died:  02/04/83</a:t>
            </a:r>
          </a:p>
        </p:txBody>
      </p:sp>
      <p:sp>
        <p:nvSpPr>
          <p:cNvPr id="154629" name="Text Box 5"/>
          <p:cNvSpPr txBox="1">
            <a:spLocks noChangeArrowheads="1"/>
          </p:cNvSpPr>
          <p:nvPr/>
        </p:nvSpPr>
        <p:spPr bwMode="auto">
          <a:xfrm>
            <a:off x="10951634" y="6134100"/>
            <a:ext cx="886781" cy="276999"/>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1200" b="1" smtClean="0">
                <a:solidFill>
                  <a:schemeClr val="bg1"/>
                </a:solidFill>
                <a:effectLst>
                  <a:outerShdw blurRad="38100" dist="38100" dir="2700000" algn="tl">
                    <a:srgbClr val="FFFFFF"/>
                  </a:outerShdw>
                </a:effectLst>
                <a:latin typeface="Comic Sans MS" pitchFamily="66" charset="0"/>
              </a:rPr>
              <a:t>bjb/2007</a:t>
            </a:r>
          </a:p>
        </p:txBody>
      </p:sp>
      <p:sp>
        <p:nvSpPr>
          <p:cNvPr id="154630" name="Text Box 6"/>
          <p:cNvSpPr txBox="1">
            <a:spLocks noChangeArrowheads="1"/>
          </p:cNvSpPr>
          <p:nvPr/>
        </p:nvSpPr>
        <p:spPr bwMode="auto">
          <a:xfrm>
            <a:off x="406400" y="3975100"/>
            <a:ext cx="6400800" cy="144655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Never let yesterday use up too much of today.	   </a:t>
            </a:r>
            <a:r>
              <a:rPr lang="en-US" altLang="en-US" sz="1600" b="1" smtClean="0">
                <a:effectLst>
                  <a:outerShdw blurRad="38100" dist="38100" dir="2700000" algn="tl">
                    <a:srgbClr val="336699"/>
                  </a:outerShdw>
                </a:effectLst>
                <a:latin typeface="Comic Sans MS" pitchFamily="66" charset="0"/>
              </a:rPr>
              <a:t>Will Rogers</a:t>
            </a:r>
          </a:p>
        </p:txBody>
      </p:sp>
    </p:spTree>
  </p:cSld>
  <p:clrMapOvr>
    <a:masterClrMapping/>
  </p:clrMapOvr>
  <p:transition spd="slow">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radio4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425826"/>
            <a:ext cx="6705600"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 Box 3"/>
          <p:cNvSpPr txBox="1">
            <a:spLocks noChangeArrowheads="1"/>
          </p:cNvSpPr>
          <p:nvPr/>
        </p:nvSpPr>
        <p:spPr bwMode="auto">
          <a:xfrm>
            <a:off x="550334" y="501650"/>
            <a:ext cx="3754554"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4.  TALK TO:  </a:t>
            </a:r>
          </a:p>
        </p:txBody>
      </p:sp>
      <p:pic>
        <p:nvPicPr>
          <p:cNvPr id="55300" name="Picture 4" descr="television_5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3200" y="228601"/>
            <a:ext cx="6604000"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 Box 5"/>
          <p:cNvSpPr txBox="1">
            <a:spLocks noChangeArrowheads="1"/>
          </p:cNvSpPr>
          <p:nvPr/>
        </p:nvSpPr>
        <p:spPr bwMode="auto">
          <a:xfrm>
            <a:off x="1731434" y="1881188"/>
            <a:ext cx="2380780"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THE T.V.</a:t>
            </a:r>
          </a:p>
        </p:txBody>
      </p:sp>
      <p:sp>
        <p:nvSpPr>
          <p:cNvPr id="43014" name="Text Box 6"/>
          <p:cNvSpPr txBox="1">
            <a:spLocks noChangeArrowheads="1"/>
          </p:cNvSpPr>
          <p:nvPr/>
        </p:nvSpPr>
        <p:spPr bwMode="auto">
          <a:xfrm>
            <a:off x="7620000" y="4616450"/>
            <a:ext cx="3018775"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AND RADIO</a:t>
            </a: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495" y="159063"/>
            <a:ext cx="10515600" cy="1325563"/>
          </a:xfrm>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a:t>
            </a: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Friends</a:t>
            </a:r>
            <a:b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March 26, 2014</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4098" name="Picture 2" descr="G:\DCIM\100MSDCF\DSC0294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8895" y="1339403"/>
            <a:ext cx="10363200" cy="777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48465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61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74750"/>
            <a:ext cx="10966451"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3"/>
          <p:cNvSpPr txBox="1">
            <a:spLocks noChangeArrowheads="1"/>
          </p:cNvSpPr>
          <p:nvPr/>
        </p:nvSpPr>
        <p:spPr bwMode="auto">
          <a:xfrm>
            <a:off x="304800" y="349251"/>
            <a:ext cx="900599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5.  READ TEACHER</a:t>
            </a:r>
            <a:r>
              <a:rPr lang="ja-JP" altLang="en-US" sz="3600" b="1" smtClean="0">
                <a:effectLst>
                  <a:outerShdw blurRad="38100" dist="38100" dir="2700000" algn="tl">
                    <a:srgbClr val="336699"/>
                  </a:outerShdw>
                </a:effectLst>
                <a:latin typeface="Comic Sans MS" pitchFamily="66" charset="0"/>
              </a:rPr>
              <a:t>’</a:t>
            </a:r>
            <a:r>
              <a:rPr lang="en-US" altLang="ja-JP" sz="3600" b="1" smtClean="0">
                <a:effectLst>
                  <a:outerShdw blurRad="38100" dist="38100" dir="2700000" algn="tl">
                    <a:srgbClr val="336699"/>
                  </a:outerShdw>
                </a:effectLst>
                <a:latin typeface="Comic Sans MS" pitchFamily="66" charset="0"/>
              </a:rPr>
              <a:t>S POWERPOINTS</a:t>
            </a:r>
            <a:endParaRPr lang="en-US" altLang="en-US" sz="3600" b="1" smtClean="0">
              <a:effectLst>
                <a:outerShdw blurRad="38100" dist="38100" dir="2700000" algn="tl">
                  <a:srgbClr val="336699"/>
                </a:outerShdw>
              </a:effectLst>
              <a:latin typeface="Comic Sans MS" pitchFamily="66" charset="0"/>
            </a:endParaRPr>
          </a:p>
        </p:txBody>
      </p:sp>
    </p:spTree>
  </p:cSld>
  <p:clrMapOvr>
    <a:masterClrMapping/>
  </p:clrMapOvr>
  <p:transition spd="slow">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appy_Man_On_Cell_Ph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0"/>
            <a:ext cx="732366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3"/>
          <p:cNvSpPr txBox="1">
            <a:spLocks noChangeArrowheads="1"/>
          </p:cNvSpPr>
          <p:nvPr/>
        </p:nvSpPr>
        <p:spPr bwMode="auto">
          <a:xfrm>
            <a:off x="203201" y="2033589"/>
            <a:ext cx="4389967" cy="23082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smtClean="0">
                <a:effectLst>
                  <a:outerShdw blurRad="38100" dist="38100" dir="2700000" algn="tl">
                    <a:srgbClr val="336699"/>
                  </a:outerShdw>
                </a:effectLst>
                <a:latin typeface="Comic Sans MS" pitchFamily="66" charset="0"/>
              </a:rPr>
              <a:t>6.  CALL ENGLISH SPEAKING FRIENDS</a:t>
            </a:r>
          </a:p>
        </p:txBody>
      </p:sp>
    </p:spTree>
  </p:cSld>
  <p:clrMapOvr>
    <a:masterClrMapping/>
  </p:clrMapOvr>
  <p:transition spd="slow">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CL99gro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370014"/>
            <a:ext cx="9144000" cy="514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1490133" y="425450"/>
            <a:ext cx="6718506"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7.  GROUP PARTICIPATION</a:t>
            </a:r>
          </a:p>
        </p:txBody>
      </p:sp>
    </p:spTree>
  </p:cSld>
  <p:clrMapOvr>
    <a:masterClrMapping/>
  </p:clrMapOvr>
  <p:transition spd="slow">
    <p:fade thruBlk="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booth312_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800" y="1165225"/>
            <a:ext cx="10566400"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Text Box 3"/>
          <p:cNvSpPr txBox="1">
            <a:spLocks noChangeArrowheads="1"/>
          </p:cNvSpPr>
          <p:nvPr/>
        </p:nvSpPr>
        <p:spPr bwMode="auto">
          <a:xfrm>
            <a:off x="812800" y="357188"/>
            <a:ext cx="7981672" cy="646331"/>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smtClean="0">
                <a:effectLst>
                  <a:outerShdw blurRad="38100" dist="38100" dir="2700000" algn="tl">
                    <a:srgbClr val="336699"/>
                  </a:outerShdw>
                </a:effectLst>
                <a:latin typeface="Comic Sans MS" pitchFamily="66" charset="0"/>
              </a:rPr>
              <a:t>8.  INTERPRETING FOR OTHERS</a:t>
            </a:r>
          </a:p>
        </p:txBody>
      </p:sp>
    </p:spTree>
  </p:cSld>
  <p:clrMapOvr>
    <a:masterClrMapping/>
  </p:clrMapOvr>
  <p:transition spd="slow">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010834" y="280988"/>
            <a:ext cx="8453967" cy="646112"/>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336699"/>
                  </a:outerShdw>
                </a:effectLst>
                <a:latin typeface="Comic Sans MS" pitchFamily="66" charset="0"/>
              </a:rPr>
              <a:t>9.  READ MORE—Read Seed Folks!</a:t>
            </a:r>
          </a:p>
        </p:txBody>
      </p:sp>
      <p:pic>
        <p:nvPicPr>
          <p:cNvPr id="4" name="Picture 2" descr="F:\BYU Lessons\China Seedfolks folder\Seedfolks scans\Seed Folks front 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699" y="1399177"/>
            <a:ext cx="6544015" cy="47582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book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239" y="1174210"/>
            <a:ext cx="8571467" cy="5683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600" b="1" dirty="0" smtClean="0">
                <a:effectLst>
                  <a:outerShdw blurRad="38100" dist="38100" dir="2700000" algn="tl">
                    <a:srgbClr val="336699"/>
                  </a:outerShdw>
                </a:effectLst>
                <a:latin typeface="Comic Sans MS" pitchFamily="66" charset="0"/>
              </a:rPr>
              <a:t>10.  HELP Your ENGLISH TEACHERS! </a:t>
            </a:r>
          </a:p>
        </p:txBody>
      </p:sp>
      <p:pic>
        <p:nvPicPr>
          <p:cNvPr id="614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7601" y="1033464"/>
            <a:ext cx="10392833" cy="779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English Corner’s Goals</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To improve oral English skills—we speak only English. </a:t>
            </a:r>
          </a:p>
          <a:p>
            <a:r>
              <a:rPr lang="en-US" dirty="0" smtClean="0">
                <a:latin typeface="Times New Roman" panose="02020603050405020304" pitchFamily="18" charset="0"/>
                <a:cs typeface="Times New Roman" panose="02020603050405020304" pitchFamily="18" charset="0"/>
              </a:rPr>
              <a:t>To improve English listening skills.</a:t>
            </a:r>
          </a:p>
          <a:p>
            <a:r>
              <a:rPr lang="en-US" dirty="0" smtClean="0">
                <a:latin typeface="Times New Roman" panose="02020603050405020304" pitchFamily="18" charset="0"/>
                <a:cs typeface="Times New Roman" panose="02020603050405020304" pitchFamily="18" charset="0"/>
              </a:rPr>
              <a:t>To meet new friends.</a:t>
            </a:r>
          </a:p>
          <a:p>
            <a:r>
              <a:rPr lang="en-US" dirty="0" smtClean="0">
                <a:latin typeface="Times New Roman" panose="02020603050405020304" pitchFamily="18" charset="0"/>
                <a:cs typeface="Times New Roman" panose="02020603050405020304" pitchFamily="18" charset="0"/>
              </a:rPr>
              <a:t>To build social skills.</a:t>
            </a:r>
          </a:p>
          <a:p>
            <a:r>
              <a:rPr lang="en-US" dirty="0" smtClean="0">
                <a:latin typeface="Times New Roman" panose="02020603050405020304" pitchFamily="18" charset="0"/>
                <a:cs typeface="Times New Roman" panose="02020603050405020304" pitchFamily="18" charset="0"/>
              </a:rPr>
              <a:t>To learn about American and Chinese Cultures.</a:t>
            </a:r>
          </a:p>
          <a:p>
            <a:r>
              <a:rPr lang="en-US" dirty="0" smtClean="0">
                <a:latin typeface="Times New Roman" panose="02020603050405020304" pitchFamily="18" charset="0"/>
                <a:cs typeface="Times New Roman" panose="02020603050405020304" pitchFamily="18" charset="0"/>
              </a:rPr>
              <a:t>To share ideas and opinions.</a:t>
            </a:r>
          </a:p>
          <a:p>
            <a:r>
              <a:rPr lang="en-US" dirty="0" smtClean="0">
                <a:latin typeface="Times New Roman" panose="02020603050405020304" pitchFamily="18" charset="0"/>
                <a:cs typeface="Times New Roman" panose="02020603050405020304" pitchFamily="18" charset="0"/>
              </a:rPr>
              <a:t>Let’s have fun!</a:t>
            </a:r>
          </a:p>
        </p:txBody>
      </p:sp>
    </p:spTree>
    <p:extLst>
      <p:ext uri="{BB962C8B-B14F-4D97-AF65-F5344CB8AC3E}">
        <p14:creationId xmlns:p14="http://schemas.microsoft.com/office/powerpoint/2010/main" val="69256066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660" y="1625353"/>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Next English Corner</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April 3, 2014 </a:t>
            </a: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7 </a:t>
            </a:r>
            <a:r>
              <a:rPr lang="en-US" sz="4800" b="1" dirty="0">
                <a:latin typeface="Times New Roman" panose="02020603050405020304" pitchFamily="18" charset="0"/>
                <a:cs typeface="Times New Roman" panose="02020603050405020304" pitchFamily="18" charset="0"/>
              </a:rPr>
              <a:t>PM</a:t>
            </a:r>
            <a:br>
              <a:rPr lang="en-US" sz="48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31603" y="3269883"/>
            <a:ext cx="10515600" cy="4351338"/>
          </a:xfrm>
        </p:spPr>
        <p:txBody>
          <a:bodyPr>
            <a:normAutofit/>
          </a:bodyPr>
          <a:lstStyle/>
          <a:p>
            <a:pPr marL="0" indent="0" algn="ctr">
              <a:buNone/>
            </a:pPr>
            <a:r>
              <a:rPr lang="en-US" sz="7200" dirty="0" smtClean="0">
                <a:latin typeface="Times New Roman" panose="02020603050405020304" pitchFamily="18" charset="0"/>
                <a:cs typeface="Times New Roman" panose="02020603050405020304" pitchFamily="18" charset="0"/>
              </a:rPr>
              <a:t>The next English Corner </a:t>
            </a:r>
          </a:p>
          <a:p>
            <a:pPr marL="0" indent="0" algn="ctr">
              <a:buNone/>
            </a:pPr>
            <a:r>
              <a:rPr lang="en-US" sz="7200" dirty="0" smtClean="0">
                <a:latin typeface="Times New Roman" panose="02020603050405020304" pitchFamily="18" charset="0"/>
                <a:cs typeface="Times New Roman" panose="02020603050405020304" pitchFamily="18" charset="0"/>
              </a:rPr>
              <a:t>will be in</a:t>
            </a:r>
            <a:r>
              <a:rPr lang="en-US" sz="7200" dirty="0">
                <a:latin typeface="Times New Roman" panose="02020603050405020304" pitchFamily="18" charset="0"/>
                <a:cs typeface="Times New Roman" panose="02020603050405020304" pitchFamily="18" charset="0"/>
              </a:rPr>
              <a:t> </a:t>
            </a:r>
            <a:r>
              <a:rPr lang="en-US" sz="7200" dirty="0" smtClean="0">
                <a:latin typeface="Times New Roman" panose="02020603050405020304" pitchFamily="18" charset="0"/>
                <a:cs typeface="Times New Roman" panose="02020603050405020304" pitchFamily="18" charset="0"/>
              </a:rPr>
              <a:t>Room 218</a:t>
            </a:r>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t>
            </a:r>
            <a:endParaRPr lang="en-US" b="1" dirty="0"/>
          </a:p>
        </p:txBody>
      </p:sp>
      <p:sp>
        <p:nvSpPr>
          <p:cNvPr id="3" name="Content Placeholder 2"/>
          <p:cNvSpPr>
            <a:spLocks noGrp="1"/>
          </p:cNvSpPr>
          <p:nvPr>
            <p:ph idx="1"/>
          </p:nvPr>
        </p:nvSpPr>
        <p:spPr/>
        <p:txBody>
          <a:bodyPr>
            <a:normAutofit lnSpcReduction="10000"/>
          </a:bodyPr>
          <a:lstStyle/>
          <a:p>
            <a:pPr marL="0" indent="0" algn="ctr">
              <a:buNone/>
            </a:pPr>
            <a:r>
              <a:rPr lang="en-US" sz="6500" b="1" dirty="0" smtClean="0"/>
              <a:t>Welcome</a:t>
            </a:r>
          </a:p>
          <a:p>
            <a:pPr marL="0" indent="0" algn="ctr">
              <a:buNone/>
            </a:pPr>
            <a:r>
              <a:rPr lang="en-US" sz="5400" b="1" dirty="0" smtClean="0"/>
              <a:t>Sophomore Team </a:t>
            </a:r>
            <a:r>
              <a:rPr lang="en-US" sz="5400" b="1" dirty="0" smtClean="0"/>
              <a:t>1-D</a:t>
            </a:r>
            <a:endParaRPr lang="en-US" sz="5400" b="1" dirty="0" smtClean="0"/>
          </a:p>
          <a:p>
            <a:pPr marL="0" indent="0" algn="ctr">
              <a:buNone/>
            </a:pPr>
            <a:r>
              <a:rPr lang="en-US" sz="5400" b="1" dirty="0" smtClean="0"/>
              <a:t> </a:t>
            </a:r>
            <a:r>
              <a:rPr lang="en-US" sz="5400" b="1" dirty="0" smtClean="0"/>
              <a:t> Emily</a:t>
            </a:r>
          </a:p>
          <a:p>
            <a:pPr marL="0" indent="0" algn="ctr">
              <a:buNone/>
            </a:pPr>
            <a:r>
              <a:rPr lang="en-US" sz="5400" b="1" dirty="0" smtClean="0"/>
              <a:t>Susan</a:t>
            </a:r>
          </a:p>
          <a:p>
            <a:pPr marL="0" indent="0" algn="ctr">
              <a:buNone/>
            </a:pPr>
            <a:r>
              <a:rPr lang="en-US" sz="5400" b="1" dirty="0" err="1" smtClean="0"/>
              <a:t>Yuui</a:t>
            </a:r>
            <a:endParaRPr lang="en-US" sz="5400" b="1" dirty="0"/>
          </a:p>
        </p:txBody>
      </p:sp>
      <p:sp>
        <p:nvSpPr>
          <p:cNvPr id="4" name="Rectangle 3"/>
          <p:cNvSpPr/>
          <p:nvPr/>
        </p:nvSpPr>
        <p:spPr>
          <a:xfrm>
            <a:off x="153350" y="571864"/>
            <a:ext cx="12142876"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Student Directed Activities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8130161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045349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English Corner Friends</a:t>
            </a:r>
            <a:b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March 26, 2014</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G:\DCIM\100MSDCF\DSC0294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8997" y="1700011"/>
            <a:ext cx="10036935" cy="7527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66257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Studying Abroad</a:t>
            </a:r>
            <a:endParaRPr lang="en-US" dirty="0"/>
          </a:p>
        </p:txBody>
      </p:sp>
      <p:sp>
        <p:nvSpPr>
          <p:cNvPr id="3" name="Content Placeholder 2"/>
          <p:cNvSpPr>
            <a:spLocks noGrp="1"/>
          </p:cNvSpPr>
          <p:nvPr>
            <p:ph idx="1"/>
          </p:nvPr>
        </p:nvSpPr>
        <p:spPr/>
        <p:txBody>
          <a:bodyPr>
            <a:normAutofit/>
          </a:bodyPr>
          <a:lstStyle/>
          <a:p>
            <a:r>
              <a:rPr lang="en-US" sz="4000" dirty="0" smtClean="0"/>
              <a:t>So why would you want to study abroad?</a:t>
            </a:r>
          </a:p>
          <a:p>
            <a:r>
              <a:rPr lang="en-US" sz="4000" dirty="0" smtClean="0"/>
              <a:t>Just to see how many miles you can log?</a:t>
            </a:r>
          </a:p>
          <a:p>
            <a:r>
              <a:rPr lang="en-US" sz="4000" dirty="0" smtClean="0"/>
              <a:t>No, silly! To learn and grow,</a:t>
            </a:r>
          </a:p>
          <a:p>
            <a:r>
              <a:rPr lang="en-US" sz="4000" dirty="0" smtClean="0"/>
              <a:t>There is much I want to know.</a:t>
            </a:r>
          </a:p>
          <a:p>
            <a:r>
              <a:rPr lang="en-US" sz="4000" dirty="0" smtClean="0"/>
              <a:t>You’ll come back so smart—we’ll all be awed.</a:t>
            </a:r>
          </a:p>
          <a:p>
            <a:pPr marL="0" indent="0">
              <a:buNone/>
            </a:pP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0791" y="0"/>
            <a:ext cx="2399131" cy="1799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3727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Studying Abroad Part II</a:t>
            </a:r>
            <a:endParaRPr lang="en-US" dirty="0"/>
          </a:p>
        </p:txBody>
      </p:sp>
      <p:sp>
        <p:nvSpPr>
          <p:cNvPr id="3" name="Content Placeholder 2"/>
          <p:cNvSpPr>
            <a:spLocks noGrp="1"/>
          </p:cNvSpPr>
          <p:nvPr>
            <p:ph idx="1"/>
          </p:nvPr>
        </p:nvSpPr>
        <p:spPr>
          <a:xfrm>
            <a:off x="852268" y="2233588"/>
            <a:ext cx="10515600" cy="4351338"/>
          </a:xfrm>
        </p:spPr>
        <p:txBody>
          <a:bodyPr>
            <a:normAutofit/>
          </a:bodyPr>
          <a:lstStyle/>
          <a:p>
            <a:r>
              <a:rPr lang="en-US" sz="4800" dirty="0" smtClean="0"/>
              <a:t>Are foreign universities much harder?</a:t>
            </a:r>
          </a:p>
          <a:p>
            <a:r>
              <a:rPr lang="en-US" sz="4800" dirty="0" smtClean="0"/>
              <a:t>Not for a hard-working  self-starter.</a:t>
            </a:r>
          </a:p>
          <a:p>
            <a:r>
              <a:rPr lang="en-US" sz="4800" dirty="0" smtClean="0"/>
              <a:t>So don’t be a jerk</a:t>
            </a:r>
          </a:p>
          <a:p>
            <a:r>
              <a:rPr lang="en-US" sz="4800" dirty="0" smtClean="0"/>
              <a:t>And just do your work.</a:t>
            </a:r>
          </a:p>
          <a:p>
            <a:r>
              <a:rPr lang="en-US" sz="4800" dirty="0" smtClean="0"/>
              <a:t>Then you will be all the smarter!</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7788" y="0"/>
            <a:ext cx="3042103" cy="2017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2680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smtClean="0"/>
              <a:t>Jim’s Choices</a:t>
            </a:r>
            <a:endParaRPr lang="en-US" sz="6000" b="1" dirty="0"/>
          </a:p>
        </p:txBody>
      </p:sp>
      <p:sp>
        <p:nvSpPr>
          <p:cNvPr id="3" name="Content Placeholder 2"/>
          <p:cNvSpPr>
            <a:spLocks noGrp="1"/>
          </p:cNvSpPr>
          <p:nvPr>
            <p:ph idx="1"/>
          </p:nvPr>
        </p:nvSpPr>
        <p:spPr/>
        <p:txBody>
          <a:bodyPr/>
          <a:lstStyle/>
          <a:p>
            <a:r>
              <a:rPr lang="en-US" sz="4000" dirty="0" smtClean="0"/>
              <a:t>Jim, there are so many choices,</a:t>
            </a:r>
          </a:p>
          <a:p>
            <a:r>
              <a:rPr lang="en-US" sz="4000" dirty="0" smtClean="0"/>
              <a:t>Offered by lots of loud voices.</a:t>
            </a:r>
          </a:p>
          <a:p>
            <a:r>
              <a:rPr lang="en-US" sz="4000" dirty="0" smtClean="0"/>
              <a:t>Jim, do this; no do that--</a:t>
            </a:r>
          </a:p>
          <a:p>
            <a:r>
              <a:rPr lang="en-US" sz="4000" dirty="0" smtClean="0"/>
              <a:t>You’d think he was a pet cat;</a:t>
            </a:r>
          </a:p>
          <a:p>
            <a:r>
              <a:rPr lang="en-US" sz="4000" dirty="0" smtClean="0"/>
              <a:t>But, Jim chooses right and rejoices.</a:t>
            </a:r>
          </a:p>
          <a:p>
            <a:endParaRPr lang="en-US" dirty="0" smtClean="0"/>
          </a:p>
          <a:p>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913" y="123395"/>
            <a:ext cx="2162042" cy="1465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0051" y="1588463"/>
            <a:ext cx="4541949" cy="3011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9860" y="0"/>
            <a:ext cx="1984007" cy="1858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078721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434" y="727732"/>
            <a:ext cx="10515600" cy="1325563"/>
          </a:xfrm>
        </p:spPr>
        <p:txBody>
          <a:bodyPr>
            <a:noAutofit/>
          </a:bodyPr>
          <a:lstStyle/>
          <a:p>
            <a:pPr algn="ctr"/>
            <a:r>
              <a:rPr lang="en-US" sz="6600" b="1" dirty="0" smtClean="0"/>
              <a:t>Meet &amp; Greet</a:t>
            </a:r>
            <a:br>
              <a:rPr lang="en-US" sz="6600" b="1" dirty="0" smtClean="0"/>
            </a:br>
            <a:r>
              <a:rPr lang="en-US" sz="6600" b="1" dirty="0" smtClean="0"/>
              <a:t>We-Chat</a:t>
            </a:r>
            <a:br>
              <a:rPr lang="en-US" sz="6600" b="1" dirty="0" smtClean="0"/>
            </a:br>
            <a:r>
              <a:rPr lang="en-US" sz="6600" b="1" dirty="0" smtClean="0"/>
              <a:t>  </a:t>
            </a:r>
            <a:endParaRPr lang="en-US" sz="6600" b="1" dirty="0"/>
          </a:p>
        </p:txBody>
      </p:sp>
      <p:sp>
        <p:nvSpPr>
          <p:cNvPr id="5" name="Content Placeholder 4"/>
          <p:cNvSpPr>
            <a:spLocks noGrp="1"/>
          </p:cNvSpPr>
          <p:nvPr>
            <p:ph idx="1"/>
          </p:nvPr>
        </p:nvSpPr>
        <p:spPr>
          <a:xfrm>
            <a:off x="721217" y="1493948"/>
            <a:ext cx="10972799" cy="6761409"/>
          </a:xfrm>
        </p:spPr>
        <p:txBody>
          <a:bodyPr>
            <a:normAutofit fontScale="32500" lnSpcReduction="20000"/>
          </a:bodyPr>
          <a:lstStyle/>
          <a:p>
            <a:pPr marL="0" indent="0">
              <a:buNone/>
            </a:pPr>
            <a:endParaRPr lang="en-US" sz="6000" b="1" dirty="0" smtClean="0"/>
          </a:p>
          <a:p>
            <a:pPr marL="0" indent="0">
              <a:buNone/>
            </a:pPr>
            <a:r>
              <a:rPr lang="en-US" sz="11100" b="1" dirty="0" smtClean="0"/>
              <a:t>Introduce yourselves. </a:t>
            </a:r>
            <a:endParaRPr lang="en-US" sz="11100" dirty="0" smtClean="0"/>
          </a:p>
          <a:p>
            <a:pPr marL="0" indent="0">
              <a:buNone/>
            </a:pPr>
            <a:r>
              <a:rPr lang="en-US" sz="11100" b="1" dirty="0" smtClean="0"/>
              <a:t>Optional Topics:</a:t>
            </a:r>
          </a:p>
          <a:p>
            <a:pPr marL="0" indent="0">
              <a:buNone/>
            </a:pPr>
            <a:endParaRPr lang="en-US" sz="6000" b="1" dirty="0" smtClean="0"/>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What </a:t>
            </a:r>
            <a:r>
              <a:rPr lang="en-US" sz="12300" dirty="0">
                <a:latin typeface="Times New Roman" panose="02020603050405020304" pitchFamily="18" charset="0"/>
                <a:cs typeface="Times New Roman" panose="02020603050405020304" pitchFamily="18" charset="0"/>
              </a:rPr>
              <a:t>does this Chinese proverb mean? “Teachers open the door, but students must walk in.” </a:t>
            </a:r>
            <a:endParaRPr lang="en-US" sz="123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Discuss </a:t>
            </a:r>
            <a:r>
              <a:rPr lang="en-US" sz="12300" dirty="0">
                <a:latin typeface="Times New Roman" panose="02020603050405020304" pitchFamily="18" charset="0"/>
                <a:cs typeface="Times New Roman" panose="02020603050405020304" pitchFamily="18" charset="0"/>
              </a:rPr>
              <a:t>this idiom: “You can lead a horse to water, but you can’t make it drink.” </a:t>
            </a:r>
            <a:endParaRPr lang="en-US" sz="12300" dirty="0" smtClean="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r>
              <a:rPr lang="en-US" sz="12300" dirty="0" smtClean="0">
                <a:latin typeface="Times New Roman" panose="02020603050405020304" pitchFamily="18" charset="0"/>
                <a:cs typeface="Times New Roman" panose="02020603050405020304" pitchFamily="18" charset="0"/>
              </a:rPr>
              <a:t> What choices are you facing right now?</a:t>
            </a:r>
            <a:endParaRPr lang="en-US" sz="12300" dirty="0">
              <a:latin typeface="Times New Roman" panose="02020603050405020304" pitchFamily="18" charset="0"/>
              <a:cs typeface="Times New Roman" panose="02020603050405020304" pitchFamily="18" charset="0"/>
            </a:endParaRPr>
          </a:p>
          <a:p>
            <a:pPr marL="0" lvl="2" indent="0">
              <a:spcBef>
                <a:spcPts val="1000"/>
              </a:spcBef>
              <a:buNone/>
            </a:pPr>
            <a:endParaRPr lang="en-US" sz="123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8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8000" dirty="0" smtClean="0">
              <a:latin typeface="Times New Roman" panose="02020603050405020304" pitchFamily="18" charset="0"/>
              <a:cs typeface="Times New Roman" panose="02020603050405020304" pitchFamily="18" charset="0"/>
            </a:endParaRPr>
          </a:p>
          <a:p>
            <a:pPr marL="0" lvl="2" indent="0">
              <a:spcBef>
                <a:spcPts val="1000"/>
              </a:spcBef>
              <a:buNone/>
            </a:pPr>
            <a:endParaRPr lang="en-US" sz="4000" dirty="0">
              <a:latin typeface="Times New Roman" panose="02020603050405020304" pitchFamily="18" charset="0"/>
              <a:cs typeface="Times New Roman" panose="02020603050405020304" pitchFamily="18" charset="0"/>
            </a:endParaRPr>
          </a:p>
          <a:p>
            <a:pPr marL="514350" lvl="2" indent="-514350">
              <a:spcBef>
                <a:spcPts val="1000"/>
              </a:spcBef>
              <a:buFont typeface="Arial" panose="020B0604020202020204" pitchFamily="34" charset="0"/>
              <a:buAutoNum type="arabicPeriod"/>
            </a:pPr>
            <a:endParaRPr lang="en-US" sz="3800" dirty="0">
              <a:latin typeface="Times New Roman" panose="02020603050405020304" pitchFamily="18" charset="0"/>
              <a:cs typeface="Times New Roman" panose="02020603050405020304" pitchFamily="18" charset="0"/>
            </a:endParaRPr>
          </a:p>
          <a:p>
            <a:pPr marL="0" indent="0">
              <a:buNone/>
            </a:pPr>
            <a:r>
              <a:rPr lang="en-US" sz="6000" dirty="0" smtClean="0"/>
              <a:t>  </a:t>
            </a:r>
            <a:endParaRPr lang="en-US" sz="6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0"/>
            <a:ext cx="3657600"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875022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74</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139418" y="176124"/>
            <a:ext cx="417774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sz="3600" b="1">
                <a:effectLst>
                  <a:outerShdw blurRad="38100" dist="38100" dir="2700000" algn="tl">
                    <a:srgbClr val="336699"/>
                  </a:outerShdw>
                </a:effectLst>
                <a:latin typeface="Comic Sans MS" pitchFamily="66" charset="0"/>
              </a:rPr>
              <a:t>MARY’S CHOICE</a:t>
            </a:r>
            <a:r>
              <a:rPr lang="en-US" altLang="en-US" sz="3600" b="1">
                <a:latin typeface="Comic Sans MS" pitchFamily="66" charset="0"/>
              </a:rPr>
              <a:t> </a:t>
            </a:r>
            <a:endParaRPr lang="en-US" altLang="en-US" sz="3600">
              <a:latin typeface="Comic Sans MS" pitchFamily="66" charset="0"/>
            </a:endParaRPr>
          </a:p>
          <a:p>
            <a:pPr algn="ctr"/>
            <a:r>
              <a:rPr lang="en-US" altLang="en-US" sz="3600" b="1">
                <a:latin typeface="Comic Sans MS" pitchFamily="66" charset="0"/>
              </a:rPr>
              <a:t>(ROLE-PLAY)</a:t>
            </a:r>
          </a:p>
        </p:txBody>
      </p:sp>
      <p:pic>
        <p:nvPicPr>
          <p:cNvPr id="5123" name="Picture 3" descr="harv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1600200"/>
            <a:ext cx="5029200" cy="5029200"/>
          </a:xfrm>
          <a:prstGeom prst="rect">
            <a:avLst/>
          </a:prstGeom>
          <a:noFill/>
          <a:extLst>
            <a:ext uri="{909E8E84-426E-40DD-AFC4-6F175D3DCCD1}">
              <a14:hiddenFill xmlns:a14="http://schemas.microsoft.com/office/drawing/2010/main">
                <a:solidFill>
                  <a:srgbClr val="FFFFFF"/>
                </a:solidFill>
              </a14:hiddenFill>
            </a:ext>
          </a:extLst>
        </p:spPr>
      </p:pic>
      <p:sp>
        <p:nvSpPr>
          <p:cNvPr id="5125" name="Rectangle 5"/>
          <p:cNvSpPr>
            <a:spLocks noChangeArrowheads="1"/>
          </p:cNvSpPr>
          <p:nvPr/>
        </p:nvSpPr>
        <p:spPr bwMode="auto">
          <a:xfrm>
            <a:off x="3293717" y="1972734"/>
            <a:ext cx="344517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3000" b="1" dirty="0" err="1" smtClean="0">
                <a:effectLst>
                  <a:outerShdw blurRad="38100" dist="38100" dir="2700000" algn="tl">
                    <a:srgbClr val="FFFFFF"/>
                  </a:outerShdw>
                </a:effectLst>
                <a:latin typeface="Comic Sans MS" pitchFamily="66" charset="0"/>
              </a:rPr>
              <a:t>Tongji</a:t>
            </a:r>
            <a:r>
              <a:rPr lang="en-US" altLang="en-US" sz="3000" b="1" dirty="0" smtClean="0">
                <a:effectLst>
                  <a:outerShdw blurRad="38100" dist="38100" dir="2700000" algn="tl">
                    <a:srgbClr val="FFFFFF"/>
                  </a:outerShdw>
                </a:effectLst>
                <a:latin typeface="Comic Sans MS" pitchFamily="66" charset="0"/>
              </a:rPr>
              <a:t> </a:t>
            </a:r>
            <a:r>
              <a:rPr lang="en-US" altLang="en-US" sz="3000" b="1" dirty="0">
                <a:effectLst>
                  <a:outerShdw blurRad="38100" dist="38100" dir="2700000" algn="tl">
                    <a:srgbClr val="FFFFFF"/>
                  </a:outerShdw>
                </a:effectLst>
                <a:latin typeface="Comic Sans MS" pitchFamily="66" charset="0"/>
              </a:rPr>
              <a:t>University</a:t>
            </a:r>
            <a:r>
              <a:rPr lang="en-US" altLang="en-US" sz="3000" b="1" dirty="0">
                <a:effectLst>
                  <a:outerShdw blurRad="38100" dist="38100" dir="2700000" algn="tl">
                    <a:srgbClr val="336699"/>
                  </a:outerShdw>
                </a:effectLst>
              </a:rPr>
              <a:t> </a:t>
            </a:r>
          </a:p>
        </p:txBody>
      </p:sp>
      <p:sp>
        <p:nvSpPr>
          <p:cNvPr id="5126" name="Rectangle 6"/>
          <p:cNvSpPr>
            <a:spLocks noChangeArrowheads="1"/>
          </p:cNvSpPr>
          <p:nvPr/>
        </p:nvSpPr>
        <p:spPr bwMode="auto">
          <a:xfrm>
            <a:off x="7162800" y="6019744"/>
            <a:ext cx="4978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3000" b="1" dirty="0">
                <a:solidFill>
                  <a:srgbClr val="FFFF00"/>
                </a:solidFill>
                <a:effectLst>
                  <a:outerShdw blurRad="38100" dist="38100" dir="2700000" algn="tl">
                    <a:srgbClr val="FFFFFF"/>
                  </a:outerShdw>
                </a:effectLst>
                <a:latin typeface="Comic Sans MS" pitchFamily="66" charset="0"/>
              </a:rPr>
              <a:t>Harvard University</a:t>
            </a:r>
            <a:r>
              <a:rPr lang="en-US" altLang="en-US" sz="3000" b="1" dirty="0">
                <a:effectLst>
                  <a:outerShdw blurRad="38100" dist="38100" dir="2700000" algn="tl">
                    <a:srgbClr val="336699"/>
                  </a:outerShdw>
                </a:effectLst>
                <a:latin typeface="Comic Sans MS" pitchFamily="66" charset="0"/>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406" y="283992"/>
            <a:ext cx="2531403" cy="6010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9809" y="2503740"/>
            <a:ext cx="4292991" cy="2518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6720141"/>
      </p:ext>
    </p:extLst>
  </p:cSld>
  <p:clrMapOvr>
    <a:masterClrMapping/>
  </p:clrMapOvr>
  <p:transition spd="med">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tudentdiscu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1219200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232834" y="304801"/>
            <a:ext cx="874790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4000" b="1" dirty="0">
                <a:effectLst>
                  <a:outerShdw blurRad="38100" dist="38100" dir="2700000" algn="tl">
                    <a:srgbClr val="336699"/>
                  </a:outerShdw>
                </a:effectLst>
                <a:latin typeface="Comic Sans MS" pitchFamily="66" charset="0"/>
              </a:rPr>
              <a:t>DIVIDE INTO GROUPS OF FOUR</a:t>
            </a:r>
          </a:p>
        </p:txBody>
      </p:sp>
    </p:spTree>
  </p:cSld>
  <p:clrMapOvr>
    <a:masterClrMapping/>
  </p:clrMapOvr>
  <p:transition spd="med">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ole_Play_Toolk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0"/>
            <a:ext cx="12395200" cy="692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p:cNvSpPr txBox="1">
            <a:spLocks noChangeArrowheads="1"/>
          </p:cNvSpPr>
          <p:nvPr/>
        </p:nvSpPr>
        <p:spPr bwMode="auto">
          <a:xfrm>
            <a:off x="2734733" y="5410201"/>
            <a:ext cx="935566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4000" b="1" u="sng" dirty="0">
                <a:solidFill>
                  <a:srgbClr val="FF0000"/>
                </a:solidFill>
                <a:effectLst>
                  <a:outerShdw blurRad="38100" dist="38100" dir="2700000" algn="tl">
                    <a:srgbClr val="FFFFFF"/>
                  </a:outerShdw>
                </a:effectLst>
                <a:latin typeface="Comic Sans MS" pitchFamily="66" charset="0"/>
              </a:rPr>
              <a:t>role-play</a:t>
            </a:r>
            <a:r>
              <a:rPr lang="en-US" altLang="en-US" sz="4000" b="1" dirty="0">
                <a:solidFill>
                  <a:srgbClr val="FF0000"/>
                </a:solidFill>
                <a:effectLst>
                  <a:outerShdw blurRad="38100" dist="38100" dir="2700000" algn="tl">
                    <a:srgbClr val="FFFFFF"/>
                  </a:outerShdw>
                </a:effectLst>
                <a:latin typeface="Comic Sans MS" pitchFamily="66" charset="0"/>
              </a:rPr>
              <a:t> – </a:t>
            </a:r>
            <a:r>
              <a:rPr lang="en-US" altLang="en-US" sz="4000" b="1" i="1" dirty="0">
                <a:solidFill>
                  <a:srgbClr val="FF0000"/>
                </a:solidFill>
                <a:effectLst>
                  <a:outerShdw blurRad="38100" dist="38100" dir="2700000" algn="tl">
                    <a:srgbClr val="FFFFFF"/>
                  </a:outerShdw>
                </a:effectLst>
                <a:latin typeface="Comic Sans MS" pitchFamily="66" charset="0"/>
              </a:rPr>
              <a:t>to act out a role, to  </a:t>
            </a:r>
          </a:p>
          <a:p>
            <a:pPr>
              <a:defRPr/>
            </a:pPr>
            <a:r>
              <a:rPr lang="en-US" altLang="en-US" sz="4000" b="1" i="1" dirty="0">
                <a:solidFill>
                  <a:srgbClr val="FF0000"/>
                </a:solidFill>
                <a:effectLst>
                  <a:outerShdw blurRad="38100" dist="38100" dir="2700000" algn="tl">
                    <a:srgbClr val="FFFFFF"/>
                  </a:outerShdw>
                </a:effectLst>
                <a:latin typeface="Comic Sans MS" pitchFamily="66" charset="0"/>
              </a:rPr>
              <a:t>                  play a part</a:t>
            </a:r>
            <a:endParaRPr lang="en-US" altLang="en-US" sz="4000" b="1" u="sng" dirty="0">
              <a:solidFill>
                <a:srgbClr val="FF0000"/>
              </a:solidFill>
              <a:effectLst>
                <a:outerShdw blurRad="38100" dist="38100" dir="2700000" algn="tl">
                  <a:srgbClr val="FFFFFF"/>
                </a:outerShdw>
              </a:effectLst>
              <a:latin typeface="Comic Sans MS" pitchFamily="66" charset="0"/>
            </a:endParaRPr>
          </a:p>
        </p:txBody>
      </p:sp>
    </p:spTree>
  </p:cSld>
  <p:clrMapOvr>
    <a:masterClrMapping/>
  </p:clrMapOvr>
  <p:transition spd="med">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06400" y="152400"/>
            <a:ext cx="117856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3600" dirty="0"/>
              <a:t>Mary has a serious choice she must make.  She can’t decide which graduate school to attend.  She has applied to two schools and has been accepted to both of them.  One university is in America </a:t>
            </a:r>
          </a:p>
          <a:p>
            <a:pPr eaLnBrk="1" hangingPunct="1">
              <a:spcBef>
                <a:spcPct val="0"/>
              </a:spcBef>
              <a:buFontTx/>
              <a:buNone/>
            </a:pPr>
            <a:r>
              <a:rPr lang="en-US" altLang="en-US" sz="3600" dirty="0"/>
              <a:t>and the other is in China.</a:t>
            </a:r>
          </a:p>
          <a:p>
            <a:pPr eaLnBrk="1" hangingPunct="1">
              <a:spcBef>
                <a:spcPct val="0"/>
              </a:spcBef>
              <a:buFontTx/>
              <a:buNone/>
            </a:pPr>
            <a:endParaRPr lang="en-US" altLang="en-US" sz="1400" dirty="0"/>
          </a:p>
          <a:p>
            <a:pPr eaLnBrk="1" hangingPunct="1">
              <a:spcBef>
                <a:spcPct val="0"/>
              </a:spcBef>
              <a:buFontTx/>
              <a:buNone/>
            </a:pPr>
            <a:endParaRPr lang="en-US" altLang="en-US" sz="1400" dirty="0"/>
          </a:p>
          <a:p>
            <a:pPr eaLnBrk="1" hangingPunct="1">
              <a:spcBef>
                <a:spcPct val="0"/>
              </a:spcBef>
              <a:buFontTx/>
              <a:buNone/>
            </a:pPr>
            <a:r>
              <a:rPr lang="en-US" altLang="en-US" sz="3600" dirty="0"/>
              <a:t>The first school she applied to is </a:t>
            </a:r>
            <a:r>
              <a:rPr lang="en-US" altLang="en-US" sz="3600" b="1" dirty="0"/>
              <a:t>Harvard University</a:t>
            </a:r>
            <a:r>
              <a:rPr lang="en-US" altLang="en-US" sz="3600" dirty="0"/>
              <a:t>.  </a:t>
            </a:r>
            <a:r>
              <a:rPr lang="en-US" altLang="en-US" sz="3600" b="1" dirty="0"/>
              <a:t>Harvard</a:t>
            </a:r>
            <a:r>
              <a:rPr lang="en-US" altLang="en-US" sz="3600" dirty="0"/>
              <a:t> is famous throughout the world and a </a:t>
            </a:r>
            <a:r>
              <a:rPr lang="en-US" altLang="en-US" sz="3600" b="1" dirty="0"/>
              <a:t>Harvard</a:t>
            </a:r>
            <a:r>
              <a:rPr lang="en-US" altLang="en-US" sz="3600" dirty="0"/>
              <a:t> degree opens many doors of opportunity.  After she graduates, there will be no problem for her</a:t>
            </a:r>
          </a:p>
        </p:txBody>
      </p:sp>
      <p:pic>
        <p:nvPicPr>
          <p:cNvPr id="5123" name="Picture 3" descr="pns_us_china_flag%20resiz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9594" y="1888905"/>
            <a:ext cx="2690055" cy="1513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04800" y="266700"/>
            <a:ext cx="1168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400" dirty="0"/>
              <a:t>to find a </a:t>
            </a:r>
            <a:r>
              <a:rPr lang="en-US" altLang="en-US" sz="4400" dirty="0" smtClean="0"/>
              <a:t>very high-paying </a:t>
            </a:r>
            <a:r>
              <a:rPr lang="en-US" altLang="en-US" sz="4400" dirty="0"/>
              <a:t>job.  She wants to study law and </a:t>
            </a:r>
            <a:r>
              <a:rPr lang="en-US" altLang="en-US" sz="4400" b="1" dirty="0"/>
              <a:t>Harvard’s</a:t>
            </a:r>
            <a:r>
              <a:rPr lang="en-US" altLang="en-US" sz="4400" dirty="0"/>
              <a:t> program would be a real </a:t>
            </a:r>
            <a:r>
              <a:rPr lang="en-US" altLang="en-US" sz="4400" dirty="0" smtClean="0"/>
              <a:t>opportunity </a:t>
            </a:r>
            <a:r>
              <a:rPr lang="en-US" altLang="en-US" sz="4400" dirty="0"/>
              <a:t>for her.  </a:t>
            </a:r>
            <a:r>
              <a:rPr lang="en-US" altLang="en-US" sz="4400" b="1" dirty="0"/>
              <a:t>Harvard</a:t>
            </a:r>
            <a:r>
              <a:rPr lang="en-US" altLang="en-US" sz="4400" dirty="0"/>
              <a:t> will cost </a:t>
            </a:r>
            <a:r>
              <a:rPr lang="en-US" altLang="en-US" sz="4400" dirty="0" smtClean="0"/>
              <a:t>$50,000 </a:t>
            </a:r>
            <a:r>
              <a:rPr lang="en-US" altLang="en-US" sz="4400" dirty="0"/>
              <a:t>a year and they have offered to give her a scholarship for $20,000.  She doesn’t know how she will pay the remaining tuition. Her father has worked hard to save for her education, but this would mean that he would have no money left and he is now getting old.  </a:t>
            </a:r>
            <a:r>
              <a:rPr lang="en-US" altLang="en-US" sz="4400" dirty="0" smtClean="0"/>
              <a:t> </a:t>
            </a:r>
            <a:endParaRPr lang="en-US" altLang="en-US" sz="4400"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crets-of-se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4589"/>
            <a:ext cx="11074400" cy="548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190501" y="317500"/>
            <a:ext cx="9116598" cy="630942"/>
          </a:xfrm>
          <a:prstGeom prst="rect">
            <a:avLst/>
          </a:prstGeom>
          <a:noFill/>
          <a:ln w="9525">
            <a:noFill/>
            <a:miter lim="800000"/>
            <a:headEnd/>
            <a:tailEnd/>
          </a:ln>
          <a:effec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r>
              <a:rPr lang="en-US" altLang="en-US" sz="3500" b="1" smtClean="0">
                <a:effectLst>
                  <a:outerShdw blurRad="38100" dist="38100" dir="2700000" algn="tl">
                    <a:srgbClr val="336699"/>
                  </a:outerShdw>
                </a:effectLst>
                <a:latin typeface="Comic Sans MS" pitchFamily="66" charset="0"/>
              </a:rPr>
              <a:t>10 REASONS FOR SPEAKING ENGLISH</a:t>
            </a:r>
          </a:p>
        </p:txBody>
      </p:sp>
    </p:spTree>
  </p:cSld>
  <p:clrMapOvr>
    <a:masterClrMapping/>
  </p:clrMapOvr>
  <p:transition spd="slow">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706034" y="1408113"/>
            <a:ext cx="896196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10243" name="Rectangle 3"/>
          <p:cNvSpPr>
            <a:spLocks noChangeArrowheads="1"/>
          </p:cNvSpPr>
          <p:nvPr/>
        </p:nvSpPr>
        <p:spPr bwMode="auto">
          <a:xfrm>
            <a:off x="203200" y="623957"/>
            <a:ext cx="1168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5791200" algn="l"/>
              </a:tabLst>
              <a:defRPr>
                <a:solidFill>
                  <a:schemeClr val="tx1"/>
                </a:solidFill>
                <a:latin typeface="Arial" charset="0"/>
              </a:defRPr>
            </a:lvl1pPr>
            <a:lvl2pPr>
              <a:tabLst>
                <a:tab pos="5791200" algn="l"/>
              </a:tabLst>
              <a:defRPr>
                <a:solidFill>
                  <a:schemeClr val="tx1"/>
                </a:solidFill>
                <a:latin typeface="Arial" charset="0"/>
              </a:defRPr>
            </a:lvl2pPr>
            <a:lvl3pPr>
              <a:tabLst>
                <a:tab pos="5791200" algn="l"/>
              </a:tabLst>
              <a:defRPr>
                <a:solidFill>
                  <a:schemeClr val="tx1"/>
                </a:solidFill>
                <a:latin typeface="Arial" charset="0"/>
              </a:defRPr>
            </a:lvl3pPr>
            <a:lvl4pPr>
              <a:tabLst>
                <a:tab pos="5791200" algn="l"/>
              </a:tabLst>
              <a:defRPr>
                <a:solidFill>
                  <a:schemeClr val="tx1"/>
                </a:solidFill>
                <a:latin typeface="Arial" charset="0"/>
              </a:defRPr>
            </a:lvl4pPr>
            <a:lvl5pPr>
              <a:tabLst>
                <a:tab pos="5791200" algn="l"/>
              </a:tabLst>
              <a:defRPr>
                <a:solidFill>
                  <a:schemeClr val="tx1"/>
                </a:solidFill>
                <a:latin typeface="Arial" charset="0"/>
              </a:defRPr>
            </a:lvl5pPr>
            <a:lvl6pPr fontAlgn="base">
              <a:spcBef>
                <a:spcPct val="0"/>
              </a:spcBef>
              <a:spcAft>
                <a:spcPct val="0"/>
              </a:spcAft>
              <a:tabLst>
                <a:tab pos="5791200" algn="l"/>
              </a:tabLst>
              <a:defRPr>
                <a:solidFill>
                  <a:schemeClr val="tx1"/>
                </a:solidFill>
                <a:latin typeface="Arial" charset="0"/>
              </a:defRPr>
            </a:lvl6pPr>
            <a:lvl7pPr fontAlgn="base">
              <a:spcBef>
                <a:spcPct val="0"/>
              </a:spcBef>
              <a:spcAft>
                <a:spcPct val="0"/>
              </a:spcAft>
              <a:tabLst>
                <a:tab pos="5791200" algn="l"/>
              </a:tabLst>
              <a:defRPr>
                <a:solidFill>
                  <a:schemeClr val="tx1"/>
                </a:solidFill>
                <a:latin typeface="Arial" charset="0"/>
              </a:defRPr>
            </a:lvl7pPr>
            <a:lvl8pPr fontAlgn="base">
              <a:spcBef>
                <a:spcPct val="0"/>
              </a:spcBef>
              <a:spcAft>
                <a:spcPct val="0"/>
              </a:spcAft>
              <a:tabLst>
                <a:tab pos="5791200" algn="l"/>
              </a:tabLst>
              <a:defRPr>
                <a:solidFill>
                  <a:schemeClr val="tx1"/>
                </a:solidFill>
                <a:latin typeface="Arial" charset="0"/>
              </a:defRPr>
            </a:lvl8pPr>
            <a:lvl9pPr fontAlgn="base">
              <a:spcBef>
                <a:spcPct val="0"/>
              </a:spcBef>
              <a:spcAft>
                <a:spcPct val="0"/>
              </a:spcAft>
              <a:tabLst>
                <a:tab pos="5791200" algn="l"/>
              </a:tabLst>
              <a:defRPr>
                <a:solidFill>
                  <a:schemeClr val="tx1"/>
                </a:solidFill>
                <a:latin typeface="Arial" charset="0"/>
              </a:defRPr>
            </a:lvl9pPr>
          </a:lstStyle>
          <a:p>
            <a:pPr>
              <a:defRPr/>
            </a:pPr>
            <a:r>
              <a:rPr lang="en-US" altLang="en-US" sz="3600" dirty="0"/>
              <a:t>S</a:t>
            </a:r>
            <a:r>
              <a:rPr lang="en-US" altLang="en-US" sz="3600" dirty="0" smtClean="0"/>
              <a:t>he is concerned for her father and mother being alone while she goes overseas for four years.</a:t>
            </a:r>
          </a:p>
          <a:p>
            <a:pPr>
              <a:defRPr/>
            </a:pPr>
            <a:endParaRPr lang="en-US" altLang="en-US" dirty="0" smtClean="0"/>
          </a:p>
          <a:p>
            <a:pPr>
              <a:defRPr/>
            </a:pPr>
            <a:endParaRPr lang="en-US" altLang="en-US" dirty="0" smtClean="0"/>
          </a:p>
          <a:p>
            <a:pPr>
              <a:defRPr/>
            </a:pPr>
            <a:r>
              <a:rPr lang="en-US" altLang="en-US" sz="3600" dirty="0" smtClean="0"/>
              <a:t>She also has another consideration—her     </a:t>
            </a:r>
          </a:p>
          <a:p>
            <a:pPr>
              <a:defRPr/>
            </a:pPr>
            <a:r>
              <a:rPr lang="en-US" altLang="en-US" sz="3600" dirty="0" smtClean="0"/>
              <a:t>                boyfriend.  He attends </a:t>
            </a:r>
            <a:r>
              <a:rPr lang="en-US" altLang="en-US" sz="3600" b="1" dirty="0" err="1" smtClean="0"/>
              <a:t>Tongji</a:t>
            </a:r>
            <a:r>
              <a:rPr lang="en-US" altLang="en-US" sz="3600" b="1" dirty="0" smtClean="0"/>
              <a:t> </a:t>
            </a:r>
            <a:r>
              <a:rPr lang="en-US" altLang="en-US" sz="3600" dirty="0" smtClean="0"/>
              <a:t>  </a:t>
            </a:r>
          </a:p>
          <a:p>
            <a:pPr>
              <a:defRPr/>
            </a:pPr>
            <a:r>
              <a:rPr lang="en-US" altLang="en-US" sz="3600" dirty="0" smtClean="0"/>
              <a:t>                </a:t>
            </a:r>
            <a:r>
              <a:rPr lang="en-US" altLang="en-US" sz="3600" b="1" dirty="0" smtClean="0"/>
              <a:t>University</a:t>
            </a:r>
            <a:r>
              <a:rPr lang="en-US" altLang="en-US" sz="3600" dirty="0" smtClean="0"/>
              <a:t> and wants her to stay   </a:t>
            </a:r>
          </a:p>
          <a:p>
            <a:pPr>
              <a:defRPr/>
            </a:pPr>
            <a:r>
              <a:rPr lang="en-US" altLang="en-US" sz="3600" dirty="0" smtClean="0"/>
              <a:t>                with him because he wants to marry her.  He’s afraid that if she leaves for America, she will never come back.  Mary loves her boyfriend very much.  She has also been </a:t>
            </a:r>
            <a:r>
              <a:rPr lang="en-US" altLang="en-US" sz="3600" dirty="0" smtClean="0">
                <a:latin typeface="Comic Sans MS" pitchFamily="66" charset="0"/>
              </a:rPr>
              <a:t>accepted at </a:t>
            </a:r>
            <a:r>
              <a:rPr lang="en-US" altLang="en-US" sz="3600" dirty="0" err="1" smtClean="0">
                <a:effectLst>
                  <a:outerShdw blurRad="38100" dist="38100" dir="2700000" algn="tl">
                    <a:srgbClr val="336699"/>
                  </a:outerShdw>
                </a:effectLst>
                <a:latin typeface="Comic Sans MS" pitchFamily="66" charset="0"/>
              </a:rPr>
              <a:t>Tongji</a:t>
            </a:r>
            <a:r>
              <a:rPr lang="en-US" altLang="en-US" sz="3600" dirty="0" smtClean="0">
                <a:effectLst>
                  <a:outerShdw blurRad="38100" dist="38100" dir="2700000" algn="tl">
                    <a:srgbClr val="336699"/>
                  </a:outerShdw>
                </a:effectLst>
                <a:latin typeface="Comic Sans MS" pitchFamily="66" charset="0"/>
              </a:rPr>
              <a:t> University.</a:t>
            </a:r>
            <a:endParaRPr lang="en-US" altLang="en-US" sz="3600" dirty="0" smtClean="0">
              <a:latin typeface="Comic Sans MS" pitchFamily="66" charset="0"/>
            </a:endParaRPr>
          </a:p>
        </p:txBody>
      </p:sp>
      <p:pic>
        <p:nvPicPr>
          <p:cNvPr id="7172" name="Picture 4" descr="overseastravelfc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8801" y="1959610"/>
            <a:ext cx="2400300"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PMO807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63" y="2971800"/>
            <a:ext cx="2540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203200" y="228600"/>
            <a:ext cx="120904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spcBef>
                <a:spcPct val="20000"/>
              </a:spcBef>
              <a:buChar char="•"/>
              <a:defRPr sz="3200">
                <a:solidFill>
                  <a:schemeClr val="tx1"/>
                </a:solidFill>
                <a:latin typeface="Arial" charset="0"/>
              </a:defRPr>
            </a:lvl1pPr>
            <a:lvl2pPr marL="800100" indent="-342900" eaLnBrk="0" hangingPunct="0">
              <a:spcBef>
                <a:spcPct val="20000"/>
              </a:spcBef>
              <a:buChar char="–"/>
              <a:defRPr sz="2800">
                <a:solidFill>
                  <a:schemeClr val="tx1"/>
                </a:solidFill>
                <a:latin typeface="Arial" charset="0"/>
              </a:defRPr>
            </a:lvl2pPr>
            <a:lvl3pPr marL="1257300" indent="-342900" eaLnBrk="0" hangingPunct="0">
              <a:spcBef>
                <a:spcPct val="20000"/>
              </a:spcBef>
              <a:buChar char="•"/>
              <a:defRPr sz="2400">
                <a:solidFill>
                  <a:schemeClr val="tx1"/>
                </a:solidFill>
                <a:latin typeface="Arial" charset="0"/>
              </a:defRPr>
            </a:lvl3pPr>
            <a:lvl4pPr marL="1714500" indent="-342900" eaLnBrk="0" hangingPunct="0">
              <a:spcBef>
                <a:spcPct val="20000"/>
              </a:spcBef>
              <a:buChar char="–"/>
              <a:defRPr sz="2000">
                <a:solidFill>
                  <a:schemeClr val="tx1"/>
                </a:solidFill>
                <a:latin typeface="Arial" charset="0"/>
              </a:defRPr>
            </a:lvl4pPr>
            <a:lvl5pPr marL="2171700" indent="-342900" eaLnBrk="0" hangingPunct="0">
              <a:spcBef>
                <a:spcPct val="20000"/>
              </a:spcBef>
              <a:buChar char="»"/>
              <a:defRPr sz="2000">
                <a:solidFill>
                  <a:schemeClr val="tx1"/>
                </a:solidFill>
                <a:latin typeface="Arial" charset="0"/>
              </a:defRPr>
            </a:lvl5pPr>
            <a:lvl6pPr marL="2628900" indent="-342900" eaLnBrk="0" fontAlgn="base" hangingPunct="0">
              <a:spcBef>
                <a:spcPct val="20000"/>
              </a:spcBef>
              <a:spcAft>
                <a:spcPct val="0"/>
              </a:spcAft>
              <a:buChar char="»"/>
              <a:defRPr sz="2000">
                <a:solidFill>
                  <a:schemeClr val="tx1"/>
                </a:solidFill>
                <a:latin typeface="Arial" charset="0"/>
              </a:defRPr>
            </a:lvl6pPr>
            <a:lvl7pPr marL="3086100" indent="-342900" eaLnBrk="0" fontAlgn="base" hangingPunct="0">
              <a:spcBef>
                <a:spcPct val="20000"/>
              </a:spcBef>
              <a:spcAft>
                <a:spcPct val="0"/>
              </a:spcAft>
              <a:buChar char="»"/>
              <a:defRPr sz="2000">
                <a:solidFill>
                  <a:schemeClr val="tx1"/>
                </a:solidFill>
                <a:latin typeface="Arial" charset="0"/>
              </a:defRPr>
            </a:lvl7pPr>
            <a:lvl8pPr marL="3543300" indent="-342900" eaLnBrk="0" fontAlgn="base" hangingPunct="0">
              <a:spcBef>
                <a:spcPct val="20000"/>
              </a:spcBef>
              <a:spcAft>
                <a:spcPct val="0"/>
              </a:spcAft>
              <a:buChar char="»"/>
              <a:defRPr sz="2000">
                <a:solidFill>
                  <a:schemeClr val="tx1"/>
                </a:solidFill>
                <a:latin typeface="Arial" charset="0"/>
              </a:defRPr>
            </a:lvl8pPr>
            <a:lvl9pPr marL="4000500" indent="-3429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4000" dirty="0" smtClean="0"/>
              <a:t>It </a:t>
            </a:r>
            <a:r>
              <a:rPr lang="en-US" altLang="en-US" sz="4000" dirty="0"/>
              <a:t>is one of the best universities </a:t>
            </a:r>
          </a:p>
          <a:p>
            <a:pPr eaLnBrk="1" hangingPunct="1">
              <a:spcBef>
                <a:spcPct val="0"/>
              </a:spcBef>
              <a:buFontTx/>
              <a:buNone/>
            </a:pPr>
            <a:r>
              <a:rPr lang="en-US" altLang="en-US" sz="4000" dirty="0"/>
              <a:t>in China and they have offered to pay her </a:t>
            </a:r>
          </a:p>
          <a:p>
            <a:pPr eaLnBrk="1" hangingPunct="1">
              <a:spcBef>
                <a:spcPct val="0"/>
              </a:spcBef>
              <a:buFontTx/>
              <a:buNone/>
            </a:pPr>
            <a:r>
              <a:rPr lang="en-US" altLang="en-US" sz="4000" dirty="0"/>
              <a:t>full tuition in scholarship, but the chance to </a:t>
            </a:r>
          </a:p>
          <a:p>
            <a:pPr eaLnBrk="1" hangingPunct="1">
              <a:spcBef>
                <a:spcPct val="0"/>
              </a:spcBef>
              <a:buFontTx/>
              <a:buNone/>
            </a:pPr>
            <a:r>
              <a:rPr lang="en-US" altLang="en-US" sz="4000" dirty="0"/>
              <a:t>go to Harvard is once in a lifetime.  If she </a:t>
            </a:r>
          </a:p>
          <a:p>
            <a:pPr eaLnBrk="1" hangingPunct="1">
              <a:spcBef>
                <a:spcPct val="0"/>
              </a:spcBef>
              <a:buFontTx/>
              <a:buNone/>
            </a:pPr>
            <a:r>
              <a:rPr lang="en-US" altLang="en-US" sz="4000" dirty="0"/>
              <a:t>stays in China, however, she will be near </a:t>
            </a:r>
          </a:p>
          <a:p>
            <a:pPr eaLnBrk="1" hangingPunct="1">
              <a:spcBef>
                <a:spcPct val="0"/>
              </a:spcBef>
              <a:buFontTx/>
              <a:buNone/>
            </a:pPr>
            <a:r>
              <a:rPr lang="en-US" altLang="en-US" sz="4000" dirty="0"/>
              <a:t>her boyfriend and her parents.</a:t>
            </a:r>
          </a:p>
          <a:p>
            <a:pPr eaLnBrk="1" hangingPunct="1">
              <a:spcBef>
                <a:spcPct val="0"/>
              </a:spcBef>
              <a:buFontTx/>
              <a:buNone/>
            </a:pPr>
            <a:r>
              <a:rPr lang="en-US" altLang="en-US" sz="3600" dirty="0"/>
              <a:t>   </a:t>
            </a:r>
          </a:p>
          <a:p>
            <a:pPr eaLnBrk="1" hangingPunct="1">
              <a:spcBef>
                <a:spcPct val="0"/>
              </a:spcBef>
              <a:buFontTx/>
              <a:buNone/>
            </a:pPr>
            <a:r>
              <a:rPr lang="en-US" altLang="en-US" sz="3600" dirty="0"/>
              <a:t>                         </a:t>
            </a:r>
            <a:r>
              <a:rPr lang="en-US" altLang="en-US" sz="3600" dirty="0" smtClean="0"/>
              <a:t>	</a:t>
            </a:r>
            <a:r>
              <a:rPr lang="en-US" altLang="en-US" sz="4000" b="1" dirty="0" smtClean="0"/>
              <a:t>Mary </a:t>
            </a:r>
            <a:r>
              <a:rPr lang="en-US" altLang="en-US" sz="4000" b="1" dirty="0"/>
              <a:t>must make</a:t>
            </a:r>
          </a:p>
          <a:p>
            <a:pPr eaLnBrk="1" hangingPunct="1">
              <a:spcBef>
                <a:spcPct val="0"/>
              </a:spcBef>
              <a:buFontTx/>
              <a:buNone/>
            </a:pPr>
            <a:r>
              <a:rPr lang="en-US" altLang="en-US" sz="4000" b="1" dirty="0"/>
              <a:t>                         </a:t>
            </a:r>
            <a:r>
              <a:rPr lang="en-US" altLang="en-US" sz="4000" b="1" dirty="0" smtClean="0"/>
              <a:t>	up </a:t>
            </a:r>
            <a:r>
              <a:rPr lang="en-US" altLang="en-US" sz="4000" b="1" dirty="0"/>
              <a:t>her mind.  </a:t>
            </a:r>
          </a:p>
          <a:p>
            <a:pPr eaLnBrk="1" hangingPunct="1">
              <a:spcBef>
                <a:spcPct val="0"/>
              </a:spcBef>
              <a:buFontTx/>
              <a:buNone/>
            </a:pPr>
            <a:r>
              <a:rPr lang="en-US" altLang="en-US" sz="4000" b="1" dirty="0"/>
              <a:t>                         </a:t>
            </a:r>
            <a:r>
              <a:rPr lang="en-US" altLang="en-US" sz="4000" b="1" dirty="0" smtClean="0"/>
              <a:t>	Where </a:t>
            </a:r>
            <a:r>
              <a:rPr lang="en-US" altLang="en-US" sz="4000" b="1" dirty="0"/>
              <a:t>will she </a:t>
            </a:r>
            <a:r>
              <a:rPr lang="en-US" altLang="en-US" sz="4000" b="1" dirty="0" smtClean="0"/>
              <a:t>go?</a:t>
            </a:r>
            <a:endParaRPr lang="en-US" altLang="en-US" sz="4000" b="1" dirty="0"/>
          </a:p>
          <a:p>
            <a:pPr eaLnBrk="1" hangingPunct="1">
              <a:spcBef>
                <a:spcPct val="0"/>
              </a:spcBef>
              <a:buFontTx/>
              <a:buNone/>
            </a:pPr>
            <a:r>
              <a:rPr lang="en-US" altLang="en-US" sz="3600" dirty="0"/>
              <a:t>                         </a:t>
            </a:r>
            <a:r>
              <a:rPr lang="en-US" altLang="en-US" sz="3600" dirty="0" smtClean="0"/>
              <a:t>	   </a:t>
            </a:r>
            <a:endParaRPr lang="en-US" altLang="en-US" sz="3600" dirty="0"/>
          </a:p>
        </p:txBody>
      </p:sp>
      <p:pic>
        <p:nvPicPr>
          <p:cNvPr id="8195" name="Picture 3" descr="question-m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7285" y="3429000"/>
            <a:ext cx="3126316"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decisions.gif Decisions image by judithsydn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304714"/>
            <a:ext cx="3436780" cy="2362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251200" y="76201"/>
            <a:ext cx="6299200" cy="302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3600" b="1" u="sng"/>
              <a:t>Roles</a:t>
            </a:r>
            <a:r>
              <a:rPr lang="en-US" altLang="en-US" sz="3600" b="1"/>
              <a:t>:</a:t>
            </a:r>
          </a:p>
          <a:p>
            <a:pPr eaLnBrk="1" hangingPunct="1">
              <a:spcBef>
                <a:spcPct val="0"/>
              </a:spcBef>
              <a:buFontTx/>
              <a:buNone/>
            </a:pPr>
            <a:endParaRPr lang="en-US" altLang="en-US" sz="1200"/>
          </a:p>
          <a:p>
            <a:pPr eaLnBrk="1" hangingPunct="1">
              <a:spcBef>
                <a:spcPct val="0"/>
              </a:spcBef>
              <a:buFontTx/>
              <a:buNone/>
            </a:pPr>
            <a:r>
              <a:rPr lang="en-US" altLang="en-US" sz="3600"/>
              <a:t>1. Mary</a:t>
            </a:r>
          </a:p>
          <a:p>
            <a:pPr eaLnBrk="1" hangingPunct="1">
              <a:spcBef>
                <a:spcPct val="0"/>
              </a:spcBef>
              <a:buFontTx/>
              <a:buNone/>
            </a:pPr>
            <a:r>
              <a:rPr lang="en-US" altLang="en-US" sz="3600"/>
              <a:t>2. Mary’s father</a:t>
            </a:r>
          </a:p>
          <a:p>
            <a:pPr eaLnBrk="1" hangingPunct="1">
              <a:spcBef>
                <a:spcPct val="0"/>
              </a:spcBef>
              <a:buFontTx/>
              <a:buNone/>
            </a:pPr>
            <a:r>
              <a:rPr lang="en-US" altLang="en-US" sz="3600"/>
              <a:t>3. Mary’s mother</a:t>
            </a:r>
          </a:p>
          <a:p>
            <a:pPr eaLnBrk="1" hangingPunct="1">
              <a:spcBef>
                <a:spcPct val="0"/>
              </a:spcBef>
              <a:buFontTx/>
              <a:buNone/>
            </a:pPr>
            <a:r>
              <a:rPr lang="en-US" altLang="en-US" sz="3600"/>
              <a:t>4. Mary’s boyfriend</a:t>
            </a:r>
            <a:endParaRPr lang="en-US" altLang="en-US" sz="3600" b="1" u="sng"/>
          </a:p>
        </p:txBody>
      </p:sp>
      <p:pic>
        <p:nvPicPr>
          <p:cNvPr id="9219" name="Picture 3" descr="outline-30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517" y="914400"/>
            <a:ext cx="230928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354389"/>
            <a:ext cx="6807200" cy="340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descr="cupi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3285" y="2895600"/>
            <a:ext cx="3278716"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backgrounds.png hearts image by babasock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28000" y="0"/>
            <a:ext cx="41656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04800" y="225425"/>
            <a:ext cx="115824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3600" b="1" u="sng" dirty="0"/>
              <a:t>INSTRUCTIONS</a:t>
            </a:r>
            <a:r>
              <a:rPr lang="en-US" altLang="en-US" sz="3600" dirty="0"/>
              <a:t>:  Each of you tell Mary what you think she should do </a:t>
            </a:r>
            <a:r>
              <a:rPr lang="en-US" altLang="en-US" sz="3600" b="1" i="1" u="sng" dirty="0"/>
              <a:t>(remember to give the opinion of your role, not your own personal opinion)</a:t>
            </a:r>
            <a:r>
              <a:rPr lang="en-US" altLang="en-US" sz="3600" dirty="0"/>
              <a:t>.  </a:t>
            </a:r>
          </a:p>
          <a:p>
            <a:pPr eaLnBrk="1" hangingPunct="1">
              <a:spcBef>
                <a:spcPct val="50000"/>
              </a:spcBef>
              <a:buFontTx/>
              <a:buNone/>
            </a:pPr>
            <a:r>
              <a:rPr lang="en-US" altLang="en-US" sz="3600" dirty="0"/>
              <a:t>Mary will listen to each </a:t>
            </a:r>
            <a:r>
              <a:rPr lang="en-US" altLang="en-US" sz="3600" dirty="0" smtClean="0"/>
              <a:t>person’s opinion </a:t>
            </a:r>
            <a:r>
              <a:rPr lang="en-US" altLang="en-US" sz="3600" dirty="0"/>
              <a:t>and may agree or disagree.   Mary will then leave the room and the group will try to predict/guess her answer.  She will come back into the room and tell her decision and why she decided that way</a:t>
            </a:r>
            <a:r>
              <a:rPr lang="en-US" altLang="en-US" sz="3600" dirty="0" smtClean="0"/>
              <a:t>.</a:t>
            </a:r>
          </a:p>
          <a:p>
            <a:pPr eaLnBrk="1" hangingPunct="1">
              <a:spcBef>
                <a:spcPct val="50000"/>
              </a:spcBef>
              <a:buFontTx/>
              <a:buNone/>
            </a:pPr>
            <a:r>
              <a:rPr lang="en-US" altLang="en-US" sz="3600" dirty="0" smtClean="0"/>
              <a:t>We will then discuss this scenario as a class.</a:t>
            </a:r>
            <a:endParaRPr lang="en-US" altLang="en-US" sz="25200" dirty="0"/>
          </a:p>
        </p:txBody>
      </p:sp>
      <p:pic>
        <p:nvPicPr>
          <p:cNvPr id="10243" name="Picture 3" descr="I718">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7311" y="4781098"/>
            <a:ext cx="2032000" cy="141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5636305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Tell Me a Story</a:t>
            </a:r>
            <a:endParaRPr lang="en-US" dirty="0"/>
          </a:p>
        </p:txBody>
      </p:sp>
      <p:sp>
        <p:nvSpPr>
          <p:cNvPr id="3" name="Content Placeholder 2"/>
          <p:cNvSpPr>
            <a:spLocks noGrp="1"/>
          </p:cNvSpPr>
          <p:nvPr>
            <p:ph idx="1"/>
          </p:nvPr>
        </p:nvSpPr>
        <p:spPr/>
        <p:txBody>
          <a:bodyPr>
            <a:noAutofit/>
          </a:bodyPr>
          <a:lstStyle/>
          <a:p>
            <a:r>
              <a:rPr lang="en-US" sz="3200" dirty="0" smtClean="0"/>
              <a:t>Form in assigned groups.</a:t>
            </a:r>
          </a:p>
          <a:p>
            <a:r>
              <a:rPr lang="en-US" sz="3200" dirty="0" smtClean="0"/>
              <a:t>Look at your picture.  </a:t>
            </a:r>
          </a:p>
          <a:p>
            <a:r>
              <a:rPr lang="en-US" sz="3200" dirty="0" smtClean="0"/>
              <a:t>The first person tells what happens in the story before the picture.</a:t>
            </a:r>
          </a:p>
          <a:p>
            <a:r>
              <a:rPr lang="en-US" sz="3200" dirty="0" smtClean="0"/>
              <a:t>The next person tells what happens in the picture.</a:t>
            </a:r>
          </a:p>
          <a:p>
            <a:r>
              <a:rPr lang="en-US" sz="3200" dirty="0" smtClean="0"/>
              <a:t>The next person tells what will happen after the picture.</a:t>
            </a:r>
          </a:p>
          <a:p>
            <a:r>
              <a:rPr lang="en-US" sz="3200" dirty="0" smtClean="0"/>
              <a:t>Each picture builds upon the previous story.</a:t>
            </a:r>
          </a:p>
          <a:p>
            <a:r>
              <a:rPr lang="en-US" sz="3200" dirty="0" smtClean="0"/>
              <a:t>Practice and be prepared to share with the full class.</a:t>
            </a:r>
          </a:p>
          <a:p>
            <a:r>
              <a:rPr lang="en-US" sz="3200" dirty="0" smtClean="0"/>
              <a:t>Repeat with each picture as time permits.</a:t>
            </a:r>
          </a:p>
          <a:p>
            <a:pPr marL="0" indent="0">
              <a:buNone/>
            </a:pPr>
            <a:endParaRPr lang="en-US" sz="3200" dirty="0"/>
          </a:p>
        </p:txBody>
      </p:sp>
    </p:spTree>
    <p:extLst>
      <p:ext uri="{BB962C8B-B14F-4D97-AF65-F5344CB8AC3E}">
        <p14:creationId xmlns:p14="http://schemas.microsoft.com/office/powerpoint/2010/main" val="223305019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5" descr="HowdiniColeValentineRoses-main_Fu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5600"/>
            <a:ext cx="12395200" cy="61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6"/>
          <p:cNvSpPr txBox="1">
            <a:spLocks noChangeArrowheads="1"/>
          </p:cNvSpPr>
          <p:nvPr/>
        </p:nvSpPr>
        <p:spPr bwMode="auto">
          <a:xfrm>
            <a:off x="690034" y="598488"/>
            <a:ext cx="2817823" cy="1569660"/>
          </a:xfrm>
          <a:prstGeom prst="rect">
            <a:avLst/>
          </a:prstGeom>
          <a:solidFill>
            <a:srgbClr val="C00000"/>
          </a:solidFill>
          <a:ln>
            <a:noFill/>
          </a:ln>
          <a:effectLst/>
          <a:extLst/>
        </p:spPr>
        <p:txBody>
          <a:bodyPr wrap="none">
            <a:spAutoFit/>
          </a:bodyPr>
          <a:lstStyle/>
          <a:p>
            <a:pPr>
              <a:defRPr/>
            </a:pPr>
            <a:r>
              <a:rPr lang="en-US" sz="9600" dirty="0">
                <a:solidFill>
                  <a:schemeClr val="bg1"/>
                </a:solidFill>
                <a:effectLst>
                  <a:outerShdw blurRad="38100" dist="38100" dir="2700000" algn="tl">
                    <a:srgbClr val="FFFFFF"/>
                  </a:outerShdw>
                </a:effectLst>
              </a:rPr>
              <a:t>roses</a:t>
            </a:r>
          </a:p>
        </p:txBody>
      </p:sp>
    </p:spTree>
    <p:extLst>
      <p:ext uri="{BB962C8B-B14F-4D97-AF65-F5344CB8AC3E}">
        <p14:creationId xmlns:p14="http://schemas.microsoft.com/office/powerpoint/2010/main" val="2204842713"/>
      </p:ext>
    </p:extLst>
  </p:cSld>
  <p:clrMapOvr>
    <a:masterClrMapping/>
  </p:clrMapOvr>
  <p:transition spd="med">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v11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0" y="-76200"/>
            <a:ext cx="103632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3"/>
          <p:cNvSpPr txBox="1">
            <a:spLocks noChangeArrowheads="1"/>
          </p:cNvSpPr>
          <p:nvPr/>
        </p:nvSpPr>
        <p:spPr bwMode="auto">
          <a:xfrm>
            <a:off x="1930401" y="5334060"/>
            <a:ext cx="55151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rgbClr val="000000"/>
                </a:solidFill>
                <a:effectLst>
                  <a:outerShdw blurRad="38100" dist="38100" dir="2700000" algn="tl">
                    <a:srgbClr val="FFFFFF"/>
                  </a:outerShdw>
                </a:effectLst>
              </a:rPr>
              <a:t>chocolates</a:t>
            </a:r>
          </a:p>
        </p:txBody>
      </p:sp>
    </p:spTree>
    <p:extLst>
      <p:ext uri="{BB962C8B-B14F-4D97-AF65-F5344CB8AC3E}">
        <p14:creationId xmlns:p14="http://schemas.microsoft.com/office/powerpoint/2010/main" val="3104754620"/>
      </p:ext>
    </p:extLst>
  </p:cSld>
  <p:clrMapOvr>
    <a:masterClrMapping/>
  </p:clrMapOvr>
  <p:transition spd="med">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your-he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12192000" cy="623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6"/>
          <p:cNvSpPr txBox="1">
            <a:spLocks noChangeArrowheads="1"/>
          </p:cNvSpPr>
          <p:nvPr/>
        </p:nvSpPr>
        <p:spPr bwMode="auto">
          <a:xfrm>
            <a:off x="5218723" y="2965450"/>
            <a:ext cx="287610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effectLst>
                  <a:outerShdw blurRad="38100" dist="38100" dir="2700000" algn="tl">
                    <a:srgbClr val="336699"/>
                  </a:outerShdw>
                </a:effectLst>
              </a:rPr>
              <a:t>heart</a:t>
            </a:r>
          </a:p>
        </p:txBody>
      </p:sp>
    </p:spTree>
    <p:extLst>
      <p:ext uri="{BB962C8B-B14F-4D97-AF65-F5344CB8AC3E}">
        <p14:creationId xmlns:p14="http://schemas.microsoft.com/office/powerpoint/2010/main" val="461056876"/>
      </p:ext>
    </p:extLst>
  </p:cSld>
  <p:clrMapOvr>
    <a:masterClrMapping/>
  </p:clrMapOvr>
  <p:transition spd="med">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2249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ucces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204200" cy="701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3"/>
          <p:cNvSpPr txBox="1">
            <a:spLocks noChangeArrowheads="1"/>
          </p:cNvSpPr>
          <p:nvPr/>
        </p:nvSpPr>
        <p:spPr bwMode="auto">
          <a:xfrm>
            <a:off x="8432800" y="2057400"/>
            <a:ext cx="3759200" cy="1569660"/>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4800" b="1" smtClean="0">
                <a:effectLst>
                  <a:outerShdw blurRad="38100" dist="38100" dir="2700000" algn="tl">
                    <a:srgbClr val="336699"/>
                  </a:outerShdw>
                </a:effectLst>
                <a:latin typeface="Comic Sans MS" pitchFamily="66" charset="0"/>
              </a:rPr>
              <a:t>1.  SELF ESTEEM</a:t>
            </a:r>
          </a:p>
        </p:txBody>
      </p:sp>
    </p:spTree>
  </p:cSld>
  <p:clrMapOvr>
    <a:masterClrMapping/>
  </p:clrMapOvr>
  <p:transition spd="slow">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descr="Corded_La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6"/>
          <p:cNvSpPr txBox="1">
            <a:spLocks noChangeArrowheads="1"/>
          </p:cNvSpPr>
          <p:nvPr/>
        </p:nvSpPr>
        <p:spPr bwMode="auto">
          <a:xfrm>
            <a:off x="4855634" y="2503488"/>
            <a:ext cx="2190023" cy="1569660"/>
          </a:xfrm>
          <a:prstGeom prst="rect">
            <a:avLst/>
          </a:prstGeom>
          <a:solidFill>
            <a:schemeClr val="tx2">
              <a:lumMod val="75000"/>
            </a:schemeClr>
          </a:solidFill>
          <a:ln>
            <a:noFill/>
          </a:ln>
          <a:effectLst/>
          <a:extLst/>
        </p:spPr>
        <p:txBody>
          <a:bodyPr wrap="none">
            <a:spAutoFit/>
          </a:bodyPr>
          <a:lstStyle/>
          <a:p>
            <a:pPr>
              <a:defRPr/>
            </a:pPr>
            <a:r>
              <a:rPr lang="en-US" sz="9600" dirty="0">
                <a:solidFill>
                  <a:schemeClr val="bg1"/>
                </a:solidFill>
                <a:effectLst>
                  <a:outerShdw blurRad="38100" dist="38100" dir="2700000" algn="tl">
                    <a:srgbClr val="FFFFFF"/>
                  </a:outerShdw>
                </a:effectLst>
              </a:rPr>
              <a:t>lace</a:t>
            </a:r>
          </a:p>
        </p:txBody>
      </p:sp>
    </p:spTree>
    <p:extLst>
      <p:ext uri="{BB962C8B-B14F-4D97-AF65-F5344CB8AC3E}">
        <p14:creationId xmlns:p14="http://schemas.microsoft.com/office/powerpoint/2010/main" val="3518019549"/>
      </p:ext>
    </p:extLst>
  </p:cSld>
  <p:clrMapOvr>
    <a:masterClrMapping/>
  </p:clrMapOvr>
  <p:transition spd="med">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 y="0"/>
            <a:ext cx="12496800" cy="693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Text Box 5"/>
          <p:cNvSpPr txBox="1">
            <a:spLocks noChangeArrowheads="1"/>
          </p:cNvSpPr>
          <p:nvPr/>
        </p:nvSpPr>
        <p:spPr bwMode="auto">
          <a:xfrm>
            <a:off x="1437185" y="228600"/>
            <a:ext cx="5237331"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rgbClr val="000000"/>
                </a:solidFill>
                <a:effectLst>
                  <a:outerShdw blurRad="38100" dist="38100" dir="2700000" algn="tl">
                    <a:srgbClr val="FFFFFF"/>
                  </a:outerShdw>
                </a:effectLst>
              </a:rPr>
              <a:t>friendship</a:t>
            </a:r>
          </a:p>
        </p:txBody>
      </p:sp>
    </p:spTree>
    <p:extLst>
      <p:ext uri="{BB962C8B-B14F-4D97-AF65-F5344CB8AC3E}">
        <p14:creationId xmlns:p14="http://schemas.microsoft.com/office/powerpoint/2010/main" val="4210356749"/>
      </p:ext>
    </p:extLst>
  </p:cSld>
  <p:clrMapOvr>
    <a:masterClrMapping/>
  </p:clrMapOvr>
  <p:transition spd="med">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48"/>
          <a:stretch/>
        </p:blipFill>
        <p:spPr bwMode="auto">
          <a:xfrm>
            <a:off x="-188686" y="0"/>
            <a:ext cx="1248228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9803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7" descr="3078851176_8576655e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800" y="17463"/>
            <a:ext cx="10566400" cy="695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2" name="Text Box 6"/>
          <p:cNvSpPr txBox="1">
            <a:spLocks noChangeArrowheads="1"/>
          </p:cNvSpPr>
          <p:nvPr/>
        </p:nvSpPr>
        <p:spPr bwMode="auto">
          <a:xfrm>
            <a:off x="4117340" y="4700954"/>
            <a:ext cx="473815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solidFill>
                  <a:schemeClr val="bg1"/>
                </a:solidFill>
                <a:effectLst>
                  <a:outerShdw blurRad="38100" dist="38100" dir="2700000" algn="tl">
                    <a:srgbClr val="FFFFFF"/>
                  </a:outerShdw>
                </a:effectLst>
              </a:rPr>
              <a:t>lovebirds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523" y="338138"/>
            <a:ext cx="4498975"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9538856"/>
      </p:ext>
    </p:extLst>
  </p:cSld>
  <p:clrMapOvr>
    <a:masterClrMapping/>
  </p:clrMapOvr>
  <p:transition spd="med">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urdochj\Documents\Powerpoint Presentations\Idaho Fire pic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459" y="0"/>
            <a:ext cx="1112108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34894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5" descr="proposa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152400"/>
            <a:ext cx="10972800" cy="739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6"/>
          <p:cNvSpPr txBox="1">
            <a:spLocks noChangeArrowheads="1"/>
          </p:cNvSpPr>
          <p:nvPr/>
        </p:nvSpPr>
        <p:spPr bwMode="auto">
          <a:xfrm>
            <a:off x="1524000" y="685800"/>
            <a:ext cx="428136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9600" dirty="0">
                <a:effectLst>
                  <a:outerShdw blurRad="38100" dist="38100" dir="2700000" algn="tl">
                    <a:srgbClr val="336699"/>
                  </a:outerShdw>
                </a:effectLst>
              </a:rPr>
              <a:t>propose</a:t>
            </a:r>
          </a:p>
        </p:txBody>
      </p:sp>
    </p:spTree>
    <p:extLst>
      <p:ext uri="{BB962C8B-B14F-4D97-AF65-F5344CB8AC3E}">
        <p14:creationId xmlns:p14="http://schemas.microsoft.com/office/powerpoint/2010/main" val="3972339813"/>
      </p:ext>
    </p:extLst>
  </p:cSld>
  <p:clrMapOvr>
    <a:masterClrMapping/>
  </p:clrMapOvr>
  <p:transition spd="med">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princess-engagement-r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437947"/>
      </p:ext>
    </p:extLst>
  </p:cSld>
  <p:clrMapOvr>
    <a:masterClrMapping/>
  </p:clrMapOvr>
  <p:transition spd="med">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5" descr="newlyweds-taxes-fi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5476"/>
            <a:ext cx="12192000" cy="623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887175"/>
      </p:ext>
    </p:extLst>
  </p:cSld>
  <p:clrMapOvr>
    <a:masterClrMapping/>
  </p:clrMapOvr>
  <p:transition spd="med">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98</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735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4363</TotalTime>
  <Words>2213</Words>
  <Application>Microsoft Office PowerPoint</Application>
  <PresentationFormat>Custom</PresentationFormat>
  <Paragraphs>365</Paragraphs>
  <Slides>113</Slides>
  <Notes>59</Notes>
  <HiddenSlides>0</HiddenSlides>
  <MMClips>0</MMClips>
  <ScaleCrop>false</ScaleCrop>
  <HeadingPairs>
    <vt:vector size="4" baseType="variant">
      <vt:variant>
        <vt:lpstr>Theme</vt:lpstr>
      </vt:variant>
      <vt:variant>
        <vt:i4>1</vt:i4>
      </vt:variant>
      <vt:variant>
        <vt:lpstr>Slide Titles</vt:lpstr>
      </vt:variant>
      <vt:variant>
        <vt:i4>113</vt:i4>
      </vt:variant>
    </vt:vector>
  </HeadingPairs>
  <TitlesOfParts>
    <vt:vector size="114" baseType="lpstr">
      <vt:lpstr>Office Theme</vt:lpstr>
      <vt:lpstr>Professors John &amp; Marie Murdoch  </vt:lpstr>
      <vt:lpstr>Introductions</vt:lpstr>
      <vt:lpstr>English Corner Friends March 26, 2014</vt:lpstr>
      <vt:lpstr>English Corner Friends March 26, 2014</vt:lpstr>
      <vt:lpstr>English Corner Friends March 26, 2014</vt:lpstr>
      <vt:lpstr>English Corner Friends March 26, 2014</vt:lpstr>
      <vt:lpstr>English Corner Friends March 26, 2014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English Corner’s Goals</vt:lpstr>
      <vt:lpstr>Next English Corner  April 3, 2014  7 PM  </vt:lpstr>
      <vt:lpstr> </vt:lpstr>
      <vt:lpstr> </vt:lpstr>
      <vt:lpstr>Studying Abroad</vt:lpstr>
      <vt:lpstr>Studying Abroad Part II</vt:lpstr>
      <vt:lpstr>Jim’s Choices</vt:lpstr>
      <vt:lpstr>Meet &amp; Greet We-Chat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Questions</vt:lpstr>
      <vt:lpstr>Tell Me a 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some of the topics you would like to discuss in class and/or English Corners?</vt:lpstr>
      <vt:lpstr>PowerPoint Presentation</vt:lpstr>
      <vt:lpstr>PowerPoint Presentation</vt:lpstr>
      <vt:lpstr>Professors John &amp; Marie Murdoch  </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lpstr>Vocabulary Builders</vt:lpstr>
      <vt:lpstr>Talking Cards</vt:lpstr>
      <vt:lpstr>Five Phases of Dating</vt:lpstr>
      <vt:lpstr> Five Phases of Dating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360</cp:revision>
  <cp:lastPrinted>2013-09-23T08:57:36Z</cp:lastPrinted>
  <dcterms:created xsi:type="dcterms:W3CDTF">2013-09-17T00:49:18Z</dcterms:created>
  <dcterms:modified xsi:type="dcterms:W3CDTF">2015-03-30T04:21:48Z</dcterms:modified>
</cp:coreProperties>
</file>