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8" r:id="rId3"/>
    <p:sldId id="451" r:id="rId4"/>
    <p:sldId id="452" r:id="rId5"/>
    <p:sldId id="453" r:id="rId6"/>
    <p:sldId id="454" r:id="rId7"/>
    <p:sldId id="459" r:id="rId8"/>
    <p:sldId id="343" r:id="rId9"/>
    <p:sldId id="442" r:id="rId10"/>
    <p:sldId id="425" r:id="rId11"/>
    <p:sldId id="450" r:id="rId12"/>
    <p:sldId id="438" r:id="rId13"/>
    <p:sldId id="457" r:id="rId14"/>
    <p:sldId id="455" r:id="rId15"/>
    <p:sldId id="431" r:id="rId16"/>
    <p:sldId id="449" r:id="rId17"/>
    <p:sldId id="456" r:id="rId18"/>
    <p:sldId id="458" r:id="rId19"/>
    <p:sldId id="407" r:id="rId20"/>
    <p:sldId id="461" r:id="rId21"/>
    <p:sldId id="462" r:id="rId22"/>
    <p:sldId id="464" r:id="rId23"/>
    <p:sldId id="466" r:id="rId24"/>
    <p:sldId id="435" r:id="rId25"/>
    <p:sldId id="436" r:id="rId26"/>
    <p:sldId id="437" r:id="rId27"/>
    <p:sldId id="419" r:id="rId28"/>
    <p:sldId id="439" r:id="rId29"/>
    <p:sldId id="440" r:id="rId30"/>
    <p:sldId id="443" r:id="rId31"/>
    <p:sldId id="441" r:id="rId32"/>
    <p:sldId id="444" r:id="rId33"/>
    <p:sldId id="417" r:id="rId34"/>
    <p:sldId id="418" r:id="rId35"/>
    <p:sldId id="364" r:id="rId36"/>
    <p:sldId id="374" r:id="rId37"/>
    <p:sldId id="375" r:id="rId38"/>
    <p:sldId id="366" r:id="rId39"/>
    <p:sldId id="370" r:id="rId40"/>
    <p:sldId id="371" r:id="rId41"/>
    <p:sldId id="372" r:id="rId42"/>
    <p:sldId id="373" r:id="rId43"/>
    <p:sldId id="264" r:id="rId44"/>
    <p:sldId id="380" r:id="rId45"/>
    <p:sldId id="381" r:id="rId46"/>
    <p:sldId id="304" r:id="rId4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varScale="1">
        <p:scale>
          <a:sx n="74" d="100"/>
          <a:sy n="74" d="100"/>
        </p:scale>
        <p:origin x="-1194"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3/5/2015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3/5/2015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3/5/2015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3/5/2015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3/5/2015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3/5/2015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Happy Valentine’s Day</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400" b="1" i="1" dirty="0" smtClean="0">
                <a:latin typeface="Times New Roman" panose="02020603050405020304" pitchFamily="18" charset="0"/>
                <a:cs typeface="Times New Roman" panose="02020603050405020304" pitchFamily="18" charset="0"/>
              </a:rPr>
              <a:t>There was a young girl named Marie,</a:t>
            </a:r>
          </a:p>
          <a:p>
            <a:pPr marL="0" indent="0">
              <a:buNone/>
            </a:pPr>
            <a:r>
              <a:rPr lang="en-US" sz="4400" b="1" i="1" dirty="0" smtClean="0">
                <a:latin typeface="Times New Roman" panose="02020603050405020304" pitchFamily="18" charset="0"/>
                <a:cs typeface="Times New Roman" panose="02020603050405020304" pitchFamily="18" charset="0"/>
              </a:rPr>
              <a:t>Who was so beautiful to see.</a:t>
            </a:r>
          </a:p>
          <a:p>
            <a:pPr marL="0" indent="0">
              <a:buNone/>
            </a:pPr>
            <a:r>
              <a:rPr lang="en-US" sz="4400" b="1" i="1" dirty="0" smtClean="0">
                <a:latin typeface="Times New Roman" panose="02020603050405020304" pitchFamily="18" charset="0"/>
                <a:cs typeface="Times New Roman" panose="02020603050405020304" pitchFamily="18" charset="0"/>
              </a:rPr>
              <a:t>Oh, she captured </a:t>
            </a:r>
            <a:r>
              <a:rPr lang="en-US" sz="4400" b="1" i="1" dirty="0">
                <a:latin typeface="Times New Roman" panose="02020603050405020304" pitchFamily="18" charset="0"/>
                <a:cs typeface="Times New Roman" panose="02020603050405020304" pitchFamily="18" charset="0"/>
              </a:rPr>
              <a:t>m</a:t>
            </a:r>
            <a:r>
              <a:rPr lang="en-US" sz="4400" b="1" i="1" dirty="0" smtClean="0">
                <a:latin typeface="Times New Roman" panose="02020603050405020304" pitchFamily="18" charset="0"/>
                <a:cs typeface="Times New Roman" panose="02020603050405020304" pitchFamily="18" charset="0"/>
              </a:rPr>
              <a:t>y eye</a:t>
            </a:r>
          </a:p>
          <a:p>
            <a:pPr marL="0" indent="0">
              <a:buNone/>
            </a:pPr>
            <a:r>
              <a:rPr lang="en-US" sz="4400" b="1" i="1" dirty="0" smtClean="0">
                <a:latin typeface="Times New Roman" panose="02020603050405020304" pitchFamily="18" charset="0"/>
                <a:cs typeface="Times New Roman" panose="02020603050405020304" pitchFamily="18" charset="0"/>
              </a:rPr>
              <a:t>And I hoped she’d say aye.</a:t>
            </a:r>
          </a:p>
          <a:p>
            <a:pPr marL="0" indent="0">
              <a:buNone/>
            </a:pPr>
            <a:r>
              <a:rPr lang="en-US" sz="4400" b="1" i="1" dirty="0" smtClean="0">
                <a:latin typeface="Times New Roman" panose="02020603050405020304" pitchFamily="18" charset="0"/>
                <a:cs typeface="Times New Roman" panose="02020603050405020304" pitchFamily="18" charset="0"/>
              </a:rPr>
              <a:t>When I asked her to marry me.</a:t>
            </a:r>
            <a:endParaRPr lang="en-US" sz="60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23495" y="2498989"/>
            <a:ext cx="3568505" cy="490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032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lvl="0" algn="ctr" fontAlgn="base">
              <a:lnSpc>
                <a:spcPct val="100000"/>
              </a:lnSpc>
              <a:spcAft>
                <a:spcPct val="0"/>
              </a:spcAft>
            </a:pPr>
            <a:r>
              <a:rPr lang="en-US" altLang="en-US" b="1" dirty="0">
                <a:latin typeface="Arial" charset="0"/>
                <a:cs typeface="Arial" charset="0"/>
              </a:rPr>
              <a:t>Valentine for Mom</a:t>
            </a:r>
            <a:br>
              <a:rPr lang="en-US" altLang="en-US" b="1" dirty="0">
                <a:latin typeface="Arial" charset="0"/>
                <a:cs typeface="Arial" charset="0"/>
              </a:rPr>
            </a:br>
            <a:r>
              <a:rPr lang="en-US" altLang="en-US" sz="3600" dirty="0">
                <a:latin typeface="Arial" charset="0"/>
                <a:cs typeface="Arial" charset="0"/>
              </a:rPr>
              <a:t> </a:t>
            </a:r>
            <a:r>
              <a:rPr lang="en-US" altLang="en-US" sz="29000" dirty="0">
                <a:latin typeface="Arial" charset="0"/>
                <a:cs typeface="Arial" charset="0"/>
              </a:rPr>
              <a:t/>
            </a:r>
            <a:br>
              <a:rPr lang="en-US" altLang="en-US" sz="29000" dirty="0">
                <a:latin typeface="Arial" charset="0"/>
                <a:cs typeface="Arial" charset="0"/>
              </a:rPr>
            </a:b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232205760"/>
              </p:ext>
            </p:extLst>
          </p:nvPr>
        </p:nvGraphicFramePr>
        <p:xfrm>
          <a:off x="464234" y="1026942"/>
          <a:ext cx="5618647" cy="5610416"/>
        </p:xfrm>
        <a:graphic>
          <a:graphicData uri="http://schemas.openxmlformats.org/drawingml/2006/table">
            <a:tbl>
              <a:tblPr/>
              <a:tblGrid>
                <a:gridCol w="5618647"/>
              </a:tblGrid>
              <a:tr h="5133628">
                <a:tc>
                  <a:txBody>
                    <a:bodyPr/>
                    <a:lstStyle/>
                    <a:p>
                      <a:endParaRPr lang="en-US" sz="2000" dirty="0"/>
                    </a:p>
                    <a:p>
                      <a:r>
                        <a:rPr lang="en-US" sz="2400" b="1" dirty="0">
                          <a:latin typeface="+mn-lt"/>
                        </a:rPr>
                        <a:t>I bought a box of chocolates</a:t>
                      </a:r>
                      <a:br>
                        <a:rPr lang="en-US" sz="2400" b="1" dirty="0">
                          <a:latin typeface="+mn-lt"/>
                        </a:rPr>
                      </a:br>
                      <a:r>
                        <a:rPr lang="en-US" sz="2400" b="1" dirty="0">
                          <a:latin typeface="+mn-lt"/>
                        </a:rPr>
                        <a:t>for my mother's valentine;</a:t>
                      </a:r>
                      <a:br>
                        <a:rPr lang="en-US" sz="2400" b="1" dirty="0">
                          <a:latin typeface="+mn-lt"/>
                        </a:rPr>
                      </a:br>
                      <a:r>
                        <a:rPr lang="en-US" sz="2400" b="1" dirty="0">
                          <a:latin typeface="+mn-lt"/>
                        </a:rPr>
                        <a:t>a giant, heart-shaped package</a:t>
                      </a:r>
                      <a:br>
                        <a:rPr lang="en-US" sz="2400" b="1" dirty="0">
                          <a:latin typeface="+mn-lt"/>
                        </a:rPr>
                      </a:br>
                      <a:r>
                        <a:rPr lang="en-US" sz="2400" b="1" dirty="0">
                          <a:latin typeface="+mn-lt"/>
                        </a:rPr>
                        <a:t>with a flowery design.</a:t>
                      </a:r>
                      <a:br>
                        <a:rPr lang="en-US" sz="2400" b="1" dirty="0">
                          <a:latin typeface="+mn-lt"/>
                        </a:rPr>
                      </a:br>
                      <a:r>
                        <a:rPr lang="en-US" sz="2400" b="1" dirty="0">
                          <a:latin typeface="+mn-lt"/>
                        </a:rPr>
                        <a:t/>
                      </a:r>
                      <a:br>
                        <a:rPr lang="en-US" sz="2400" b="1" dirty="0">
                          <a:latin typeface="+mn-lt"/>
                        </a:rPr>
                      </a:br>
                      <a:r>
                        <a:rPr lang="en-US" sz="2400" b="1" dirty="0">
                          <a:latin typeface="+mn-lt"/>
                        </a:rPr>
                        <a:t>They had them at the market</a:t>
                      </a:r>
                      <a:br>
                        <a:rPr lang="en-US" sz="2400" b="1" dirty="0">
                          <a:latin typeface="+mn-lt"/>
                        </a:rPr>
                      </a:br>
                      <a:r>
                        <a:rPr lang="en-US" sz="2400" b="1" dirty="0">
                          <a:latin typeface="+mn-lt"/>
                        </a:rPr>
                        <a:t>and </a:t>
                      </a:r>
                      <a:r>
                        <a:rPr lang="en-US" sz="2400" b="1" dirty="0" smtClean="0">
                          <a:latin typeface="+mn-lt"/>
                        </a:rPr>
                        <a:t>I</a:t>
                      </a:r>
                      <a:r>
                        <a:rPr lang="en-US" sz="2400" b="1" baseline="0" dirty="0" smtClean="0">
                          <a:latin typeface="+mn-lt"/>
                        </a:rPr>
                        <a:t> </a:t>
                      </a:r>
                      <a:r>
                        <a:rPr lang="en-US" sz="2400" b="1" dirty="0" smtClean="0">
                          <a:latin typeface="+mn-lt"/>
                        </a:rPr>
                        <a:t>got </a:t>
                      </a:r>
                      <a:r>
                        <a:rPr lang="en-US" sz="2400" b="1" dirty="0">
                          <a:latin typeface="+mn-lt"/>
                        </a:rPr>
                        <a:t>the biggest one.</a:t>
                      </a:r>
                      <a:br>
                        <a:rPr lang="en-US" sz="2400" b="1" dirty="0">
                          <a:latin typeface="+mn-lt"/>
                        </a:rPr>
                      </a:br>
                      <a:r>
                        <a:rPr lang="en-US" sz="2400" b="1" dirty="0">
                          <a:latin typeface="+mn-lt"/>
                        </a:rPr>
                        <a:t>I nearly couldn't pick it up.</a:t>
                      </a:r>
                      <a:br>
                        <a:rPr lang="en-US" sz="2400" b="1" dirty="0">
                          <a:latin typeface="+mn-lt"/>
                        </a:rPr>
                      </a:br>
                      <a:r>
                        <a:rPr lang="en-US" sz="2400" b="1" dirty="0">
                          <a:latin typeface="+mn-lt"/>
                        </a:rPr>
                        <a:t>It must have weighed a ton.</a:t>
                      </a:r>
                      <a:br>
                        <a:rPr lang="en-US" sz="2400" b="1" dirty="0">
                          <a:latin typeface="+mn-lt"/>
                        </a:rPr>
                      </a:br>
                      <a:r>
                        <a:rPr lang="en-US" sz="2400" b="1" dirty="0">
                          <a:latin typeface="+mn-lt"/>
                        </a:rPr>
                        <a:t/>
                      </a:r>
                      <a:br>
                        <a:rPr lang="en-US" sz="2400" b="1" dirty="0">
                          <a:latin typeface="+mn-lt"/>
                        </a:rPr>
                      </a:br>
                      <a:r>
                        <a:rPr lang="en-US" sz="2400" b="1" dirty="0">
                          <a:latin typeface="+mn-lt"/>
                        </a:rPr>
                        <a:t>I had to use a shopping cart</a:t>
                      </a:r>
                      <a:br>
                        <a:rPr lang="en-US" sz="2400" b="1" dirty="0">
                          <a:latin typeface="+mn-lt"/>
                        </a:rPr>
                      </a:br>
                      <a:r>
                        <a:rPr lang="en-US" sz="2400" b="1" dirty="0">
                          <a:latin typeface="+mn-lt"/>
                        </a:rPr>
                        <a:t>to haul it from the store.</a:t>
                      </a:r>
                      <a:br>
                        <a:rPr lang="en-US" sz="2400" b="1" dirty="0">
                          <a:latin typeface="+mn-lt"/>
                        </a:rPr>
                      </a:br>
                      <a:r>
                        <a:rPr lang="en-US" sz="2400" b="1" dirty="0">
                          <a:latin typeface="+mn-lt"/>
                        </a:rPr>
                        <a:t>At home I almost couldn't</a:t>
                      </a:r>
                      <a:br>
                        <a:rPr lang="en-US" sz="2400" b="1" dirty="0">
                          <a:latin typeface="+mn-lt"/>
                        </a:rPr>
                      </a:br>
                      <a:r>
                        <a:rPr lang="en-US" sz="2400" b="1" dirty="0">
                          <a:latin typeface="+mn-lt"/>
                        </a:rPr>
                        <a:t>even fit it through the door.</a:t>
                      </a:r>
                      <a:r>
                        <a:rPr lang="en-US" sz="900" dirty="0"/>
                        <a:t/>
                      </a:r>
                      <a:br>
                        <a:rPr lang="en-US" sz="900" dirty="0"/>
                      </a:br>
                      <a:endParaRPr lang="en-US" sz="900" dirty="0"/>
                    </a:p>
                  </a:txBody>
                  <a:tcPr marL="45056" marR="45056" marT="23908" marB="23908" anchor="ctr">
                    <a:lnL>
                      <a:noFill/>
                    </a:lnL>
                    <a:lnR>
                      <a:noFill/>
                    </a:lnR>
                    <a:lnT>
                      <a:noFill/>
                    </a:lnT>
                    <a:lnB>
                      <a:noFill/>
                    </a:lnB>
                  </a:tcPr>
                </a:tc>
              </a:tr>
            </a:tbl>
          </a:graphicData>
        </a:graphic>
      </p:graphicFrame>
      <p:sp>
        <p:nvSpPr>
          <p:cNvPr id="7" name="Content Placeholder 6"/>
          <p:cNvSpPr>
            <a:spLocks noGrp="1"/>
          </p:cNvSpPr>
          <p:nvPr>
            <p:ph sz="half" idx="2"/>
          </p:nvPr>
        </p:nvSpPr>
        <p:spPr>
          <a:xfrm>
            <a:off x="6172200" y="1336431"/>
            <a:ext cx="5433646" cy="4840532"/>
          </a:xfrm>
        </p:spPr>
        <p:txBody>
          <a:bodyPr>
            <a:normAutofit fontScale="92500" lnSpcReduction="10000"/>
          </a:bodyPr>
          <a:lstStyle/>
          <a:p>
            <a:pPr marL="0" indent="0">
              <a:buNone/>
            </a:pPr>
            <a:r>
              <a:rPr lang="en-US" b="1" dirty="0" smtClean="0"/>
              <a:t>I </a:t>
            </a:r>
            <a:r>
              <a:rPr lang="en-US" b="1" dirty="0"/>
              <a:t>gave it to my mother</a:t>
            </a:r>
            <a:br>
              <a:rPr lang="en-US" b="1" dirty="0"/>
            </a:br>
            <a:r>
              <a:rPr lang="en-US" b="1" dirty="0"/>
              <a:t>and you should have seen her eyes!</a:t>
            </a:r>
            <a:br>
              <a:rPr lang="en-US" b="1" dirty="0"/>
            </a:br>
            <a:r>
              <a:rPr lang="en-US" b="1" dirty="0"/>
              <a:t>I clearly had impressed her</a:t>
            </a:r>
            <a:br>
              <a:rPr lang="en-US" b="1" dirty="0"/>
            </a:br>
            <a:r>
              <a:rPr lang="en-US" b="1" dirty="0"/>
              <a:t>with my chocolate box's size.</a:t>
            </a:r>
            <a:br>
              <a:rPr lang="en-US" b="1" dirty="0"/>
            </a:br>
            <a:r>
              <a:rPr lang="en-US" b="1" dirty="0"/>
              <a:t/>
            </a:r>
            <a:br>
              <a:rPr lang="en-US" b="1" dirty="0"/>
            </a:br>
            <a:r>
              <a:rPr lang="en-US" b="1" dirty="0"/>
              <a:t>That carton was gargantuan --</a:t>
            </a:r>
            <a:br>
              <a:rPr lang="en-US" b="1" dirty="0"/>
            </a:br>
            <a:r>
              <a:rPr lang="en-US" b="1" dirty="0"/>
              <a:t>the largest I could find --</a:t>
            </a:r>
            <a:br>
              <a:rPr lang="en-US" b="1" dirty="0"/>
            </a:br>
            <a:r>
              <a:rPr lang="en-US" b="1" dirty="0"/>
              <a:t>but not because I'm generous</a:t>
            </a:r>
            <a:br>
              <a:rPr lang="en-US" b="1" dirty="0"/>
            </a:br>
            <a:r>
              <a:rPr lang="en-US" b="1" dirty="0"/>
              <a:t>and not because I'm kind.</a:t>
            </a:r>
            <a:br>
              <a:rPr lang="en-US" b="1" dirty="0"/>
            </a:br>
            <a:r>
              <a:rPr lang="en-US" b="1" dirty="0"/>
              <a:t/>
            </a:r>
            <a:br>
              <a:rPr lang="en-US" b="1" dirty="0"/>
            </a:br>
            <a:r>
              <a:rPr lang="en-US" b="1" dirty="0"/>
              <a:t>I didn't buy the biggest one</a:t>
            </a:r>
            <a:br>
              <a:rPr lang="en-US" b="1" dirty="0"/>
            </a:br>
            <a:r>
              <a:rPr lang="en-US" b="1" dirty="0"/>
              <a:t>to show how much I care.</a:t>
            </a:r>
            <a:br>
              <a:rPr lang="en-US" b="1" dirty="0"/>
            </a:br>
            <a:r>
              <a:rPr lang="en-US" b="1" dirty="0"/>
              <a:t>I bought it just to guarantee</a:t>
            </a:r>
            <a:br>
              <a:rPr lang="en-US" b="1" dirty="0"/>
            </a:br>
            <a:r>
              <a:rPr lang="en-US" b="1" dirty="0"/>
              <a:t>my mom would have to share</a:t>
            </a:r>
            <a:r>
              <a:rPr lang="en-US" dirty="0"/>
              <a:t>.</a:t>
            </a:r>
          </a:p>
          <a:p>
            <a:endParaRPr lang="en-US" dirty="0"/>
          </a:p>
        </p:txBody>
      </p:sp>
      <p:pic>
        <p:nvPicPr>
          <p:cNvPr id="1026" name="Picture 2" descr="http://www.poetry4kids.com/images/illustrations/a-valentine-for-m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850" y="3106176"/>
            <a:ext cx="1993862" cy="1930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642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Valentine’s Day Riddles</a:t>
            </a:r>
            <a:endParaRPr lang="en-US" b="1" dirty="0"/>
          </a:p>
        </p:txBody>
      </p:sp>
      <p:sp>
        <p:nvSpPr>
          <p:cNvPr id="3" name="Content Placeholder 2"/>
          <p:cNvSpPr>
            <a:spLocks noGrp="1"/>
          </p:cNvSpPr>
          <p:nvPr>
            <p:ph idx="1"/>
          </p:nvPr>
        </p:nvSpPr>
        <p:spPr/>
        <p:txBody>
          <a:bodyPr>
            <a:normAutofit/>
          </a:bodyPr>
          <a:lstStyle/>
          <a:p>
            <a:pPr marL="0" indent="0">
              <a:buNone/>
            </a:pPr>
            <a:r>
              <a:rPr lang="en-US" dirty="0"/>
              <a:t>Q: What did the </a:t>
            </a:r>
            <a:r>
              <a:rPr lang="en-US" dirty="0" smtClean="0"/>
              <a:t>Valentine </a:t>
            </a:r>
            <a:r>
              <a:rPr lang="en-US" dirty="0"/>
              <a:t>card say to the stamp</a:t>
            </a:r>
            <a:r>
              <a:rPr lang="en-US" dirty="0" smtClean="0"/>
              <a:t>?</a:t>
            </a:r>
          </a:p>
          <a:p>
            <a:pPr marL="0" indent="0">
              <a:buNone/>
            </a:pPr>
            <a:r>
              <a:rPr lang="en-US" dirty="0" smtClean="0"/>
              <a:t>A</a:t>
            </a:r>
            <a:r>
              <a:rPr lang="en-US" dirty="0"/>
              <a:t>: Stick with me and we'll go places! </a:t>
            </a:r>
            <a:endParaRPr lang="en-US" dirty="0" smtClean="0"/>
          </a:p>
          <a:p>
            <a:pPr marL="0" indent="0">
              <a:buNone/>
            </a:pPr>
            <a:r>
              <a:rPr lang="en-US" dirty="0"/>
              <a:t>Q: What travels around the world but stays in one corner</a:t>
            </a:r>
            <a:r>
              <a:rPr lang="en-US" dirty="0" smtClean="0"/>
              <a:t>?</a:t>
            </a:r>
          </a:p>
          <a:p>
            <a:pPr marL="0" indent="0">
              <a:buNone/>
            </a:pPr>
            <a:r>
              <a:rPr lang="en-US" dirty="0" smtClean="0"/>
              <a:t>A</a:t>
            </a:r>
            <a:r>
              <a:rPr lang="en-US" dirty="0"/>
              <a:t>: A stamp. </a:t>
            </a:r>
            <a:endParaRPr lang="en-US" dirty="0" smtClean="0"/>
          </a:p>
          <a:p>
            <a:pPr marL="0" indent="0">
              <a:buNone/>
            </a:pPr>
            <a:r>
              <a:rPr lang="en-US" dirty="0" smtClean="0"/>
              <a:t>Q: What </a:t>
            </a:r>
            <a:r>
              <a:rPr lang="en-US" dirty="0"/>
              <a:t>happens when you fall in love with a </a:t>
            </a:r>
            <a:r>
              <a:rPr lang="en-US" dirty="0" smtClean="0"/>
              <a:t>chef?</a:t>
            </a:r>
          </a:p>
          <a:p>
            <a:pPr marL="0" indent="0">
              <a:buNone/>
            </a:pPr>
            <a:r>
              <a:rPr lang="en-US" dirty="0" smtClean="0"/>
              <a:t>A</a:t>
            </a:r>
            <a:r>
              <a:rPr lang="en-US" dirty="0"/>
              <a:t>: You get buttered up. </a:t>
            </a:r>
            <a:endParaRPr lang="en-US" dirty="0" smtClean="0"/>
          </a:p>
          <a:p>
            <a:pPr marL="0" indent="0">
              <a:buNone/>
            </a:pPr>
            <a:r>
              <a:rPr lang="en-US" dirty="0" smtClean="0"/>
              <a:t>Q: What </a:t>
            </a:r>
            <a:r>
              <a:rPr lang="en-US" dirty="0"/>
              <a:t>did the </a:t>
            </a:r>
            <a:r>
              <a:rPr lang="en-US" dirty="0" smtClean="0"/>
              <a:t>Valentine’s stamp </a:t>
            </a:r>
            <a:r>
              <a:rPr lang="en-US" dirty="0"/>
              <a:t>say to the envelope</a:t>
            </a:r>
            <a:r>
              <a:rPr lang="en-US" dirty="0" smtClean="0"/>
              <a:t>?</a:t>
            </a:r>
          </a:p>
          <a:p>
            <a:pPr marL="0" indent="0">
              <a:buNone/>
            </a:pPr>
            <a:r>
              <a:rPr lang="en-US" dirty="0" smtClean="0"/>
              <a:t>A: I'm </a:t>
            </a:r>
            <a:r>
              <a:rPr lang="en-US" dirty="0"/>
              <a:t>stuck on you.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6204" y="52754"/>
            <a:ext cx="2825042" cy="2696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186204" y="2564268"/>
            <a:ext cx="2825042" cy="369332"/>
          </a:xfrm>
          <a:prstGeom prst="rect">
            <a:avLst/>
          </a:prstGeom>
          <a:solidFill>
            <a:srgbClr val="FF0000"/>
          </a:solidFill>
        </p:spPr>
        <p:txBody>
          <a:bodyPr wrap="square" rtlCol="0">
            <a:spAutoFit/>
          </a:bodyPr>
          <a:lstStyle/>
          <a:p>
            <a:r>
              <a:rPr lang="en-US" dirty="0" smtClean="0"/>
              <a:t>                           </a:t>
            </a:r>
            <a:endParaRPr lang="en-US" dirty="0"/>
          </a:p>
        </p:txBody>
      </p:sp>
    </p:spTree>
    <p:extLst>
      <p:ext uri="{BB962C8B-B14F-4D97-AF65-F5344CB8AC3E}">
        <p14:creationId xmlns:p14="http://schemas.microsoft.com/office/powerpoint/2010/main" val="1495066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610" y="304802"/>
            <a:ext cx="6571190" cy="559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918842"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My Valentine</a:t>
            </a:r>
          </a:p>
        </p:txBody>
      </p:sp>
    </p:spTree>
    <p:extLst>
      <p:ext uri="{BB962C8B-B14F-4D97-AF65-F5344CB8AC3E}">
        <p14:creationId xmlns:p14="http://schemas.microsoft.com/office/powerpoint/2010/main" val="1910811453"/>
      </p:ext>
    </p:extLst>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9"/>
            <a:ext cx="10972799" cy="6246254"/>
          </a:xfrm>
        </p:spPr>
        <p:txBody>
          <a:bodyPr>
            <a:normAutofit fontScale="55000" lnSpcReduction="20000"/>
          </a:bodyPr>
          <a:lstStyle/>
          <a:p>
            <a:pPr marL="0" indent="0">
              <a:buNone/>
            </a:pPr>
            <a:endParaRPr lang="en-US" sz="6000" b="1" dirty="0" smtClean="0"/>
          </a:p>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6200" dirty="0">
                <a:latin typeface="Times New Roman" panose="02020603050405020304" pitchFamily="18" charset="0"/>
                <a:cs typeface="Times New Roman" panose="02020603050405020304" pitchFamily="18" charset="0"/>
              </a:rPr>
              <a:t> </a:t>
            </a:r>
            <a:r>
              <a:rPr lang="en-US" sz="8000" dirty="0" smtClean="0">
                <a:latin typeface="Times New Roman" panose="02020603050405020304" pitchFamily="18" charset="0"/>
                <a:cs typeface="Times New Roman" panose="02020603050405020304" pitchFamily="18" charset="0"/>
              </a:rPr>
              <a:t>What </a:t>
            </a:r>
            <a:r>
              <a:rPr lang="en-US" sz="8000" dirty="0">
                <a:latin typeface="Times New Roman" panose="02020603050405020304" pitchFamily="18" charset="0"/>
                <a:cs typeface="Times New Roman" panose="02020603050405020304" pitchFamily="18" charset="0"/>
              </a:rPr>
              <a:t>are some effective ways to build positive relationships with members of the opposite sex? </a:t>
            </a:r>
            <a:endParaRPr lang="en-US" sz="80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8000" dirty="0" smtClean="0">
                <a:latin typeface="Times New Roman" panose="02020603050405020304" pitchFamily="18" charset="0"/>
                <a:cs typeface="Times New Roman" panose="02020603050405020304" pitchFamily="18" charset="0"/>
              </a:rPr>
              <a:t> Do </a:t>
            </a:r>
            <a:r>
              <a:rPr lang="en-US" sz="8000" dirty="0">
                <a:latin typeface="Times New Roman" panose="02020603050405020304" pitchFamily="18" charset="0"/>
                <a:cs typeface="Times New Roman" panose="02020603050405020304" pitchFamily="18" charset="0"/>
              </a:rPr>
              <a:t>men and women have the same and/or different needs</a:t>
            </a:r>
            <a:r>
              <a:rPr lang="en-US" sz="8000" dirty="0" smtClean="0">
                <a:latin typeface="Times New Roman" panose="02020603050405020304" pitchFamily="18" charset="0"/>
                <a:cs typeface="Times New Roman" panose="02020603050405020304" pitchFamily="18" charset="0"/>
              </a:rPr>
              <a:t>?</a:t>
            </a: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266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5" descr="ros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76200"/>
            <a:ext cx="12395200" cy="697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5" name="TextBox 2"/>
          <p:cNvSpPr txBox="1">
            <a:spLocks noChangeArrowheads="1"/>
          </p:cNvSpPr>
          <p:nvPr/>
        </p:nvSpPr>
        <p:spPr bwMode="auto">
          <a:xfrm>
            <a:off x="508000" y="457201"/>
            <a:ext cx="10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zh-CN" altLang="en-US" sz="3600" b="0">
              <a:latin typeface="Comic Sans MS" pitchFamily="66" charset="0"/>
              <a:ea typeface="宋体" pitchFamily="2" charset="-122"/>
            </a:endParaRPr>
          </a:p>
        </p:txBody>
      </p:sp>
      <p:sp>
        <p:nvSpPr>
          <p:cNvPr id="4" name="TextBox 3"/>
          <p:cNvSpPr txBox="1"/>
          <p:nvPr/>
        </p:nvSpPr>
        <p:spPr>
          <a:xfrm>
            <a:off x="376445" y="1"/>
            <a:ext cx="9445214" cy="1569660"/>
          </a:xfrm>
          <a:prstGeom prst="rect">
            <a:avLst/>
          </a:prstGeom>
          <a:noFill/>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4800" dirty="0" smtClean="0">
                <a:solidFill>
                  <a:schemeClr val="bg1"/>
                </a:solidFill>
                <a:effectLst>
                  <a:outerShdw blurRad="38100" dist="38100" dir="2700000" algn="tl">
                    <a:srgbClr val="336699"/>
                  </a:outerShdw>
                </a:effectLst>
                <a:latin typeface="Comic Sans MS" pitchFamily="66" charset="0"/>
              </a:rPr>
              <a:t>Treat a person as he/she is and </a:t>
            </a:r>
          </a:p>
          <a:p>
            <a:pPr algn="ctr" eaLnBrk="1" hangingPunct="1">
              <a:defRPr/>
            </a:pPr>
            <a:r>
              <a:rPr lang="en-US" sz="4800" dirty="0" smtClean="0">
                <a:solidFill>
                  <a:schemeClr val="bg1"/>
                </a:solidFill>
                <a:effectLst>
                  <a:outerShdw blurRad="38100" dist="38100" dir="2700000" algn="tl">
                    <a:srgbClr val="336699"/>
                  </a:outerShdw>
                </a:effectLst>
                <a:latin typeface="Comic Sans MS" pitchFamily="66" charset="0"/>
              </a:rPr>
              <a:t>He/she will remain as he is.</a:t>
            </a:r>
            <a:endParaRPr lang="en-US" sz="4800" b="0" dirty="0" smtClean="0">
              <a:solidFill>
                <a:schemeClr val="bg1"/>
              </a:solidFill>
              <a:latin typeface="Comic Sans MS" pitchFamily="66" charset="0"/>
            </a:endParaRPr>
          </a:p>
        </p:txBody>
      </p:sp>
      <p:sp>
        <p:nvSpPr>
          <p:cNvPr id="5" name="TextBox 4"/>
          <p:cNvSpPr txBox="1"/>
          <p:nvPr/>
        </p:nvSpPr>
        <p:spPr>
          <a:xfrm>
            <a:off x="-87645" y="3810001"/>
            <a:ext cx="12566261" cy="1569660"/>
          </a:xfrm>
          <a:prstGeom prst="rect">
            <a:avLst/>
          </a:prstGeom>
          <a:noFill/>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4800" dirty="0" smtClean="0">
                <a:solidFill>
                  <a:schemeClr val="bg1"/>
                </a:solidFill>
                <a:effectLst>
                  <a:outerShdw blurRad="38100" dist="38100" dir="2700000" algn="tl">
                    <a:srgbClr val="336699"/>
                  </a:outerShdw>
                </a:effectLst>
                <a:latin typeface="Comic Sans MS" pitchFamily="66" charset="0"/>
              </a:rPr>
              <a:t>Treat him/her as he/she could be and </a:t>
            </a:r>
          </a:p>
          <a:p>
            <a:pPr algn="ctr" eaLnBrk="1" hangingPunct="1">
              <a:defRPr/>
            </a:pPr>
            <a:r>
              <a:rPr lang="en-US" sz="4800" dirty="0" smtClean="0">
                <a:solidFill>
                  <a:schemeClr val="bg1"/>
                </a:solidFill>
                <a:effectLst>
                  <a:outerShdw blurRad="38100" dist="38100" dir="2700000" algn="tl">
                    <a:srgbClr val="336699"/>
                  </a:outerShdw>
                </a:effectLst>
                <a:latin typeface="Comic Sans MS" pitchFamily="66" charset="0"/>
              </a:rPr>
              <a:t>He/she will become what he/she should be</a:t>
            </a:r>
            <a:r>
              <a:rPr lang="en-US" sz="4800" dirty="0" smtClean="0">
                <a:effectLst>
                  <a:outerShdw blurRad="38100" dist="38100" dir="2700000" algn="tl">
                    <a:srgbClr val="336699"/>
                  </a:outerShdw>
                </a:effectLst>
                <a:latin typeface="Comic Sans MS" pitchFamily="66" charset="0"/>
              </a:rPr>
              <a:t>.</a:t>
            </a:r>
          </a:p>
        </p:txBody>
      </p:sp>
    </p:spTree>
    <p:extLst>
      <p:ext uri="{BB962C8B-B14F-4D97-AF65-F5344CB8AC3E}">
        <p14:creationId xmlns:p14="http://schemas.microsoft.com/office/powerpoint/2010/main" val="2601489288"/>
      </p:ext>
    </p:ext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1000"/>
                                        <p:tgtEl>
                                          <p:spTgt spid="5">
                                            <p:txEl>
                                              <p:pRg st="1" end="1"/>
                                            </p:txEl>
                                          </p:spTgt>
                                        </p:tgtEl>
                                      </p:cBhvr>
                                    </p:animEffect>
                                    <p:anim calcmode="lin" valueType="num">
                                      <p:cBhvr>
                                        <p:cTn id="2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valentine6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463"/>
            <a:ext cx="12192000" cy="827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650263" y="693058"/>
            <a:ext cx="9101787" cy="1107996"/>
          </a:xfrm>
          <a:prstGeom prst="rect">
            <a:avLst/>
          </a:prstGeom>
          <a:noFill/>
        </p:spPr>
        <p:txBody>
          <a:bodyPr wrap="none">
            <a:spAutoFit/>
          </a:bodyPr>
          <a:lstStyle/>
          <a:p>
            <a:pPr>
              <a:defRPr/>
            </a:pPr>
            <a:r>
              <a:rPr lang="en-US" sz="6600" b="1" dirty="0">
                <a:solidFill>
                  <a:srgbClr val="FF0000"/>
                </a:solidFill>
                <a:effectLst>
                  <a:outerShdw blurRad="38100" dist="38100" dir="2700000" algn="tl">
                    <a:srgbClr val="000000">
                      <a:alpha val="43137"/>
                    </a:srgbClr>
                  </a:outerShdw>
                </a:effectLst>
              </a:rPr>
              <a:t>VALENTINE VOCABULARY</a:t>
            </a:r>
          </a:p>
        </p:txBody>
      </p:sp>
    </p:spTree>
    <p:extLst>
      <p:ext uri="{BB962C8B-B14F-4D97-AF65-F5344CB8AC3E}">
        <p14:creationId xmlns:p14="http://schemas.microsoft.com/office/powerpoint/2010/main" val="3884079708"/>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ollowyourhe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0"/>
            <a:ext cx="12192000"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409339" y="1188976"/>
            <a:ext cx="7793501" cy="5016758"/>
          </a:xfrm>
          <a:prstGeom prst="rect">
            <a:avLst/>
          </a:prstGeom>
        </p:spPr>
        <p:txBody>
          <a:bodyPr wrap="square">
            <a:spAutoFit/>
          </a:bodyPr>
          <a:lstStyle/>
          <a:p>
            <a:pPr marL="457200" indent="-457200">
              <a:buFont typeface="Arial" panose="020B0604020202020204" pitchFamily="34" charset="0"/>
              <a:buChar char="•"/>
            </a:pPr>
            <a:r>
              <a:rPr lang="en-US" sz="3200" b="1" dirty="0"/>
              <a:t>Please select 24 of the 36 valentine vocabulary words on </a:t>
            </a:r>
            <a:r>
              <a:rPr lang="en-US" sz="3200" b="1" dirty="0" smtClean="0"/>
              <a:t>the next slide </a:t>
            </a:r>
            <a:r>
              <a:rPr lang="en-US" sz="3200" b="1" dirty="0"/>
              <a:t>and randomly write them in the spaces provided on your Bingo card.</a:t>
            </a:r>
          </a:p>
          <a:p>
            <a:pPr marL="457200" indent="-457200">
              <a:buFont typeface="Arial" panose="020B0604020202020204" pitchFamily="34" charset="0"/>
              <a:buChar char="•"/>
            </a:pPr>
            <a:r>
              <a:rPr lang="en-US" sz="3200" b="1" dirty="0"/>
              <a:t>As one of your words is drawn, place an X in the corner of that word’s space.</a:t>
            </a:r>
          </a:p>
          <a:p>
            <a:pPr marL="457200" indent="-457200">
              <a:buFont typeface="Arial" panose="020B0604020202020204" pitchFamily="34" charset="0"/>
              <a:buChar char="•"/>
            </a:pPr>
            <a:r>
              <a:rPr lang="en-US" sz="3200" b="1" dirty="0"/>
              <a:t>Call out Bingo each time you </a:t>
            </a:r>
            <a:r>
              <a:rPr lang="en-US" sz="3200" b="1" dirty="0" smtClean="0"/>
              <a:t>have five  </a:t>
            </a:r>
            <a:r>
              <a:rPr lang="en-US" sz="3200" b="1" dirty="0"/>
              <a:t>X’s in a row (up/down, across, or diagonal.)</a:t>
            </a:r>
          </a:p>
          <a:p>
            <a:pPr marL="457200" indent="-457200">
              <a:buFont typeface="Arial" panose="020B0604020202020204" pitchFamily="34" charset="0"/>
              <a:buChar char="•"/>
            </a:pPr>
            <a:r>
              <a:rPr lang="en-US" sz="3200" b="1" dirty="0"/>
              <a:t>Call out blackout when you have an X in each of your spaces.</a:t>
            </a:r>
          </a:p>
        </p:txBody>
      </p:sp>
      <p:sp>
        <p:nvSpPr>
          <p:cNvPr id="3" name="Rectangle 2"/>
          <p:cNvSpPr/>
          <p:nvPr/>
        </p:nvSpPr>
        <p:spPr>
          <a:xfrm>
            <a:off x="3565852" y="63640"/>
            <a:ext cx="5197898" cy="1015663"/>
          </a:xfrm>
          <a:prstGeom prst="rect">
            <a:avLst/>
          </a:prstGeom>
        </p:spPr>
        <p:txBody>
          <a:bodyPr wrap="none">
            <a:spAutoFit/>
          </a:bodyPr>
          <a:lstStyle/>
          <a:p>
            <a:r>
              <a:rPr lang="en-US" sz="6000" b="1" dirty="0">
                <a:solidFill>
                  <a:srgbClr val="FF0000"/>
                </a:solidFill>
              </a:rPr>
              <a:t>Valentine Bingo</a:t>
            </a:r>
          </a:p>
        </p:txBody>
      </p:sp>
    </p:spTree>
    <p:extLst>
      <p:ext uri="{BB962C8B-B14F-4D97-AF65-F5344CB8AC3E}">
        <p14:creationId xmlns:p14="http://schemas.microsoft.com/office/powerpoint/2010/main" val="4226015888"/>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2700585"/>
              </p:ext>
            </p:extLst>
          </p:nvPr>
        </p:nvGraphicFramePr>
        <p:xfrm>
          <a:off x="321971" y="1"/>
          <a:ext cx="11715482" cy="7010400"/>
        </p:xfrm>
        <a:graphic>
          <a:graphicData uri="http://schemas.openxmlformats.org/drawingml/2006/table">
            <a:tbl>
              <a:tblPr firstRow="1" firstCol="1" bandRow="1">
                <a:tableStyleId>{5C22544A-7EE6-4342-B048-85BDC9FD1C3A}</a:tableStyleId>
              </a:tblPr>
              <a:tblGrid>
                <a:gridCol w="2928017"/>
                <a:gridCol w="2929724"/>
                <a:gridCol w="2928017"/>
                <a:gridCol w="2929724"/>
              </a:tblGrid>
              <a:tr h="685747">
                <a:tc>
                  <a:txBody>
                    <a:bodyPr/>
                    <a:lstStyle/>
                    <a:p>
                      <a:pPr marL="0" marR="0">
                        <a:lnSpc>
                          <a:spcPct val="115000"/>
                        </a:lnSpc>
                        <a:spcBef>
                          <a:spcPts val="0"/>
                        </a:spcBef>
                        <a:spcAft>
                          <a:spcPts val="0"/>
                        </a:spcAft>
                      </a:pPr>
                      <a:r>
                        <a:rPr lang="en-US" sz="4000" b="1" dirty="0">
                          <a:effectLst/>
                        </a:rPr>
                        <a:t>adore</a:t>
                      </a:r>
                      <a:endParaRPr lang="en-US" sz="4000" b="1" dirty="0">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effectLst/>
                        </a:rPr>
                        <a:t>arrow</a:t>
                      </a:r>
                      <a:endParaRPr lang="en-US" sz="4000" b="1" dirty="0">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effectLst/>
                        </a:rPr>
                        <a:t>bow</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effectLst/>
                        </a:rPr>
                        <a:t>boyfriend</a:t>
                      </a:r>
                      <a:endParaRPr lang="en-US" sz="4000" b="1">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dirty="0">
                          <a:effectLst/>
                        </a:rPr>
                        <a:t>butterfly kiss</a:t>
                      </a:r>
                      <a:endParaRPr lang="en-US" sz="4000" b="1" dirty="0">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candy</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charm</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chick flicks</a:t>
                      </a:r>
                      <a:endParaRPr lang="en-US" sz="4000" b="1">
                        <a:solidFill>
                          <a:schemeClr val="bg1"/>
                        </a:solidFill>
                        <a:effectLst/>
                        <a:latin typeface="Calibri"/>
                        <a:ea typeface="SimSun"/>
                        <a:cs typeface="Times New Roman"/>
                      </a:endParaRPr>
                    </a:p>
                  </a:txBody>
                  <a:tcPr marL="68580" marR="68580" marT="0" marB="0">
                    <a:solidFill>
                      <a:schemeClr val="tx2"/>
                    </a:solidFill>
                  </a:tcPr>
                </a:tc>
              </a:tr>
              <a:tr h="662021">
                <a:tc>
                  <a:txBody>
                    <a:bodyPr/>
                    <a:lstStyle/>
                    <a:p>
                      <a:pPr marL="0" marR="0">
                        <a:lnSpc>
                          <a:spcPct val="115000"/>
                        </a:lnSpc>
                        <a:spcBef>
                          <a:spcPts val="0"/>
                        </a:spcBef>
                        <a:spcAft>
                          <a:spcPts val="0"/>
                        </a:spcAft>
                      </a:pPr>
                      <a:r>
                        <a:rPr lang="en-US" sz="4000" b="1" dirty="0">
                          <a:effectLst/>
                        </a:rPr>
                        <a:t>chocolates</a:t>
                      </a:r>
                      <a:endParaRPr lang="en-US" sz="4000" b="1" dirty="0">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cupid</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embrace</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endearment</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engaged</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Eskimo kiss</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fiancé</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fiancée</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fox</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friendship</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girlfriend</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heart</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hug</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husband</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infatuation</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kiss</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lace</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love</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love songs</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lovebirds</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friend</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propose</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puppy love</a:t>
                      </a:r>
                      <a:endParaRPr lang="en-US" sz="4000" b="1" dirty="0">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roses</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romance</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smooch</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spouse</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a:solidFill>
                            <a:schemeClr val="bg1"/>
                          </a:solidFill>
                          <a:effectLst/>
                        </a:rPr>
                        <a:t>sweetheart</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r h="685747">
                <a:tc>
                  <a:txBody>
                    <a:bodyPr/>
                    <a:lstStyle/>
                    <a:p>
                      <a:pPr marL="0" marR="0">
                        <a:lnSpc>
                          <a:spcPct val="115000"/>
                        </a:lnSpc>
                        <a:spcBef>
                          <a:spcPts val="0"/>
                        </a:spcBef>
                        <a:spcAft>
                          <a:spcPts val="0"/>
                        </a:spcAft>
                      </a:pPr>
                      <a:r>
                        <a:rPr lang="en-US" sz="4000" b="1">
                          <a:effectLst/>
                        </a:rPr>
                        <a:t>tenderness</a:t>
                      </a:r>
                      <a:endParaRPr lang="en-US" sz="4000" b="1">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valentines</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a:solidFill>
                            <a:schemeClr val="bg1"/>
                          </a:solidFill>
                          <a:effectLst/>
                        </a:rPr>
                        <a:t>wife</a:t>
                      </a:r>
                      <a:endParaRPr lang="en-US" sz="4000" b="1">
                        <a:solidFill>
                          <a:schemeClr val="bg1"/>
                        </a:solidFill>
                        <a:effectLst/>
                        <a:latin typeface="Calibri"/>
                        <a:ea typeface="SimSun"/>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4000" b="1" dirty="0" err="1">
                          <a:solidFill>
                            <a:schemeClr val="bg1"/>
                          </a:solidFill>
                          <a:effectLst/>
                        </a:rPr>
                        <a:t>xoxoxo</a:t>
                      </a:r>
                      <a:endParaRPr lang="en-US" sz="4000" b="1" dirty="0">
                        <a:solidFill>
                          <a:schemeClr val="bg1"/>
                        </a:solidFill>
                        <a:effectLst/>
                        <a:latin typeface="Calibri"/>
                        <a:ea typeface="SimSun"/>
                        <a:cs typeface="Times New Roman"/>
                      </a:endParaRPr>
                    </a:p>
                  </a:txBody>
                  <a:tcPr marL="68580" marR="68580" marT="0" marB="0">
                    <a:solidFill>
                      <a:schemeClr val="tx2"/>
                    </a:solidFill>
                  </a:tcPr>
                </a:tc>
              </a:tr>
            </a:tbl>
          </a:graphicData>
        </a:graphic>
      </p:graphicFrame>
    </p:spTree>
    <p:extLst>
      <p:ext uri="{BB962C8B-B14F-4D97-AF65-F5344CB8AC3E}">
        <p14:creationId xmlns:p14="http://schemas.microsoft.com/office/powerpoint/2010/main" val="718218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6" name="Rectangle 5"/>
          <p:cNvSpPr/>
          <p:nvPr/>
        </p:nvSpPr>
        <p:spPr>
          <a:xfrm>
            <a:off x="5460643" y="301407"/>
            <a:ext cx="6002383"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Pictures &amp; Treats</a:t>
            </a:r>
            <a:endPar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042906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3224222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508000" y="609600"/>
            <a:ext cx="11176000" cy="4401205"/>
          </a:xfrm>
          <a:prstGeom prst="rect">
            <a:avLst/>
          </a:prstGeom>
          <a:noFill/>
          <a:ln w="9525">
            <a:noFill/>
            <a:miter lim="800000"/>
            <a:headEnd/>
            <a:tailEnd/>
          </a:ln>
        </p:spPr>
        <p:txBody>
          <a:bodyPr wrap="square">
            <a:spAutoFit/>
          </a:bodyPr>
          <a:lstStyle/>
          <a:p>
            <a:pPr algn="ctr">
              <a:defRPr/>
            </a:pPr>
            <a:r>
              <a:rPr lang="en-US" sz="4000" b="1" dirty="0" smtClean="0"/>
              <a:t>Talking Dice</a:t>
            </a:r>
            <a:endParaRPr lang="en-US" sz="4000" b="1" dirty="0"/>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a:t>
            </a:r>
            <a:r>
              <a:rPr lang="en-US" sz="4000" dirty="0" smtClean="0"/>
              <a:t>question </a:t>
            </a:r>
            <a:r>
              <a:rPr lang="en-US" sz="4000" dirty="0"/>
              <a:t>roll the dice </a:t>
            </a:r>
            <a:r>
              <a:rPr lang="en-US" sz="4000" dirty="0" smtClean="0"/>
              <a:t>again answer question one or if you have answered question one, roll the dice again.</a:t>
            </a:r>
            <a:endParaRPr lang="en-US" sz="4000" dirty="0"/>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6158" y="4974293"/>
            <a:ext cx="2921000" cy="187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13773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521" y="334851"/>
            <a:ext cx="11582400" cy="6323526"/>
          </a:xfrm>
        </p:spPr>
        <p:txBody>
          <a:bodyPr>
            <a:normAutofit lnSpcReduction="10000"/>
          </a:bodyPr>
          <a:lstStyle/>
          <a:p>
            <a:pPr marL="514350" indent="-514350">
              <a:buFont typeface="+mj-lt"/>
              <a:buAutoNum type="arabicPeriod"/>
            </a:pPr>
            <a:r>
              <a:rPr lang="en-US" dirty="0" smtClean="0"/>
              <a:t>What </a:t>
            </a:r>
            <a:r>
              <a:rPr lang="en-US" dirty="0"/>
              <a:t>is the one thing about yourself that you would like me to know</a:t>
            </a:r>
            <a:r>
              <a:rPr lang="en-US" dirty="0" smtClean="0"/>
              <a:t>?</a:t>
            </a:r>
          </a:p>
          <a:p>
            <a:pPr marL="514350" indent="-514350">
              <a:buFont typeface="+mj-lt"/>
              <a:buAutoNum type="arabicPeriod"/>
            </a:pPr>
            <a:r>
              <a:rPr lang="en-US" dirty="0" smtClean="0"/>
              <a:t>What </a:t>
            </a:r>
            <a:r>
              <a:rPr lang="en-US" dirty="0"/>
              <a:t>do you think is the most important value </a:t>
            </a:r>
            <a:r>
              <a:rPr lang="en-US" dirty="0" smtClean="0"/>
              <a:t>between two people in </a:t>
            </a:r>
            <a:r>
              <a:rPr lang="en-US" dirty="0"/>
              <a:t>a relationship</a:t>
            </a:r>
            <a:r>
              <a:rPr lang="en-US" dirty="0" smtClean="0"/>
              <a:t>?</a:t>
            </a:r>
          </a:p>
          <a:p>
            <a:pPr marL="514350" indent="-514350">
              <a:buFont typeface="+mj-lt"/>
              <a:buAutoNum type="arabicPeriod"/>
            </a:pPr>
            <a:r>
              <a:rPr lang="en-US" dirty="0"/>
              <a:t>What do you do for fun</a:t>
            </a:r>
            <a:r>
              <a:rPr lang="en-US" dirty="0" smtClean="0"/>
              <a:t>?</a:t>
            </a:r>
          </a:p>
          <a:p>
            <a:pPr marL="514350" indent="-514350">
              <a:buFont typeface="+mj-lt"/>
              <a:buAutoNum type="arabicPeriod"/>
            </a:pPr>
            <a:r>
              <a:rPr lang="en-US" dirty="0"/>
              <a:t>What are you looking for in a relationship? </a:t>
            </a:r>
            <a:endParaRPr lang="en-US" dirty="0" smtClean="0"/>
          </a:p>
          <a:p>
            <a:pPr marL="514350" indent="-514350">
              <a:buFont typeface="+mj-lt"/>
              <a:buAutoNum type="arabicPeriod"/>
            </a:pPr>
            <a:r>
              <a:rPr lang="en-US" dirty="0"/>
              <a:t>What </a:t>
            </a:r>
            <a:r>
              <a:rPr lang="en-US" dirty="0" smtClean="0"/>
              <a:t>accomplishment are </a:t>
            </a:r>
            <a:r>
              <a:rPr lang="en-US" dirty="0"/>
              <a:t>you most proud about</a:t>
            </a:r>
            <a:r>
              <a:rPr lang="en-US" dirty="0" smtClean="0"/>
              <a:t>?</a:t>
            </a:r>
          </a:p>
          <a:p>
            <a:pPr marL="514350" indent="-514350">
              <a:buFont typeface="+mj-lt"/>
              <a:buAutoNum type="arabicPeriod"/>
            </a:pPr>
            <a:r>
              <a:rPr lang="en-US" dirty="0"/>
              <a:t>Which is the last book you read? </a:t>
            </a:r>
            <a:endParaRPr lang="en-US" dirty="0" smtClean="0"/>
          </a:p>
          <a:p>
            <a:pPr marL="514350" indent="-514350">
              <a:buFont typeface="+mj-lt"/>
              <a:buAutoNum type="arabicPeriod"/>
            </a:pPr>
            <a:r>
              <a:rPr lang="en-US" dirty="0"/>
              <a:t>Which is your favorite music and your favorite singer/band? </a:t>
            </a:r>
            <a:endParaRPr lang="en-US" dirty="0" smtClean="0"/>
          </a:p>
          <a:p>
            <a:pPr marL="514350" indent="-514350">
              <a:buFont typeface="+mj-lt"/>
              <a:buAutoNum type="arabicPeriod"/>
            </a:pPr>
            <a:r>
              <a:rPr lang="en-US" dirty="0"/>
              <a:t>What adjective would a close friend use to describe you? </a:t>
            </a:r>
            <a:r>
              <a:rPr lang="en-US" dirty="0" smtClean="0"/>
              <a:t> Why?</a:t>
            </a:r>
            <a:endParaRPr lang="en-US" dirty="0" smtClean="0"/>
          </a:p>
          <a:p>
            <a:pPr marL="514350" indent="-514350">
              <a:buFont typeface="+mj-lt"/>
              <a:buAutoNum type="arabicPeriod"/>
            </a:pPr>
            <a:r>
              <a:rPr lang="en-US" dirty="0"/>
              <a:t>Which is your favorite genre of movies - comedy/thriller/action</a:t>
            </a:r>
            <a:r>
              <a:rPr lang="en-US" dirty="0" smtClean="0"/>
              <a:t>?</a:t>
            </a:r>
          </a:p>
          <a:p>
            <a:pPr marL="514350" indent="-514350">
              <a:buFont typeface="+mj-lt"/>
              <a:buAutoNum type="arabicPeriod"/>
            </a:pPr>
            <a:r>
              <a:rPr lang="en-US" dirty="0"/>
              <a:t>Who was your hero, as a child? </a:t>
            </a:r>
            <a:endParaRPr lang="en-US" dirty="0" smtClean="0"/>
          </a:p>
          <a:p>
            <a:pPr marL="514350" indent="-514350">
              <a:buFont typeface="+mj-lt"/>
              <a:buAutoNum type="arabicPeriod"/>
            </a:pPr>
            <a:r>
              <a:rPr lang="en-US" dirty="0"/>
              <a:t>Tell me about your first crush?</a:t>
            </a:r>
          </a:p>
          <a:p>
            <a:pPr marL="514350" indent="-514350">
              <a:buFont typeface="+mj-lt"/>
              <a:buAutoNum type="arabicPeriod"/>
            </a:pPr>
            <a:r>
              <a:rPr lang="en-US" dirty="0" smtClean="0"/>
              <a:t>Are </a:t>
            </a:r>
            <a:r>
              <a:rPr lang="en-US" dirty="0"/>
              <a:t>you a morning person or a night person</a:t>
            </a:r>
            <a:r>
              <a:rPr lang="en-US" dirty="0" smtClean="0"/>
              <a:t>?</a:t>
            </a:r>
            <a:endParaRPr lang="en-US" dirty="0" smtClean="0"/>
          </a:p>
          <a:p>
            <a:pPr marL="514350" indent="-514350">
              <a:buFont typeface="+mj-lt"/>
              <a:buAutoNum type="arabicPeriod"/>
            </a:pPr>
            <a:endParaRPr lang="en-US" dirty="0" smtClean="0"/>
          </a:p>
          <a:p>
            <a:endParaRPr lang="en-US" dirty="0"/>
          </a:p>
        </p:txBody>
      </p:sp>
    </p:spTree>
    <p:extLst>
      <p:ext uri="{BB962C8B-B14F-4D97-AF65-F5344CB8AC3E}">
        <p14:creationId xmlns:p14="http://schemas.microsoft.com/office/powerpoint/2010/main" val="3020797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Who to Invite</a:t>
            </a:r>
            <a:endParaRPr lang="en-US" dirty="0"/>
          </a:p>
        </p:txBody>
      </p:sp>
      <p:sp>
        <p:nvSpPr>
          <p:cNvPr id="5" name="Content Placeholder 4"/>
          <p:cNvSpPr>
            <a:spLocks noGrp="1"/>
          </p:cNvSpPr>
          <p:nvPr>
            <p:ph sz="half" idx="1"/>
          </p:nvPr>
        </p:nvSpPr>
        <p:spPr/>
        <p:txBody>
          <a:bodyPr>
            <a:normAutofit/>
          </a:bodyPr>
          <a:lstStyle/>
          <a:p>
            <a:endParaRPr lang="en-US" dirty="0"/>
          </a:p>
        </p:txBody>
      </p:sp>
      <p:sp>
        <p:nvSpPr>
          <p:cNvPr id="6" name="Content Placeholder 5"/>
          <p:cNvSpPr>
            <a:spLocks noGrp="1"/>
          </p:cNvSpPr>
          <p:nvPr>
            <p:ph sz="half" idx="2"/>
          </p:nvPr>
        </p:nvSpPr>
        <p:spPr>
          <a:xfrm>
            <a:off x="6077243" y="450166"/>
            <a:ext cx="5964701" cy="6105379"/>
          </a:xfrm>
        </p:spPr>
        <p:txBody>
          <a:bodyPr>
            <a:normAutofit/>
          </a:bodyPr>
          <a:lstStyle/>
          <a:p>
            <a:pPr marL="0" indent="0">
              <a:buNone/>
            </a:pPr>
            <a:r>
              <a:rPr lang="en-US" sz="3200" dirty="0"/>
              <a:t>A woman saw three old men sitting in her front yard.  She said, “I don’t think I know you, but you must </a:t>
            </a:r>
            <a:r>
              <a:rPr lang="en-US" sz="3200" dirty="0" smtClean="0"/>
              <a:t>be hungry</a:t>
            </a:r>
            <a:r>
              <a:rPr lang="en-US" sz="3200" dirty="0"/>
              <a:t>.  Please come in and have something to eat.”  “We do not go into a house together,” they replied.  “Why is that?” she asked.  One of them explained:  “His name is Wealth, this is Success and I am </a:t>
            </a:r>
            <a:r>
              <a:rPr lang="en-US" sz="3200" dirty="0" smtClean="0"/>
              <a:t>love</a:t>
            </a:r>
            <a:r>
              <a:rPr lang="en-US" sz="3200" dirty="0"/>
              <a:t>.  Now go in and discuss with your husband which one of us you want in your home.” </a:t>
            </a:r>
            <a:r>
              <a:rPr lang="en-US" dirty="0"/>
              <a:t> </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2209800"/>
            <a:ext cx="5689600" cy="3360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8847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 to Invite</a:t>
            </a:r>
            <a:endParaRPr lang="en-US" b="1" dirty="0"/>
          </a:p>
        </p:txBody>
      </p:sp>
      <p:sp>
        <p:nvSpPr>
          <p:cNvPr id="4" name="Content Placeholder 3"/>
          <p:cNvSpPr>
            <a:spLocks noGrp="1"/>
          </p:cNvSpPr>
          <p:nvPr>
            <p:ph sz="half" idx="2"/>
          </p:nvPr>
        </p:nvSpPr>
        <p:spPr>
          <a:xfrm>
            <a:off x="5892800" y="323557"/>
            <a:ext cx="5994400" cy="6382043"/>
          </a:xfrm>
        </p:spPr>
        <p:txBody>
          <a:bodyPr>
            <a:normAutofit/>
          </a:bodyPr>
          <a:lstStyle/>
          <a:p>
            <a:pPr marL="0" indent="0">
              <a:buNone/>
            </a:pPr>
            <a:r>
              <a:rPr lang="en-US" sz="3600" dirty="0"/>
              <a:t>Then the woman went in and told her husband what was said.  Her husband said, “Let’s invite wealth.  Let him come and fill our home with Wealth.”  “My dear, why don’t we invite Success?” the woman disagreed.  Then the </a:t>
            </a:r>
            <a:r>
              <a:rPr lang="en-US" sz="3600" dirty="0" smtClean="0"/>
              <a:t>daughter </a:t>
            </a:r>
            <a:r>
              <a:rPr lang="en-US" sz="3600" dirty="0"/>
              <a:t>made a suggestion, “Wouldn’t it be better to invite Love?  Our home will then be filled with love!”  </a:t>
            </a:r>
          </a:p>
          <a:p>
            <a:endParaRPr lang="en-US" sz="3200" dirty="0"/>
          </a:p>
        </p:txBody>
      </p:sp>
      <p:sp>
        <p:nvSpPr>
          <p:cNvPr id="6" name="Content Placeholder 5"/>
          <p:cNvSpPr>
            <a:spLocks noGrp="1"/>
          </p:cNvSpPr>
          <p:nvPr>
            <p:ph sz="half" idx="1"/>
          </p:nvPr>
        </p:nvSpPr>
        <p:spPr>
          <a:xfrm>
            <a:off x="609600" y="1600201"/>
            <a:ext cx="5080000" cy="4191000"/>
          </a:xfrm>
        </p:spPr>
        <p:txBody>
          <a:bodyPr>
            <a:normAutofit/>
          </a:bodyPr>
          <a:lstStyle/>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243" y="2209800"/>
            <a:ext cx="5317384"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01914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to Invite</a:t>
            </a:r>
            <a:endParaRPr lang="en-US" dirty="0"/>
          </a:p>
        </p:txBody>
      </p:sp>
      <p:sp>
        <p:nvSpPr>
          <p:cNvPr id="3" name="Content Placeholder 2"/>
          <p:cNvSpPr>
            <a:spLocks noGrp="1"/>
          </p:cNvSpPr>
          <p:nvPr>
            <p:ph idx="1"/>
          </p:nvPr>
        </p:nvSpPr>
        <p:spPr>
          <a:xfrm>
            <a:off x="609600" y="1600200"/>
            <a:ext cx="11379200" cy="4953000"/>
          </a:xfrm>
        </p:spPr>
        <p:txBody>
          <a:bodyPr>
            <a:normAutofit/>
          </a:bodyPr>
          <a:lstStyle/>
          <a:p>
            <a:pPr marL="0" indent="0">
              <a:buNone/>
            </a:pPr>
            <a:r>
              <a:rPr lang="en-US" sz="3600" dirty="0" smtClean="0"/>
              <a:t>So </a:t>
            </a:r>
            <a:r>
              <a:rPr lang="en-US" sz="3600" dirty="0"/>
              <a:t>the woman went out to ask, “Which one of you is Love?  Please come in and be our guest.”  Love got up and started walking towards the house.  The other two also got up and followed him.  The lady asked Wealth and Success, “I only invited Love.  Why are you coming in?”  The old men replied together, “If you had invited Wealth or Success, the other two of us would have stayed out, but since you invited Love, wherever he goes, we go with him.  Wherever there is Love, there is also Wealth and Success!”</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5526" y="435806"/>
            <a:ext cx="1727200"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304800"/>
            <a:ext cx="1727200"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23421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Valentine’s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Speed Dating Instructions</a:t>
            </a:r>
            <a:endParaRPr lang="en-US" dirty="0"/>
          </a:p>
        </p:txBody>
      </p:sp>
      <p:sp>
        <p:nvSpPr>
          <p:cNvPr id="3" name="Content Placeholder 2"/>
          <p:cNvSpPr>
            <a:spLocks noGrp="1"/>
          </p:cNvSpPr>
          <p:nvPr>
            <p:ph idx="1"/>
          </p:nvPr>
        </p:nvSpPr>
        <p:spPr>
          <a:xfrm>
            <a:off x="609600" y="1600200"/>
            <a:ext cx="10972800" cy="4876800"/>
          </a:xfrm>
        </p:spPr>
        <p:txBody>
          <a:bodyPr>
            <a:normAutofit/>
          </a:bodyPr>
          <a:lstStyle/>
          <a:p>
            <a:r>
              <a:rPr lang="en-US" dirty="0" smtClean="0"/>
              <a:t>Form two lines so that you face the person across from you.</a:t>
            </a:r>
          </a:p>
          <a:p>
            <a:r>
              <a:rPr lang="en-US" dirty="0" smtClean="0"/>
              <a:t>Take turns answering the questions on the screen.</a:t>
            </a:r>
          </a:p>
          <a:p>
            <a:r>
              <a:rPr lang="en-US" dirty="0" smtClean="0"/>
              <a:t>Smile, be personable and do only half of the talking.</a:t>
            </a:r>
          </a:p>
          <a:p>
            <a:r>
              <a:rPr lang="en-US" dirty="0" smtClean="0"/>
              <a:t>We will change partners every two minutes.</a:t>
            </a:r>
          </a:p>
          <a:p>
            <a:r>
              <a:rPr lang="en-US" dirty="0" smtClean="0"/>
              <a:t>Even if there are not enough boys to talk with, this is still good oral English practice.</a:t>
            </a:r>
            <a:endParaRPr lang="en-US" dirty="0"/>
          </a:p>
          <a:p>
            <a:r>
              <a:rPr lang="en-US" dirty="0" smtClean="0"/>
              <a:t>You may use any of the questions on the screen or any of your own questions.</a:t>
            </a:r>
            <a:endParaRPr lang="en-US" dirty="0"/>
          </a:p>
        </p:txBody>
      </p:sp>
    </p:spTree>
    <p:extLst>
      <p:ext uri="{BB962C8B-B14F-4D97-AF65-F5344CB8AC3E}">
        <p14:creationId xmlns:p14="http://schemas.microsoft.com/office/powerpoint/2010/main" val="72939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132" y="0"/>
            <a:ext cx="10515600" cy="1325563"/>
          </a:xfrm>
        </p:spPr>
        <p:txBody>
          <a:bodyPr/>
          <a:lstStyle/>
          <a:p>
            <a:pPr algn="ctr"/>
            <a:r>
              <a:rPr lang="en-US" dirty="0" smtClean="0"/>
              <a:t>Speed Dating Questions Part I</a:t>
            </a:r>
            <a:endParaRPr lang="en-US" dirty="0"/>
          </a:p>
        </p:txBody>
      </p:sp>
      <p:sp>
        <p:nvSpPr>
          <p:cNvPr id="3" name="Content Placeholder 2"/>
          <p:cNvSpPr>
            <a:spLocks noGrp="1"/>
          </p:cNvSpPr>
          <p:nvPr>
            <p:ph idx="1"/>
          </p:nvPr>
        </p:nvSpPr>
        <p:spPr>
          <a:xfrm>
            <a:off x="406400" y="1295400"/>
            <a:ext cx="11582400" cy="5562600"/>
          </a:xfrm>
        </p:spPr>
        <p:txBody>
          <a:bodyPr>
            <a:normAutofit/>
          </a:bodyPr>
          <a:lstStyle/>
          <a:p>
            <a:r>
              <a:rPr lang="en-US" sz="4400" dirty="0"/>
              <a:t>Where are you from? </a:t>
            </a:r>
            <a:endParaRPr lang="en-US" sz="4400" dirty="0" smtClean="0"/>
          </a:p>
          <a:p>
            <a:r>
              <a:rPr lang="en-US" sz="4400" dirty="0"/>
              <a:t>What is the one thing about yourself that you would like me to know</a:t>
            </a:r>
            <a:r>
              <a:rPr lang="en-US" sz="4400" dirty="0" smtClean="0"/>
              <a:t>?</a:t>
            </a:r>
          </a:p>
          <a:p>
            <a:r>
              <a:rPr lang="en-US" sz="4400" dirty="0" smtClean="0"/>
              <a:t>What </a:t>
            </a:r>
            <a:r>
              <a:rPr lang="en-US" sz="4400" dirty="0"/>
              <a:t>do you think is the most important value </a:t>
            </a:r>
            <a:r>
              <a:rPr lang="en-US" sz="4400" dirty="0" smtClean="0"/>
              <a:t>between two people in </a:t>
            </a:r>
            <a:r>
              <a:rPr lang="en-US" sz="4400" dirty="0"/>
              <a:t>a relationship</a:t>
            </a:r>
            <a:r>
              <a:rPr lang="en-US" sz="4400" dirty="0" smtClean="0"/>
              <a:t>?</a:t>
            </a:r>
          </a:p>
          <a:p>
            <a:r>
              <a:rPr lang="en-US" sz="4400" dirty="0"/>
              <a:t>What do you do for fun</a:t>
            </a:r>
            <a:r>
              <a:rPr lang="en-US" sz="4400" dirty="0" smtClean="0"/>
              <a:t>?</a:t>
            </a:r>
          </a:p>
          <a:p>
            <a:r>
              <a:rPr lang="en-US" sz="4400" dirty="0"/>
              <a:t>What </a:t>
            </a:r>
            <a:r>
              <a:rPr lang="en-US" sz="4400" dirty="0" smtClean="0"/>
              <a:t>accomplishment are </a:t>
            </a:r>
            <a:r>
              <a:rPr lang="en-US" sz="4400" dirty="0"/>
              <a:t>you most proud about</a:t>
            </a:r>
            <a:r>
              <a:rPr lang="en-US" sz="4400" dirty="0" smtClean="0"/>
              <a:t>?</a:t>
            </a:r>
          </a:p>
          <a:p>
            <a:pPr marL="0" indent="0">
              <a:buNone/>
            </a:pPr>
            <a:endParaRPr lang="en-US" dirty="0" smtClean="0"/>
          </a:p>
          <a:p>
            <a:endParaRPr lang="en-US" dirty="0"/>
          </a:p>
        </p:txBody>
      </p:sp>
    </p:spTree>
    <p:extLst>
      <p:ext uri="{BB962C8B-B14F-4D97-AF65-F5344CB8AC3E}">
        <p14:creationId xmlns:p14="http://schemas.microsoft.com/office/powerpoint/2010/main" val="1428626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2499194" y="468833"/>
            <a:ext cx="7425431" cy="1415772"/>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English Corner Friends</a:t>
            </a:r>
          </a:p>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December 25, 2014</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descr="G:\DCIM\100MSDCF\DSC028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239" y="1781574"/>
            <a:ext cx="10443340" cy="7832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7939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Speed Dating Questions Part II</a:t>
            </a:r>
            <a:endParaRPr lang="en-US" dirty="0"/>
          </a:p>
        </p:txBody>
      </p:sp>
      <p:sp>
        <p:nvSpPr>
          <p:cNvPr id="3" name="Content Placeholder 2"/>
          <p:cNvSpPr>
            <a:spLocks noGrp="1"/>
          </p:cNvSpPr>
          <p:nvPr>
            <p:ph idx="1"/>
          </p:nvPr>
        </p:nvSpPr>
        <p:spPr/>
        <p:txBody>
          <a:bodyPr>
            <a:normAutofit fontScale="92500" lnSpcReduction="20000"/>
          </a:bodyPr>
          <a:lstStyle/>
          <a:p>
            <a:r>
              <a:rPr lang="en-US" sz="4400" dirty="0"/>
              <a:t>Which is the last book you read? </a:t>
            </a:r>
          </a:p>
          <a:p>
            <a:r>
              <a:rPr lang="en-US" sz="4400" dirty="0"/>
              <a:t>Which is your favorite music and your favorite singer/band? </a:t>
            </a:r>
          </a:p>
          <a:p>
            <a:r>
              <a:rPr lang="en-US" sz="4400" dirty="0"/>
              <a:t>What adjective would a close friend use to describe you? </a:t>
            </a:r>
          </a:p>
          <a:p>
            <a:r>
              <a:rPr lang="en-US" sz="4400" dirty="0"/>
              <a:t>Which is your favorite genre of movies - comedy/thriller/action?</a:t>
            </a:r>
          </a:p>
          <a:p>
            <a:r>
              <a:rPr lang="en-US" sz="4400" dirty="0"/>
              <a:t>Who was your hero, as a child? </a:t>
            </a:r>
          </a:p>
          <a:p>
            <a:endParaRPr lang="en-US" dirty="0"/>
          </a:p>
        </p:txBody>
      </p:sp>
    </p:spTree>
    <p:extLst>
      <p:ext uri="{BB962C8B-B14F-4D97-AF65-F5344CB8AC3E}">
        <p14:creationId xmlns:p14="http://schemas.microsoft.com/office/powerpoint/2010/main" val="27611244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4448"/>
            <a:ext cx="10515600" cy="1325563"/>
          </a:xfrm>
        </p:spPr>
        <p:txBody>
          <a:bodyPr/>
          <a:lstStyle/>
          <a:p>
            <a:pPr algn="ctr"/>
            <a:r>
              <a:rPr lang="en-US" dirty="0" smtClean="0"/>
              <a:t>Speed Dating Questions Part III</a:t>
            </a:r>
            <a:endParaRPr lang="en-US" dirty="0"/>
          </a:p>
        </p:txBody>
      </p:sp>
      <p:sp>
        <p:nvSpPr>
          <p:cNvPr id="3" name="Content Placeholder 2"/>
          <p:cNvSpPr>
            <a:spLocks noGrp="1"/>
          </p:cNvSpPr>
          <p:nvPr>
            <p:ph idx="1"/>
          </p:nvPr>
        </p:nvSpPr>
        <p:spPr>
          <a:xfrm>
            <a:off x="304800" y="1295400"/>
            <a:ext cx="11480800" cy="5334000"/>
          </a:xfrm>
        </p:spPr>
        <p:txBody>
          <a:bodyPr>
            <a:normAutofit/>
          </a:bodyPr>
          <a:lstStyle/>
          <a:p>
            <a:r>
              <a:rPr lang="en-US" sz="4800" dirty="0" smtClean="0"/>
              <a:t>Tell me about your first crush?</a:t>
            </a:r>
          </a:p>
          <a:p>
            <a:r>
              <a:rPr lang="en-US" sz="4800" dirty="0" smtClean="0"/>
              <a:t>Describe your favorite meal.</a:t>
            </a:r>
            <a:endParaRPr lang="en-US" sz="4800" dirty="0"/>
          </a:p>
          <a:p>
            <a:r>
              <a:rPr lang="en-US" sz="4800" dirty="0" smtClean="0"/>
              <a:t>Are </a:t>
            </a:r>
            <a:r>
              <a:rPr lang="en-US" sz="4800" dirty="0"/>
              <a:t>you a morning person or a night person</a:t>
            </a:r>
            <a:r>
              <a:rPr lang="en-US" sz="4800" dirty="0" smtClean="0"/>
              <a:t>?</a:t>
            </a:r>
          </a:p>
          <a:p>
            <a:r>
              <a:rPr lang="en-US" sz="4800" dirty="0"/>
              <a:t>Would you like to climb a mountain or trek across a desert</a:t>
            </a:r>
            <a:r>
              <a:rPr lang="en-US" sz="4800" dirty="0" smtClean="0"/>
              <a:t>?  Why? </a:t>
            </a:r>
          </a:p>
          <a:p>
            <a:r>
              <a:rPr lang="en-US" sz="4800" dirty="0" smtClean="0"/>
              <a:t>Describe </a:t>
            </a:r>
            <a:r>
              <a:rPr lang="en-US" sz="4800" dirty="0"/>
              <a:t>your perfect holiday. </a:t>
            </a:r>
            <a:endParaRPr lang="en-US" sz="4800" dirty="0" smtClean="0"/>
          </a:p>
        </p:txBody>
      </p:sp>
    </p:spTree>
    <p:extLst>
      <p:ext uri="{BB962C8B-B14F-4D97-AF65-F5344CB8AC3E}">
        <p14:creationId xmlns:p14="http://schemas.microsoft.com/office/powerpoint/2010/main" val="23118789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Speed Dating Questions Part IV</a:t>
            </a:r>
            <a:endParaRPr lang="en-US" dirty="0"/>
          </a:p>
        </p:txBody>
      </p:sp>
      <p:sp>
        <p:nvSpPr>
          <p:cNvPr id="3" name="Content Placeholder 2"/>
          <p:cNvSpPr>
            <a:spLocks noGrp="1"/>
          </p:cNvSpPr>
          <p:nvPr>
            <p:ph idx="1"/>
          </p:nvPr>
        </p:nvSpPr>
        <p:spPr>
          <a:xfrm>
            <a:off x="838199" y="1825624"/>
            <a:ext cx="11006798" cy="4743987"/>
          </a:xfrm>
        </p:spPr>
        <p:txBody>
          <a:bodyPr>
            <a:normAutofit/>
          </a:bodyPr>
          <a:lstStyle/>
          <a:p>
            <a:r>
              <a:rPr lang="en-US" sz="4000" dirty="0"/>
              <a:t>If you could live anywhere in the world, where would it be?  Why?</a:t>
            </a:r>
          </a:p>
          <a:p>
            <a:r>
              <a:rPr lang="en-US" sz="4000" dirty="0"/>
              <a:t>If you could be a famous person for one day—who would you want to be? Why?</a:t>
            </a:r>
          </a:p>
          <a:p>
            <a:r>
              <a:rPr lang="en-US" sz="4000" dirty="0"/>
              <a:t>What is your favorite sporting activity?</a:t>
            </a:r>
          </a:p>
          <a:p>
            <a:r>
              <a:rPr lang="en-US" sz="4000" dirty="0"/>
              <a:t>What are you looking for in a relationship? </a:t>
            </a:r>
            <a:endParaRPr lang="en-US" sz="4000" dirty="0" smtClean="0"/>
          </a:p>
          <a:p>
            <a:r>
              <a:rPr lang="en-US" sz="4000" dirty="0" smtClean="0"/>
              <a:t>One is one activity you would like to do on a date?</a:t>
            </a:r>
            <a:endParaRPr lang="en-US" sz="4000" dirty="0"/>
          </a:p>
          <a:p>
            <a:pPr marL="0" indent="0">
              <a:buNone/>
            </a:pPr>
            <a:endParaRPr lang="en-US" dirty="0"/>
          </a:p>
          <a:p>
            <a:endParaRPr lang="en-US" dirty="0"/>
          </a:p>
        </p:txBody>
      </p:sp>
    </p:spTree>
    <p:extLst>
      <p:ext uri="{BB962C8B-B14F-4D97-AF65-F5344CB8AC3E}">
        <p14:creationId xmlns:p14="http://schemas.microsoft.com/office/powerpoint/2010/main" val="1833738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Guess – Guess – Guess – Guess</a:t>
            </a:r>
            <a:br>
              <a:rPr lang="en-US" dirty="0" smtClean="0"/>
            </a:br>
            <a:r>
              <a:rPr lang="en-US" dirty="0" err="1" smtClean="0"/>
              <a:t>Descriptionary</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810" y="2073291"/>
            <a:ext cx="6386732" cy="4784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22213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28643769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English Corner Friends</a:t>
            </a:r>
            <a:br>
              <a:rPr lang="en-US"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December 25, 2014</a:t>
            </a:r>
            <a:r>
              <a:rPr 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r>
            <a:br>
              <a:rPr 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endParaRPr lang="en-US" dirty="0"/>
          </a:p>
        </p:txBody>
      </p:sp>
      <p:sp>
        <p:nvSpPr>
          <p:cNvPr id="3" name="Content Placeholder 2"/>
          <p:cNvSpPr>
            <a:spLocks noGrp="1"/>
          </p:cNvSpPr>
          <p:nvPr>
            <p:ph idx="1"/>
          </p:nvPr>
        </p:nvSpPr>
        <p:spPr/>
        <p:txBody>
          <a:bodyPr/>
          <a:lstStyle/>
          <a:p>
            <a:endParaRPr lang="en-US" dirty="0"/>
          </a:p>
        </p:txBody>
      </p:sp>
      <p:pic>
        <p:nvPicPr>
          <p:cNvPr id="2051" name="Picture 3" descr="G:\DCIM\100MSDCF\DSC028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6168" y="1828800"/>
            <a:ext cx="10260169" cy="7695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3754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9419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5683247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46</a:t>
            </a:fld>
            <a:endParaRPr lang="en-US"/>
          </a:p>
        </p:txBody>
      </p:sp>
    </p:spTree>
    <p:extLst>
      <p:ext uri="{BB962C8B-B14F-4D97-AF65-F5344CB8AC3E}">
        <p14:creationId xmlns:p14="http://schemas.microsoft.com/office/powerpoint/2010/main" val="4183400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7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English Corner Friends</a:t>
            </a:r>
            <a:br>
              <a:rPr lang="en-US" sz="67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December 25, 2014</a:t>
            </a:r>
            <a:b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endParaRPr lang="en-US" sz="3600" dirty="0"/>
          </a:p>
        </p:txBody>
      </p:sp>
      <p:sp>
        <p:nvSpPr>
          <p:cNvPr id="3" name="Content Placeholder 2"/>
          <p:cNvSpPr>
            <a:spLocks noGrp="1"/>
          </p:cNvSpPr>
          <p:nvPr>
            <p:ph idx="1"/>
          </p:nvPr>
        </p:nvSpPr>
        <p:spPr/>
        <p:txBody>
          <a:bodyPr/>
          <a:lstStyle/>
          <a:p>
            <a:endParaRPr lang="en-US" dirty="0"/>
          </a:p>
        </p:txBody>
      </p:sp>
      <p:pic>
        <p:nvPicPr>
          <p:cNvPr id="3074" name="Picture 2" descr="G:\DCIM\100MSDCF\DSC02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3238" y="1712890"/>
            <a:ext cx="9830873" cy="7373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203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84" y="545429"/>
            <a:ext cx="10515600" cy="1325563"/>
          </a:xfrm>
        </p:spPr>
        <p:txBody>
          <a:bodyPr>
            <a:normAutofit fontScale="90000"/>
          </a:bodyPr>
          <a:lstStyle/>
          <a:p>
            <a:pPr algn="ctr"/>
            <a:r>
              <a:rPr lang="en-US" sz="67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English Corner Friends</a:t>
            </a:r>
            <a:r>
              <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r>
            <a:br>
              <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December 25, 2014</a:t>
            </a:r>
            <a:b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endParaRPr lang="en-US" sz="3600" dirty="0"/>
          </a:p>
        </p:txBody>
      </p:sp>
      <p:sp>
        <p:nvSpPr>
          <p:cNvPr id="3" name="Content Placeholder 2"/>
          <p:cNvSpPr>
            <a:spLocks noGrp="1"/>
          </p:cNvSpPr>
          <p:nvPr>
            <p:ph idx="1"/>
          </p:nvPr>
        </p:nvSpPr>
        <p:spPr/>
        <p:txBody>
          <a:bodyPr/>
          <a:lstStyle/>
          <a:p>
            <a:endParaRPr lang="en-US" dirty="0"/>
          </a:p>
        </p:txBody>
      </p:sp>
      <p:pic>
        <p:nvPicPr>
          <p:cNvPr id="4098" name="Picture 2" descr="G:\DCIM\100MSDCF\DSC028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1572" y="1609859"/>
            <a:ext cx="10225825" cy="7669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116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a:t>
            </a:r>
            <a:r>
              <a:rPr lang="en-US" sz="6000" b="1" dirty="0" smtClean="0">
                <a:latin typeface="Times New Roman" panose="02020603050405020304" pitchFamily="18" charset="0"/>
                <a:cs typeface="Times New Roman" panose="02020603050405020304" pitchFamily="18" charset="0"/>
              </a:rPr>
              <a:t>March 12, </a:t>
            </a:r>
            <a:r>
              <a:rPr lang="en-US" sz="6000" b="1" dirty="0" smtClean="0">
                <a:latin typeface="Times New Roman" panose="02020603050405020304" pitchFamily="18" charset="0"/>
                <a:cs typeface="Times New Roman" panose="02020603050405020304" pitchFamily="18" charset="0"/>
              </a:rPr>
              <a:t>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633436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backgrounds.png hearts image by babasoc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171" name="Text Box 3"/>
          <p:cNvSpPr txBox="1">
            <a:spLocks noChangeArrowheads="1"/>
          </p:cNvSpPr>
          <p:nvPr/>
        </p:nvSpPr>
        <p:spPr bwMode="auto">
          <a:xfrm>
            <a:off x="2743159" y="165296"/>
            <a:ext cx="670568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6400" b="1" dirty="0" smtClean="0">
                <a:solidFill>
                  <a:schemeClr val="accent4"/>
                </a:solidFill>
                <a:effectLst>
                  <a:outerShdw blurRad="38100" dist="38100" dir="2700000" algn="tl">
                    <a:srgbClr val="FFFFFF"/>
                  </a:outerShdw>
                </a:effectLst>
                <a:latin typeface="Comic Sans MS" pitchFamily="66" charset="0"/>
              </a:rPr>
              <a:t>My VALENTINE</a:t>
            </a:r>
            <a:endParaRPr lang="en-US" altLang="en-US" sz="6400" b="1" dirty="0">
              <a:solidFill>
                <a:schemeClr val="accent4"/>
              </a:solidFill>
              <a:effectLst>
                <a:outerShdw blurRad="38100" dist="38100" dir="2700000" algn="tl">
                  <a:srgbClr val="FFFFFF"/>
                </a:outerShdw>
              </a:effectLst>
              <a:latin typeface="Comic Sans MS" pitchFamily="66" charset="0"/>
            </a:endParaRPr>
          </a:p>
        </p:txBody>
      </p:sp>
      <p:sp>
        <p:nvSpPr>
          <p:cNvPr id="4" name="Content Placeholder 3"/>
          <p:cNvSpPr>
            <a:spLocks noGrp="1"/>
          </p:cNvSpPr>
          <p:nvPr>
            <p:ph idx="1"/>
          </p:nvPr>
        </p:nvSpPr>
        <p:spPr>
          <a:xfrm>
            <a:off x="295423" y="1938166"/>
            <a:ext cx="11896578" cy="4575175"/>
          </a:xfrm>
        </p:spPr>
        <p:txBody>
          <a:bodyPr>
            <a:normAutofit fontScale="92500" lnSpcReduction="10000"/>
          </a:bodyPr>
          <a:lstStyle/>
          <a:p>
            <a:pPr marL="0" indent="0">
              <a:buNone/>
            </a:pPr>
            <a:endParaRPr lang="en-US" sz="3200" b="1" dirty="0" smtClean="0">
              <a:solidFill>
                <a:schemeClr val="accent4"/>
              </a:solidFill>
              <a:latin typeface="Times New Roman" panose="02020603050405020304" pitchFamily="18" charset="0"/>
              <a:cs typeface="Times New Roman" panose="02020603050405020304" pitchFamily="18" charset="0"/>
            </a:endParaRPr>
          </a:p>
          <a:p>
            <a:pPr marL="0" indent="0">
              <a:buNone/>
            </a:pPr>
            <a:endParaRPr lang="en-US" sz="3200" b="1" dirty="0">
              <a:solidFill>
                <a:schemeClr val="accent4"/>
              </a:solidFill>
              <a:latin typeface="Times New Roman" panose="02020603050405020304" pitchFamily="18" charset="0"/>
              <a:cs typeface="Times New Roman" panose="02020603050405020304" pitchFamily="18" charset="0"/>
            </a:endParaRPr>
          </a:p>
          <a:p>
            <a:pPr marL="0" indent="0">
              <a:buNone/>
            </a:pPr>
            <a:endParaRPr lang="en-US" sz="3200" b="1" dirty="0" smtClean="0">
              <a:solidFill>
                <a:schemeClr val="accent4"/>
              </a:solidFill>
              <a:latin typeface="Times New Roman" panose="02020603050405020304" pitchFamily="18" charset="0"/>
              <a:cs typeface="Times New Roman" panose="02020603050405020304" pitchFamily="18" charset="0"/>
            </a:endParaRPr>
          </a:p>
          <a:p>
            <a:pPr marL="0" indent="0">
              <a:buNone/>
            </a:pPr>
            <a:endParaRPr lang="en-US" sz="3200" b="1" dirty="0">
              <a:solidFill>
                <a:schemeClr val="accent4"/>
              </a:solidFill>
              <a:latin typeface="Times New Roman" panose="02020603050405020304" pitchFamily="18" charset="0"/>
              <a:cs typeface="Times New Roman" panose="02020603050405020304" pitchFamily="18" charset="0"/>
            </a:endParaRPr>
          </a:p>
          <a:p>
            <a:pPr marL="0" indent="0">
              <a:buNone/>
            </a:pPr>
            <a:r>
              <a:rPr lang="en-US" sz="4000" b="1" dirty="0" smtClean="0">
                <a:solidFill>
                  <a:schemeClr val="accent4"/>
                </a:solidFill>
                <a:latin typeface="Times New Roman" panose="02020603050405020304" pitchFamily="18" charset="0"/>
                <a:cs typeface="Times New Roman" panose="02020603050405020304" pitchFamily="18" charset="0"/>
              </a:rPr>
              <a:t>A</a:t>
            </a:r>
            <a:r>
              <a:rPr lang="en-US" sz="4000" b="1" dirty="0">
                <a:solidFill>
                  <a:schemeClr val="accent4"/>
                </a:solidFill>
                <a:latin typeface="Times New Roman" panose="02020603050405020304" pitchFamily="18" charset="0"/>
                <a:cs typeface="Times New Roman" panose="02020603050405020304" pitchFamily="18" charset="0"/>
              </a:rPr>
              <a:t>: There was a pretty girl named Marie,</a:t>
            </a:r>
            <a:br>
              <a:rPr lang="en-US" sz="4000" b="1" dirty="0">
                <a:solidFill>
                  <a:schemeClr val="accent4"/>
                </a:solidFill>
                <a:latin typeface="Times New Roman" panose="02020603050405020304" pitchFamily="18" charset="0"/>
                <a:cs typeface="Times New Roman" panose="02020603050405020304" pitchFamily="18" charset="0"/>
              </a:rPr>
            </a:br>
            <a:r>
              <a:rPr lang="en-US" sz="4000" b="1" dirty="0">
                <a:solidFill>
                  <a:schemeClr val="accent4"/>
                </a:solidFill>
                <a:latin typeface="Times New Roman" panose="02020603050405020304" pitchFamily="18" charset="0"/>
                <a:cs typeface="Times New Roman" panose="02020603050405020304" pitchFamily="18" charset="0"/>
              </a:rPr>
              <a:t>A: Who I hoped my attention she would see,</a:t>
            </a:r>
            <a:br>
              <a:rPr lang="en-US" sz="4000" b="1" dirty="0">
                <a:solidFill>
                  <a:schemeClr val="accent4"/>
                </a:solidFill>
                <a:latin typeface="Times New Roman" panose="02020603050405020304" pitchFamily="18" charset="0"/>
                <a:cs typeface="Times New Roman" panose="02020603050405020304" pitchFamily="18" charset="0"/>
              </a:rPr>
            </a:br>
            <a:r>
              <a:rPr lang="en-US" sz="4000" b="1" dirty="0">
                <a:solidFill>
                  <a:schemeClr val="accent4"/>
                </a:solidFill>
                <a:latin typeface="Times New Roman" panose="02020603050405020304" pitchFamily="18" charset="0"/>
                <a:cs typeface="Times New Roman" panose="02020603050405020304" pitchFamily="18" charset="0"/>
              </a:rPr>
              <a:t>B: So, I asked her to dance, </a:t>
            </a:r>
            <a:br>
              <a:rPr lang="en-US" sz="4000" b="1" dirty="0">
                <a:solidFill>
                  <a:schemeClr val="accent4"/>
                </a:solidFill>
                <a:latin typeface="Times New Roman" panose="02020603050405020304" pitchFamily="18" charset="0"/>
                <a:cs typeface="Times New Roman" panose="02020603050405020304" pitchFamily="18" charset="0"/>
              </a:rPr>
            </a:br>
            <a:r>
              <a:rPr lang="en-US" sz="4000" b="1" dirty="0">
                <a:solidFill>
                  <a:schemeClr val="accent4"/>
                </a:solidFill>
                <a:latin typeface="Times New Roman" panose="02020603050405020304" pitchFamily="18" charset="0"/>
                <a:cs typeface="Times New Roman" panose="02020603050405020304" pitchFamily="18" charset="0"/>
              </a:rPr>
              <a:t>B: Oh how we did prance,</a:t>
            </a:r>
            <a:br>
              <a:rPr lang="en-US" sz="4000" b="1" dirty="0">
                <a:solidFill>
                  <a:schemeClr val="accent4"/>
                </a:solidFill>
                <a:latin typeface="Times New Roman" panose="02020603050405020304" pitchFamily="18" charset="0"/>
                <a:cs typeface="Times New Roman" panose="02020603050405020304" pitchFamily="18" charset="0"/>
              </a:rPr>
            </a:br>
            <a:r>
              <a:rPr lang="en-US" sz="4000" b="1" dirty="0">
                <a:solidFill>
                  <a:schemeClr val="accent4"/>
                </a:solidFill>
                <a:latin typeface="Times New Roman" panose="02020603050405020304" pitchFamily="18" charset="0"/>
                <a:cs typeface="Times New Roman" panose="02020603050405020304" pitchFamily="18" charset="0"/>
              </a:rPr>
              <a:t>A: And my love for her was the key!</a:t>
            </a:r>
          </a:p>
          <a:p>
            <a:endParaRPr lang="en-US" sz="4000" b="1" dirty="0">
              <a:solidFill>
                <a:srgbClr val="FFFF00"/>
              </a:solidFill>
            </a:endParaRPr>
          </a:p>
        </p:txBody>
      </p:sp>
    </p:spTree>
    <p:extLst>
      <p:ext uri="{BB962C8B-B14F-4D97-AF65-F5344CB8AC3E}">
        <p14:creationId xmlns:p14="http://schemas.microsoft.com/office/powerpoint/2010/main" val="2313694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3647</TotalTime>
  <Words>1859</Words>
  <Application>Microsoft Office PowerPoint</Application>
  <PresentationFormat>Custom</PresentationFormat>
  <Paragraphs>284</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Professors John &amp; Marie Murdoch  </vt:lpstr>
      <vt:lpstr>English Corner’s Goals</vt:lpstr>
      <vt:lpstr> </vt:lpstr>
      <vt:lpstr>English Corner Friends December 25, 2014 </vt:lpstr>
      <vt:lpstr>English Corner Friends December 25, 2014 </vt:lpstr>
      <vt:lpstr>English Corner Friends December 25, 2014 </vt:lpstr>
      <vt:lpstr> Next English Corner Thursday, March 12, 2015  7 PM  </vt:lpstr>
      <vt:lpstr> </vt:lpstr>
      <vt:lpstr>PowerPoint Presentation</vt:lpstr>
      <vt:lpstr> Happy Valentine’s Day</vt:lpstr>
      <vt:lpstr>Valentine for Mom   </vt:lpstr>
      <vt:lpstr>Valentine’s Day Riddles</vt:lpstr>
      <vt:lpstr>PowerPoint Presentation</vt:lpstr>
      <vt:lpstr>Meet &amp; Greet We-Chat   </vt:lpstr>
      <vt:lpstr>PowerPoint Presentation</vt:lpstr>
      <vt:lpstr>PowerPoint Presentation</vt:lpstr>
      <vt:lpstr>PowerPoint Presentation</vt:lpstr>
      <vt:lpstr>PowerPoint Presentation</vt:lpstr>
      <vt:lpstr>PowerPoint Presentation</vt:lpstr>
      <vt:lpstr>Communication  </vt:lpstr>
      <vt:lpstr>Communication requires knowing both sides of the story.</vt:lpstr>
      <vt:lpstr>PowerPoint Presentation</vt:lpstr>
      <vt:lpstr>PowerPoint Presentation</vt:lpstr>
      <vt:lpstr>Who to Invite</vt:lpstr>
      <vt:lpstr>Who to Invite</vt:lpstr>
      <vt:lpstr>Who to Invite</vt:lpstr>
      <vt:lpstr>Valentine’s Questions</vt:lpstr>
      <vt:lpstr>Speed Dating Instructions</vt:lpstr>
      <vt:lpstr>Speed Dating Questions Part I</vt:lpstr>
      <vt:lpstr>Speed Dating Questions Part II</vt:lpstr>
      <vt:lpstr>Speed Dating Questions Part III</vt:lpstr>
      <vt:lpstr>Speed Dating Questions Part IV</vt:lpstr>
      <vt:lpstr>Guess – Guess – Guess – Guess Descriptionary</vt:lpstr>
      <vt:lpstr>Talking Cards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PowerPoint Presentation</vt:lpstr>
      <vt:lpstr>PowerPoint Presentation</vt:lpstr>
      <vt:lpstr>What are some of the topics you would like to discuss in class and/or English Corners?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314</cp:revision>
  <cp:lastPrinted>2013-09-23T08:57:36Z</cp:lastPrinted>
  <dcterms:created xsi:type="dcterms:W3CDTF">2013-09-17T00:49:18Z</dcterms:created>
  <dcterms:modified xsi:type="dcterms:W3CDTF">2015-03-05T08:17:48Z</dcterms:modified>
</cp:coreProperties>
</file>