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486" r:id="rId3"/>
    <p:sldId id="485" r:id="rId4"/>
    <p:sldId id="269" r:id="rId5"/>
    <p:sldId id="258" r:id="rId6"/>
    <p:sldId id="267" r:id="rId7"/>
    <p:sldId id="343" r:id="rId8"/>
    <p:sldId id="487" r:id="rId9"/>
    <p:sldId id="488" r:id="rId10"/>
    <p:sldId id="433" r:id="rId11"/>
    <p:sldId id="407" r:id="rId12"/>
    <p:sldId id="489" r:id="rId13"/>
    <p:sldId id="490" r:id="rId14"/>
    <p:sldId id="491" r:id="rId15"/>
    <p:sldId id="492" r:id="rId16"/>
    <p:sldId id="493" r:id="rId17"/>
    <p:sldId id="494" r:id="rId18"/>
    <p:sldId id="495" r:id="rId19"/>
    <p:sldId id="496" r:id="rId20"/>
    <p:sldId id="497" r:id="rId21"/>
    <p:sldId id="419" r:id="rId22"/>
    <p:sldId id="479" r:id="rId23"/>
    <p:sldId id="458" r:id="rId24"/>
    <p:sldId id="460" r:id="rId25"/>
    <p:sldId id="462" r:id="rId26"/>
    <p:sldId id="463" r:id="rId27"/>
    <p:sldId id="464" r:id="rId28"/>
    <p:sldId id="465" r:id="rId29"/>
    <p:sldId id="466" r:id="rId30"/>
    <p:sldId id="467" r:id="rId31"/>
    <p:sldId id="468" r:id="rId32"/>
    <p:sldId id="469" r:id="rId33"/>
    <p:sldId id="470" r:id="rId34"/>
    <p:sldId id="454" r:id="rId35"/>
    <p:sldId id="364" r:id="rId36"/>
    <p:sldId id="374" r:id="rId37"/>
    <p:sldId id="375" r:id="rId38"/>
    <p:sldId id="366" r:id="rId39"/>
    <p:sldId id="370" r:id="rId40"/>
    <p:sldId id="371" r:id="rId41"/>
    <p:sldId id="372" r:id="rId42"/>
    <p:sldId id="373" r:id="rId43"/>
    <p:sldId id="264" r:id="rId44"/>
    <p:sldId id="380" r:id="rId45"/>
    <p:sldId id="381" r:id="rId46"/>
    <p:sldId id="453" r:id="rId47"/>
    <p:sldId id="480" r:id="rId48"/>
    <p:sldId id="481" r:id="rId49"/>
    <p:sldId id="482" r:id="rId50"/>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68" d="100"/>
          <a:sy n="68" d="100"/>
        </p:scale>
        <p:origin x="-324" y="-96"/>
      </p:cViewPr>
      <p:guideLst>
        <p:guide orient="horz" pos="2160"/>
        <p:guide pos="3840"/>
      </p:guideLst>
    </p:cSldViewPr>
  </p:slideViewPr>
  <p:notesTextViewPr>
    <p:cViewPr>
      <p:scale>
        <a:sx n="1" d="1"/>
        <a:sy n="1" d="1"/>
      </p:scale>
      <p:origin x="0" y="0"/>
    </p:cViewPr>
  </p:notesTextViewPr>
  <p:sorterViewPr>
    <p:cViewPr>
      <p:scale>
        <a:sx n="130" d="100"/>
        <a:sy n="130" d="100"/>
      </p:scale>
      <p:origin x="0" y="81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3/19/2014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39C22C-3F3B-4879-9A82-68AA1CE5BDBD}" type="slidenum">
              <a:rPr lang="en-US" altLang="en-US"/>
              <a:pPr/>
              <a:t>12</a:t>
            </a:fld>
            <a:endParaRPr lang="en-US" altLang="en-US"/>
          </a:p>
        </p:txBody>
      </p:sp>
      <p:sp>
        <p:nvSpPr>
          <p:cNvPr id="7170" name="Rectangle 2"/>
          <p:cNvSpPr>
            <a:spLocks noGrp="1" noRot="1" noChangeAspect="1" noChangeArrowheads="1" noTextEdit="1"/>
          </p:cNvSpPr>
          <p:nvPr>
            <p:ph type="sldImg"/>
          </p:nvPr>
        </p:nvSpPr>
        <p:spPr>
          <a:xfrm>
            <a:off x="635000" y="1163638"/>
            <a:ext cx="5588000" cy="3143250"/>
          </a:xfrm>
          <a:ln/>
        </p:spPr>
      </p:sp>
      <p:sp>
        <p:nvSpPr>
          <p:cNvPr id="7171"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3/19/2014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3/19/2014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3/19/2014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3/19/2014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img219.imageshack.us/img219/1201/overseastravelfc5.gif&amp;imgrefurl=http://www.findtraveldeals.info/tips-for-overseas-travel/&amp;usg=__kEgcraEGQCRwwQmfUbJ5Kq6LcxY=&amp;h=333&amp;w=421&amp;sz=8&amp;hl=en&amp;start=1&amp;sig2=LGIDZfuD8Lt6XVFoQWKZZA&amp;zoom=1&amp;um=1&amp;itbs=1&amp;tbnid=b_UVdm5JCW0cpM:&amp;tbnh=99&amp;tbnw=125&amp;prev=/images?q%3Dtraveling%2Boverseas%26um%3D1%26hl%3Den%26newwindow%3D1%26sa%3DN%26rls%3Dcom.microsoft:en-US%26rlz%3D1I7GGIT_en%26ndsp%3D20%26tbs%3Disch:1&amp;ei=qgDYTOfwPIO0vgPV8qyZBQ" TargetMode="Externa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imgres?imgurl=http://www.bigbluesaw.com/saw/images/stories/partexamples/cakeTopper/outline-300.png&amp;imgrefurl=http://www.bigbluesaw.com/saw/big-blue-saw/big-blue-saw-info/waterjet-cut-stainless-steel.html&amp;h=370&amp;w=300&amp;sz=13&amp;hl=en&amp;start=14&amp;sig2=EbR9oF2PzKcyJDC8IgTFbg&amp;um=1&amp;tbnid=2qRlHmEiU-SMfM:&amp;tbnh=122&amp;tbnw=99&amp;ei=0WxmR7a4KJfEgQPDosHNAw&amp;prev=/images?q%3Dchinese%2Bfamily%2B%26svnum%3D10%26um%3D1%26hl%3Den%26newwindow%3D1%26rls%3Dcom.microsoft:en-us:IE-SearchBox%26rlz%3D1I7DGUS%26sa%3DN" TargetMode="Externa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ages.google.com/imgres?imgurl=http://www.mariandme.com/Catalog/AsianDesigns/Chinese/images/I718.gif&amp;imgrefurl=http://www.mariandme.com/Catalog/AsianDesigns/Chinese.html&amp;h=170&amp;w=182&amp;sz=11&amp;hl=en&amp;start=3&amp;sig2=tEq1SY6xjxRp09drYfL5kw&amp;um=1&amp;tbnid=R4Q7oXMtceN_6M:&amp;tbnh=94&amp;tbnw=101&amp;ei=1klmR8TnCJqggAPrs9jNAw&amp;prev=/images?q%3Dchinese%2Bcouple%26svnum%3D10%26um%3D1%26hl%3Den%26newwindow%3D1%26rls%3Dcom.microsoft:en-us:IE-SearchBox%26rlz%3D1I7DGUS%26sa%3DN"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pPr lvl="2"/>
            <a:r>
              <a:rPr lang="en-US" sz="3200" dirty="0" smtClean="0">
                <a:latin typeface="Times New Roman" panose="02020603050405020304" pitchFamily="18" charset="0"/>
                <a:cs typeface="Times New Roman" panose="02020603050405020304" pitchFamily="18" charset="0"/>
              </a:rPr>
              <a:t>Topic: (1) What are the benefits and challenges of studying abroad? (2) Is studying abroad something you would ever want to consider?</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11</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139418" y="176124"/>
            <a:ext cx="417774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3600" b="1">
                <a:effectLst>
                  <a:outerShdw blurRad="38100" dist="38100" dir="2700000" algn="tl">
                    <a:srgbClr val="336699"/>
                  </a:outerShdw>
                </a:effectLst>
                <a:latin typeface="Comic Sans MS" pitchFamily="66" charset="0"/>
              </a:rPr>
              <a:t>MARY’S CHOICE</a:t>
            </a:r>
            <a:r>
              <a:rPr lang="en-US" altLang="en-US" sz="3600" b="1">
                <a:latin typeface="Comic Sans MS" pitchFamily="66" charset="0"/>
              </a:rPr>
              <a:t> </a:t>
            </a:r>
            <a:endParaRPr lang="en-US" altLang="en-US" sz="3600">
              <a:latin typeface="Comic Sans MS" pitchFamily="66" charset="0"/>
            </a:endParaRPr>
          </a:p>
          <a:p>
            <a:pPr algn="ctr"/>
            <a:r>
              <a:rPr lang="en-US" altLang="en-US" sz="3600" b="1">
                <a:latin typeface="Comic Sans MS" pitchFamily="66" charset="0"/>
              </a:rPr>
              <a:t>(ROLE-PLAY)</a:t>
            </a:r>
          </a:p>
        </p:txBody>
      </p:sp>
      <p:pic>
        <p:nvPicPr>
          <p:cNvPr id="5123" name="Picture 3" descr="harv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1600200"/>
            <a:ext cx="5029200" cy="5029200"/>
          </a:xfrm>
          <a:prstGeom prst="rect">
            <a:avLst/>
          </a:prstGeom>
          <a:noFill/>
          <a:extLst>
            <a:ext uri="{909E8E84-426E-40DD-AFC4-6F175D3DCCD1}">
              <a14:hiddenFill xmlns:a14="http://schemas.microsoft.com/office/drawing/2010/main">
                <a:solidFill>
                  <a:srgbClr val="FFFFFF"/>
                </a:solidFill>
              </a14:hiddenFill>
            </a:ext>
          </a:extLst>
        </p:spPr>
      </p:pic>
      <p:sp>
        <p:nvSpPr>
          <p:cNvPr id="5125" name="Rectangle 5"/>
          <p:cNvSpPr>
            <a:spLocks noChangeArrowheads="1"/>
          </p:cNvSpPr>
          <p:nvPr/>
        </p:nvSpPr>
        <p:spPr bwMode="auto">
          <a:xfrm>
            <a:off x="3293717" y="1972734"/>
            <a:ext cx="344517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3000" b="1" dirty="0" err="1" smtClean="0">
                <a:effectLst>
                  <a:outerShdw blurRad="38100" dist="38100" dir="2700000" algn="tl">
                    <a:srgbClr val="FFFFFF"/>
                  </a:outerShdw>
                </a:effectLst>
                <a:latin typeface="Comic Sans MS" pitchFamily="66" charset="0"/>
              </a:rPr>
              <a:t>Tongji</a:t>
            </a:r>
            <a:r>
              <a:rPr lang="en-US" altLang="en-US" sz="3000" b="1" dirty="0" smtClean="0">
                <a:effectLst>
                  <a:outerShdw blurRad="38100" dist="38100" dir="2700000" algn="tl">
                    <a:srgbClr val="FFFFFF"/>
                  </a:outerShdw>
                </a:effectLst>
                <a:latin typeface="Comic Sans MS" pitchFamily="66" charset="0"/>
              </a:rPr>
              <a:t> </a:t>
            </a:r>
            <a:r>
              <a:rPr lang="en-US" altLang="en-US" sz="3000" b="1" dirty="0">
                <a:effectLst>
                  <a:outerShdw blurRad="38100" dist="38100" dir="2700000" algn="tl">
                    <a:srgbClr val="FFFFFF"/>
                  </a:outerShdw>
                </a:effectLst>
                <a:latin typeface="Comic Sans MS" pitchFamily="66" charset="0"/>
              </a:rPr>
              <a:t>University</a:t>
            </a:r>
            <a:r>
              <a:rPr lang="en-US" altLang="en-US" sz="3000" b="1" dirty="0">
                <a:effectLst>
                  <a:outerShdw blurRad="38100" dist="38100" dir="2700000" algn="tl">
                    <a:srgbClr val="336699"/>
                  </a:outerShdw>
                </a:effectLst>
              </a:rPr>
              <a:t> </a:t>
            </a:r>
          </a:p>
        </p:txBody>
      </p:sp>
      <p:sp>
        <p:nvSpPr>
          <p:cNvPr id="5126" name="Rectangle 6"/>
          <p:cNvSpPr>
            <a:spLocks noChangeArrowheads="1"/>
          </p:cNvSpPr>
          <p:nvPr/>
        </p:nvSpPr>
        <p:spPr bwMode="auto">
          <a:xfrm>
            <a:off x="7162800" y="6019744"/>
            <a:ext cx="4978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3000" b="1" dirty="0">
                <a:solidFill>
                  <a:srgbClr val="FFFF00"/>
                </a:solidFill>
                <a:effectLst>
                  <a:outerShdw blurRad="38100" dist="38100" dir="2700000" algn="tl">
                    <a:srgbClr val="FFFFFF"/>
                  </a:outerShdw>
                </a:effectLst>
                <a:latin typeface="Comic Sans MS" pitchFamily="66" charset="0"/>
              </a:rPr>
              <a:t>Harvard University</a:t>
            </a:r>
            <a:r>
              <a:rPr lang="en-US" altLang="en-US" sz="3000" b="1" dirty="0">
                <a:effectLst>
                  <a:outerShdw blurRad="38100" dist="38100" dir="2700000" algn="tl">
                    <a:srgbClr val="336699"/>
                  </a:outerShdw>
                </a:effectLst>
                <a:latin typeface="Comic Sans MS" pitchFamily="66" charset="0"/>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406" y="283992"/>
            <a:ext cx="2531403" cy="6010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9809" y="2503740"/>
            <a:ext cx="4292991" cy="2518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6720141"/>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udentdiscu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121920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232834" y="304801"/>
            <a:ext cx="874790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4000" b="1">
                <a:effectLst>
                  <a:outerShdw blurRad="38100" dist="38100" dir="2700000" algn="tl">
                    <a:srgbClr val="336699"/>
                  </a:outerShdw>
                </a:effectLst>
                <a:latin typeface="Comic Sans MS" pitchFamily="66" charset="0"/>
              </a:rPr>
              <a:t>DIVIDE INTO GROUPS OF FOUR</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le_Play_Toolk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395200"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2734733" y="5410201"/>
            <a:ext cx="935566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000" b="1" u="sng" dirty="0">
                <a:solidFill>
                  <a:srgbClr val="FF0000"/>
                </a:solidFill>
                <a:effectLst>
                  <a:outerShdw blurRad="38100" dist="38100" dir="2700000" algn="tl">
                    <a:srgbClr val="FFFFFF"/>
                  </a:outerShdw>
                </a:effectLst>
                <a:latin typeface="Comic Sans MS" pitchFamily="66" charset="0"/>
              </a:rPr>
              <a:t>role-play</a:t>
            </a:r>
            <a:r>
              <a:rPr lang="en-US" altLang="en-US" sz="4000" b="1" dirty="0">
                <a:solidFill>
                  <a:srgbClr val="FF0000"/>
                </a:solidFill>
                <a:effectLst>
                  <a:outerShdw blurRad="38100" dist="38100" dir="2700000" algn="tl">
                    <a:srgbClr val="FFFFFF"/>
                  </a:outerShdw>
                </a:effectLst>
                <a:latin typeface="Comic Sans MS" pitchFamily="66" charset="0"/>
              </a:rPr>
              <a:t> – </a:t>
            </a:r>
            <a:r>
              <a:rPr lang="en-US" altLang="en-US" sz="4000" b="1" i="1" dirty="0">
                <a:solidFill>
                  <a:srgbClr val="FF0000"/>
                </a:solidFill>
                <a:effectLst>
                  <a:outerShdw blurRad="38100" dist="38100" dir="2700000" algn="tl">
                    <a:srgbClr val="FFFFFF"/>
                  </a:outerShdw>
                </a:effectLst>
                <a:latin typeface="Comic Sans MS" pitchFamily="66" charset="0"/>
              </a:rPr>
              <a:t>to act out a role, to  </a:t>
            </a:r>
          </a:p>
          <a:p>
            <a:pPr>
              <a:defRPr/>
            </a:pPr>
            <a:r>
              <a:rPr lang="en-US" altLang="en-US" sz="4000" b="1" i="1" dirty="0">
                <a:solidFill>
                  <a:srgbClr val="FF0000"/>
                </a:solidFill>
                <a:effectLst>
                  <a:outerShdw blurRad="38100" dist="38100" dir="2700000" algn="tl">
                    <a:srgbClr val="FFFFFF"/>
                  </a:outerShdw>
                </a:effectLst>
                <a:latin typeface="Comic Sans MS" pitchFamily="66" charset="0"/>
              </a:rPr>
              <a:t>                  play a part</a:t>
            </a:r>
            <a:endParaRPr lang="en-US" altLang="en-US" sz="4000" b="1" u="sng" dirty="0">
              <a:solidFill>
                <a:srgbClr val="FF0000"/>
              </a:solidFill>
              <a:effectLst>
                <a:outerShdw blurRad="38100" dist="38100" dir="2700000" algn="tl">
                  <a:srgbClr val="FFFFFF"/>
                </a:outerShdw>
              </a:effectLst>
              <a:latin typeface="Comic Sans MS" pitchFamily="66" charset="0"/>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06400" y="152400"/>
            <a:ext cx="117856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dirty="0"/>
              <a:t>Mary has a serious choice she must make.  She can’t decide which graduate school to attend.  She has applied to two schools and has been accepted to both of them.  One university is in America </a:t>
            </a:r>
          </a:p>
          <a:p>
            <a:pPr eaLnBrk="1" hangingPunct="1">
              <a:spcBef>
                <a:spcPct val="0"/>
              </a:spcBef>
              <a:buFontTx/>
              <a:buNone/>
            </a:pPr>
            <a:r>
              <a:rPr lang="en-US" altLang="en-US" sz="3600" dirty="0"/>
              <a:t>and the other is in China.</a:t>
            </a:r>
          </a:p>
          <a:p>
            <a:pPr eaLnBrk="1" hangingPunct="1">
              <a:spcBef>
                <a:spcPct val="0"/>
              </a:spcBef>
              <a:buFontTx/>
              <a:buNone/>
            </a:pPr>
            <a:endParaRPr lang="en-US" altLang="en-US" sz="1400" dirty="0"/>
          </a:p>
          <a:p>
            <a:pPr eaLnBrk="1" hangingPunct="1">
              <a:spcBef>
                <a:spcPct val="0"/>
              </a:spcBef>
              <a:buFontTx/>
              <a:buNone/>
            </a:pPr>
            <a:endParaRPr lang="en-US" altLang="en-US" sz="1400" dirty="0"/>
          </a:p>
          <a:p>
            <a:pPr eaLnBrk="1" hangingPunct="1">
              <a:spcBef>
                <a:spcPct val="0"/>
              </a:spcBef>
              <a:buFontTx/>
              <a:buNone/>
            </a:pPr>
            <a:r>
              <a:rPr lang="en-US" altLang="en-US" sz="3600" dirty="0"/>
              <a:t>The first school she applied to is </a:t>
            </a:r>
            <a:r>
              <a:rPr lang="en-US" altLang="en-US" sz="3600" b="1" dirty="0"/>
              <a:t>Harvard University</a:t>
            </a:r>
            <a:r>
              <a:rPr lang="en-US" altLang="en-US" sz="3600" dirty="0"/>
              <a:t>.  </a:t>
            </a:r>
            <a:r>
              <a:rPr lang="en-US" altLang="en-US" sz="3600" b="1" dirty="0"/>
              <a:t>Harvard</a:t>
            </a:r>
            <a:r>
              <a:rPr lang="en-US" altLang="en-US" sz="3600" dirty="0"/>
              <a:t> is famous throughout the world and a </a:t>
            </a:r>
            <a:r>
              <a:rPr lang="en-US" altLang="en-US" sz="3600" b="1" dirty="0"/>
              <a:t>Harvard</a:t>
            </a:r>
            <a:r>
              <a:rPr lang="en-US" altLang="en-US" sz="3600" dirty="0"/>
              <a:t> degree opens many doors of opportunity.  After she graduates, there will be no problem for her</a:t>
            </a:r>
          </a:p>
        </p:txBody>
      </p:sp>
      <p:pic>
        <p:nvPicPr>
          <p:cNvPr id="5123" name="Picture 3" descr="pns_us_china_flag%20resiz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7649" y="1888905"/>
            <a:ext cx="203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04800" y="266700"/>
            <a:ext cx="1168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400" dirty="0"/>
              <a:t>to find a </a:t>
            </a:r>
            <a:r>
              <a:rPr lang="en-US" altLang="en-US" sz="4400" dirty="0" smtClean="0"/>
              <a:t>very high-paying </a:t>
            </a:r>
            <a:r>
              <a:rPr lang="en-US" altLang="en-US" sz="4400" dirty="0"/>
              <a:t>job.  She wants to study law and </a:t>
            </a:r>
            <a:r>
              <a:rPr lang="en-US" altLang="en-US" sz="4400" b="1" dirty="0"/>
              <a:t>Harvard’s</a:t>
            </a:r>
            <a:r>
              <a:rPr lang="en-US" altLang="en-US" sz="4400" dirty="0"/>
              <a:t> program would be a real </a:t>
            </a:r>
            <a:r>
              <a:rPr lang="en-US" altLang="en-US" sz="4400" dirty="0" smtClean="0"/>
              <a:t>opportunity </a:t>
            </a:r>
            <a:r>
              <a:rPr lang="en-US" altLang="en-US" sz="4400" dirty="0"/>
              <a:t>for her.  </a:t>
            </a:r>
            <a:r>
              <a:rPr lang="en-US" altLang="en-US" sz="4400" b="1" dirty="0"/>
              <a:t>Harvard</a:t>
            </a:r>
            <a:r>
              <a:rPr lang="en-US" altLang="en-US" sz="4400" dirty="0"/>
              <a:t> will cost $30,000 a year and they have offered to give her a scholarship for $20,000.  She doesn’t know how she will pay the remaining tuition. Her father has worked hard to save for her education, but this would mean that he would have no money left and he is now getting old.  </a:t>
            </a:r>
            <a:r>
              <a:rPr lang="en-US" altLang="en-US" sz="4400" dirty="0" smtClean="0"/>
              <a:t> </a:t>
            </a:r>
            <a:endParaRPr lang="en-US" altLang="en-US" sz="4400" dirty="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06034" y="1408113"/>
            <a:ext cx="89619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10243" name="Rectangle 3"/>
          <p:cNvSpPr>
            <a:spLocks noChangeArrowheads="1"/>
          </p:cNvSpPr>
          <p:nvPr/>
        </p:nvSpPr>
        <p:spPr bwMode="auto">
          <a:xfrm>
            <a:off x="203200" y="623957"/>
            <a:ext cx="1168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5791200" algn="l"/>
              </a:tabLst>
              <a:defRPr>
                <a:solidFill>
                  <a:schemeClr val="tx1"/>
                </a:solidFill>
                <a:latin typeface="Arial" charset="0"/>
              </a:defRPr>
            </a:lvl1pPr>
            <a:lvl2pPr>
              <a:tabLst>
                <a:tab pos="5791200" algn="l"/>
              </a:tabLst>
              <a:defRPr>
                <a:solidFill>
                  <a:schemeClr val="tx1"/>
                </a:solidFill>
                <a:latin typeface="Arial" charset="0"/>
              </a:defRPr>
            </a:lvl2pPr>
            <a:lvl3pPr>
              <a:tabLst>
                <a:tab pos="5791200" algn="l"/>
              </a:tabLst>
              <a:defRPr>
                <a:solidFill>
                  <a:schemeClr val="tx1"/>
                </a:solidFill>
                <a:latin typeface="Arial" charset="0"/>
              </a:defRPr>
            </a:lvl3pPr>
            <a:lvl4pPr>
              <a:tabLst>
                <a:tab pos="5791200" algn="l"/>
              </a:tabLst>
              <a:defRPr>
                <a:solidFill>
                  <a:schemeClr val="tx1"/>
                </a:solidFill>
                <a:latin typeface="Arial" charset="0"/>
              </a:defRPr>
            </a:lvl4pPr>
            <a:lvl5pPr>
              <a:tabLst>
                <a:tab pos="5791200" algn="l"/>
              </a:tabLst>
              <a:defRPr>
                <a:solidFill>
                  <a:schemeClr val="tx1"/>
                </a:solidFill>
                <a:latin typeface="Arial" charset="0"/>
              </a:defRPr>
            </a:lvl5pPr>
            <a:lvl6pPr fontAlgn="base">
              <a:spcBef>
                <a:spcPct val="0"/>
              </a:spcBef>
              <a:spcAft>
                <a:spcPct val="0"/>
              </a:spcAft>
              <a:tabLst>
                <a:tab pos="5791200" algn="l"/>
              </a:tabLst>
              <a:defRPr>
                <a:solidFill>
                  <a:schemeClr val="tx1"/>
                </a:solidFill>
                <a:latin typeface="Arial" charset="0"/>
              </a:defRPr>
            </a:lvl6pPr>
            <a:lvl7pPr fontAlgn="base">
              <a:spcBef>
                <a:spcPct val="0"/>
              </a:spcBef>
              <a:spcAft>
                <a:spcPct val="0"/>
              </a:spcAft>
              <a:tabLst>
                <a:tab pos="5791200" algn="l"/>
              </a:tabLst>
              <a:defRPr>
                <a:solidFill>
                  <a:schemeClr val="tx1"/>
                </a:solidFill>
                <a:latin typeface="Arial" charset="0"/>
              </a:defRPr>
            </a:lvl7pPr>
            <a:lvl8pPr fontAlgn="base">
              <a:spcBef>
                <a:spcPct val="0"/>
              </a:spcBef>
              <a:spcAft>
                <a:spcPct val="0"/>
              </a:spcAft>
              <a:tabLst>
                <a:tab pos="5791200" algn="l"/>
              </a:tabLst>
              <a:defRPr>
                <a:solidFill>
                  <a:schemeClr val="tx1"/>
                </a:solidFill>
                <a:latin typeface="Arial" charset="0"/>
              </a:defRPr>
            </a:lvl8pPr>
            <a:lvl9pPr fontAlgn="base">
              <a:spcBef>
                <a:spcPct val="0"/>
              </a:spcBef>
              <a:spcAft>
                <a:spcPct val="0"/>
              </a:spcAft>
              <a:tabLst>
                <a:tab pos="5791200" algn="l"/>
              </a:tabLst>
              <a:defRPr>
                <a:solidFill>
                  <a:schemeClr val="tx1"/>
                </a:solidFill>
                <a:latin typeface="Arial" charset="0"/>
              </a:defRPr>
            </a:lvl9pPr>
          </a:lstStyle>
          <a:p>
            <a:pPr>
              <a:defRPr/>
            </a:pPr>
            <a:r>
              <a:rPr lang="en-US" altLang="en-US" sz="3600" dirty="0"/>
              <a:t>S</a:t>
            </a:r>
            <a:r>
              <a:rPr lang="en-US" altLang="en-US" sz="3600" dirty="0" smtClean="0"/>
              <a:t>he is concerned for her father and mother being alone while she goes overseas for four years.</a:t>
            </a:r>
          </a:p>
          <a:p>
            <a:pPr>
              <a:defRPr/>
            </a:pPr>
            <a:endParaRPr lang="en-US" altLang="en-US" dirty="0" smtClean="0"/>
          </a:p>
          <a:p>
            <a:pPr>
              <a:defRPr/>
            </a:pPr>
            <a:endParaRPr lang="en-US" altLang="en-US" dirty="0" smtClean="0"/>
          </a:p>
          <a:p>
            <a:pPr>
              <a:defRPr/>
            </a:pPr>
            <a:r>
              <a:rPr lang="en-US" altLang="en-US" sz="3600" dirty="0" smtClean="0"/>
              <a:t>She also has another consideration—her     </a:t>
            </a:r>
          </a:p>
          <a:p>
            <a:pPr>
              <a:defRPr/>
            </a:pPr>
            <a:r>
              <a:rPr lang="en-US" altLang="en-US" sz="3600" dirty="0" smtClean="0"/>
              <a:t>                boyfriend.  He attends </a:t>
            </a:r>
            <a:r>
              <a:rPr lang="en-US" altLang="en-US" sz="3600" b="1" dirty="0" err="1" smtClean="0"/>
              <a:t>Tongji</a:t>
            </a:r>
            <a:r>
              <a:rPr lang="en-US" altLang="en-US" sz="3600" b="1" dirty="0" smtClean="0"/>
              <a:t> </a:t>
            </a:r>
            <a:r>
              <a:rPr lang="en-US" altLang="en-US" sz="3600" dirty="0" smtClean="0"/>
              <a:t>  </a:t>
            </a:r>
          </a:p>
          <a:p>
            <a:pPr>
              <a:defRPr/>
            </a:pPr>
            <a:r>
              <a:rPr lang="en-US" altLang="en-US" sz="3600" dirty="0" smtClean="0"/>
              <a:t>                </a:t>
            </a:r>
            <a:r>
              <a:rPr lang="en-US" altLang="en-US" sz="3600" b="1" dirty="0" smtClean="0"/>
              <a:t>University</a:t>
            </a:r>
            <a:r>
              <a:rPr lang="en-US" altLang="en-US" sz="3600" dirty="0" smtClean="0"/>
              <a:t> and wants her to stay   </a:t>
            </a:r>
          </a:p>
          <a:p>
            <a:pPr>
              <a:defRPr/>
            </a:pPr>
            <a:r>
              <a:rPr lang="en-US" altLang="en-US" sz="3600" dirty="0" smtClean="0"/>
              <a:t>                with him because he wants to marry her.  He’s afraid that if she leaves for America, she will never come back.  Mary loves her boyfriend very much.  She has also been </a:t>
            </a:r>
            <a:r>
              <a:rPr lang="en-US" altLang="en-US" sz="3600" dirty="0" smtClean="0">
                <a:latin typeface="Comic Sans MS" pitchFamily="66" charset="0"/>
              </a:rPr>
              <a:t>accepted at </a:t>
            </a:r>
            <a:r>
              <a:rPr lang="en-US" altLang="en-US" sz="3600" dirty="0" err="1" smtClean="0">
                <a:effectLst>
                  <a:outerShdw blurRad="38100" dist="38100" dir="2700000" algn="tl">
                    <a:srgbClr val="336699"/>
                  </a:outerShdw>
                </a:effectLst>
                <a:latin typeface="Comic Sans MS" pitchFamily="66" charset="0"/>
              </a:rPr>
              <a:t>Tongji</a:t>
            </a:r>
            <a:r>
              <a:rPr lang="en-US" altLang="en-US" sz="3600" dirty="0" smtClean="0">
                <a:effectLst>
                  <a:outerShdw blurRad="38100" dist="38100" dir="2700000" algn="tl">
                    <a:srgbClr val="336699"/>
                  </a:outerShdw>
                </a:effectLst>
                <a:latin typeface="Comic Sans MS" pitchFamily="66" charset="0"/>
              </a:rPr>
              <a:t> University.</a:t>
            </a:r>
            <a:endParaRPr lang="en-US" altLang="en-US" sz="3600" dirty="0" smtClean="0">
              <a:latin typeface="Comic Sans MS" pitchFamily="66" charset="0"/>
            </a:endParaRPr>
          </a:p>
        </p:txBody>
      </p:sp>
      <p:pic>
        <p:nvPicPr>
          <p:cNvPr id="7172" name="Picture 4" descr="overseastravelfc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8801" y="1959610"/>
            <a:ext cx="2400300"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PMO80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63" y="2971800"/>
            <a:ext cx="2540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03200" y="228600"/>
            <a:ext cx="12090400"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800100" indent="-342900" eaLnBrk="0" hangingPunct="0">
              <a:spcBef>
                <a:spcPct val="20000"/>
              </a:spcBef>
              <a:buChar char="–"/>
              <a:defRPr sz="2800">
                <a:solidFill>
                  <a:schemeClr val="tx1"/>
                </a:solidFill>
                <a:latin typeface="Arial" charset="0"/>
              </a:defRPr>
            </a:lvl2pPr>
            <a:lvl3pPr marL="1257300" indent="-342900" eaLnBrk="0" hangingPunct="0">
              <a:spcBef>
                <a:spcPct val="20000"/>
              </a:spcBef>
              <a:buChar char="•"/>
              <a:defRPr sz="2400">
                <a:solidFill>
                  <a:schemeClr val="tx1"/>
                </a:solidFill>
                <a:latin typeface="Arial" charset="0"/>
              </a:defRPr>
            </a:lvl3pPr>
            <a:lvl4pPr marL="1714500" indent="-342900" eaLnBrk="0" hangingPunct="0">
              <a:spcBef>
                <a:spcPct val="20000"/>
              </a:spcBef>
              <a:buChar char="–"/>
              <a:defRPr sz="2000">
                <a:solidFill>
                  <a:schemeClr val="tx1"/>
                </a:solidFill>
                <a:latin typeface="Arial" charset="0"/>
              </a:defRPr>
            </a:lvl4pPr>
            <a:lvl5pPr marL="2171700" indent="-342900" eaLnBrk="0" hangingPunct="0">
              <a:spcBef>
                <a:spcPct val="20000"/>
              </a:spcBef>
              <a:buChar char="»"/>
              <a:defRPr sz="2000">
                <a:solidFill>
                  <a:schemeClr val="tx1"/>
                </a:solidFill>
                <a:latin typeface="Arial" charset="0"/>
              </a:defRPr>
            </a:lvl5pPr>
            <a:lvl6pPr marL="2628900" indent="-342900" eaLnBrk="0" fontAlgn="base" hangingPunct="0">
              <a:spcBef>
                <a:spcPct val="20000"/>
              </a:spcBef>
              <a:spcAft>
                <a:spcPct val="0"/>
              </a:spcAft>
              <a:buChar char="»"/>
              <a:defRPr sz="2000">
                <a:solidFill>
                  <a:schemeClr val="tx1"/>
                </a:solidFill>
                <a:latin typeface="Arial" charset="0"/>
              </a:defRPr>
            </a:lvl6pPr>
            <a:lvl7pPr marL="3086100" indent="-342900" eaLnBrk="0" fontAlgn="base" hangingPunct="0">
              <a:spcBef>
                <a:spcPct val="20000"/>
              </a:spcBef>
              <a:spcAft>
                <a:spcPct val="0"/>
              </a:spcAft>
              <a:buChar char="»"/>
              <a:defRPr sz="2000">
                <a:solidFill>
                  <a:schemeClr val="tx1"/>
                </a:solidFill>
                <a:latin typeface="Arial" charset="0"/>
              </a:defRPr>
            </a:lvl7pPr>
            <a:lvl8pPr marL="3543300" indent="-342900" eaLnBrk="0" fontAlgn="base" hangingPunct="0">
              <a:spcBef>
                <a:spcPct val="20000"/>
              </a:spcBef>
              <a:spcAft>
                <a:spcPct val="0"/>
              </a:spcAft>
              <a:buChar char="»"/>
              <a:defRPr sz="2000">
                <a:solidFill>
                  <a:schemeClr val="tx1"/>
                </a:solidFill>
                <a:latin typeface="Arial" charset="0"/>
              </a:defRPr>
            </a:lvl8pPr>
            <a:lvl9pPr marL="4000500" indent="-3429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smtClean="0"/>
              <a:t>It </a:t>
            </a:r>
            <a:r>
              <a:rPr lang="en-US" altLang="en-US" sz="4000" dirty="0"/>
              <a:t>is one of the best universities </a:t>
            </a:r>
          </a:p>
          <a:p>
            <a:pPr eaLnBrk="1" hangingPunct="1">
              <a:spcBef>
                <a:spcPct val="0"/>
              </a:spcBef>
              <a:buFontTx/>
              <a:buNone/>
            </a:pPr>
            <a:r>
              <a:rPr lang="en-US" altLang="en-US" sz="4000" dirty="0"/>
              <a:t>in China and they have offered to pay her </a:t>
            </a:r>
          </a:p>
          <a:p>
            <a:pPr eaLnBrk="1" hangingPunct="1">
              <a:spcBef>
                <a:spcPct val="0"/>
              </a:spcBef>
              <a:buFontTx/>
              <a:buNone/>
            </a:pPr>
            <a:r>
              <a:rPr lang="en-US" altLang="en-US" sz="4000" dirty="0"/>
              <a:t>full tuition in scholarship, but the chance to </a:t>
            </a:r>
          </a:p>
          <a:p>
            <a:pPr eaLnBrk="1" hangingPunct="1">
              <a:spcBef>
                <a:spcPct val="0"/>
              </a:spcBef>
              <a:buFontTx/>
              <a:buNone/>
            </a:pPr>
            <a:r>
              <a:rPr lang="en-US" altLang="en-US" sz="4000" dirty="0"/>
              <a:t>go to Harvard is once in a lifetime.  If she </a:t>
            </a:r>
          </a:p>
          <a:p>
            <a:pPr eaLnBrk="1" hangingPunct="1">
              <a:spcBef>
                <a:spcPct val="0"/>
              </a:spcBef>
              <a:buFontTx/>
              <a:buNone/>
            </a:pPr>
            <a:r>
              <a:rPr lang="en-US" altLang="en-US" sz="4000" dirty="0"/>
              <a:t>stays in China, however, she will be near </a:t>
            </a:r>
          </a:p>
          <a:p>
            <a:pPr eaLnBrk="1" hangingPunct="1">
              <a:spcBef>
                <a:spcPct val="0"/>
              </a:spcBef>
              <a:buFontTx/>
              <a:buNone/>
            </a:pPr>
            <a:r>
              <a:rPr lang="en-US" altLang="en-US" sz="4000" dirty="0"/>
              <a:t>her boyfriend and her parents.</a:t>
            </a:r>
          </a:p>
          <a:p>
            <a:pPr eaLnBrk="1" hangingPunct="1">
              <a:spcBef>
                <a:spcPct val="0"/>
              </a:spcBef>
              <a:buFontTx/>
              <a:buNone/>
            </a:pPr>
            <a:r>
              <a:rPr lang="en-US" altLang="en-US" sz="3600" dirty="0"/>
              <a:t>   </a:t>
            </a:r>
          </a:p>
          <a:p>
            <a:pPr eaLnBrk="1" hangingPunct="1">
              <a:spcBef>
                <a:spcPct val="0"/>
              </a:spcBef>
              <a:buFontTx/>
              <a:buNone/>
            </a:pPr>
            <a:r>
              <a:rPr lang="en-US" altLang="en-US" sz="3600" dirty="0"/>
              <a:t>                         </a:t>
            </a:r>
            <a:r>
              <a:rPr lang="en-US" altLang="en-US" sz="3600" dirty="0" smtClean="0"/>
              <a:t>	Mary </a:t>
            </a:r>
            <a:r>
              <a:rPr lang="en-US" altLang="en-US" sz="3600" dirty="0"/>
              <a:t>must make</a:t>
            </a:r>
          </a:p>
          <a:p>
            <a:pPr eaLnBrk="1" hangingPunct="1">
              <a:spcBef>
                <a:spcPct val="0"/>
              </a:spcBef>
              <a:buFontTx/>
              <a:buNone/>
            </a:pPr>
            <a:r>
              <a:rPr lang="en-US" altLang="en-US" sz="3600" dirty="0"/>
              <a:t>                         </a:t>
            </a:r>
            <a:r>
              <a:rPr lang="en-US" altLang="en-US" sz="3600" dirty="0" smtClean="0"/>
              <a:t>	up </a:t>
            </a:r>
            <a:r>
              <a:rPr lang="en-US" altLang="en-US" sz="3600" dirty="0"/>
              <a:t>her mind.  </a:t>
            </a:r>
          </a:p>
          <a:p>
            <a:pPr eaLnBrk="1" hangingPunct="1">
              <a:spcBef>
                <a:spcPct val="0"/>
              </a:spcBef>
              <a:buFontTx/>
              <a:buNone/>
            </a:pPr>
            <a:r>
              <a:rPr lang="en-US" altLang="en-US" sz="3600" dirty="0"/>
              <a:t>                         </a:t>
            </a:r>
            <a:r>
              <a:rPr lang="en-US" altLang="en-US" sz="3600" dirty="0" smtClean="0"/>
              <a:t>	Where </a:t>
            </a:r>
            <a:r>
              <a:rPr lang="en-US" altLang="en-US" sz="3600" dirty="0"/>
              <a:t>will she </a:t>
            </a:r>
          </a:p>
          <a:p>
            <a:pPr eaLnBrk="1" hangingPunct="1">
              <a:spcBef>
                <a:spcPct val="0"/>
              </a:spcBef>
              <a:buFontTx/>
              <a:buNone/>
            </a:pPr>
            <a:r>
              <a:rPr lang="en-US" altLang="en-US" sz="3600" dirty="0"/>
              <a:t>                         </a:t>
            </a:r>
            <a:r>
              <a:rPr lang="en-US" altLang="en-US" sz="3600" dirty="0" smtClean="0"/>
              <a:t>	go</a:t>
            </a:r>
            <a:r>
              <a:rPr lang="en-US" altLang="en-US" sz="3600" dirty="0"/>
              <a:t>?   </a:t>
            </a:r>
          </a:p>
        </p:txBody>
      </p:sp>
      <p:pic>
        <p:nvPicPr>
          <p:cNvPr id="8195" name="Picture 3" descr="question-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7285" y="3429000"/>
            <a:ext cx="3126316"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decisions.gif Decisions image by judithsydn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04714"/>
            <a:ext cx="3436780" cy="236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251200" y="76201"/>
            <a:ext cx="62992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b="1" u="sng"/>
              <a:t>Roles</a:t>
            </a:r>
            <a:r>
              <a:rPr lang="en-US" altLang="en-US" sz="3600" b="1"/>
              <a:t>:</a:t>
            </a:r>
          </a:p>
          <a:p>
            <a:pPr eaLnBrk="1" hangingPunct="1">
              <a:spcBef>
                <a:spcPct val="0"/>
              </a:spcBef>
              <a:buFontTx/>
              <a:buNone/>
            </a:pPr>
            <a:endParaRPr lang="en-US" altLang="en-US" sz="1200"/>
          </a:p>
          <a:p>
            <a:pPr eaLnBrk="1" hangingPunct="1">
              <a:spcBef>
                <a:spcPct val="0"/>
              </a:spcBef>
              <a:buFontTx/>
              <a:buNone/>
            </a:pPr>
            <a:r>
              <a:rPr lang="en-US" altLang="en-US" sz="3600"/>
              <a:t>1. Mary</a:t>
            </a:r>
          </a:p>
          <a:p>
            <a:pPr eaLnBrk="1" hangingPunct="1">
              <a:spcBef>
                <a:spcPct val="0"/>
              </a:spcBef>
              <a:buFontTx/>
              <a:buNone/>
            </a:pPr>
            <a:r>
              <a:rPr lang="en-US" altLang="en-US" sz="3600"/>
              <a:t>2. Mary’s father</a:t>
            </a:r>
          </a:p>
          <a:p>
            <a:pPr eaLnBrk="1" hangingPunct="1">
              <a:spcBef>
                <a:spcPct val="0"/>
              </a:spcBef>
              <a:buFontTx/>
              <a:buNone/>
            </a:pPr>
            <a:r>
              <a:rPr lang="en-US" altLang="en-US" sz="3600"/>
              <a:t>3. Mary’s mother</a:t>
            </a:r>
          </a:p>
          <a:p>
            <a:pPr eaLnBrk="1" hangingPunct="1">
              <a:spcBef>
                <a:spcPct val="0"/>
              </a:spcBef>
              <a:buFontTx/>
              <a:buNone/>
            </a:pPr>
            <a:r>
              <a:rPr lang="en-US" altLang="en-US" sz="3600"/>
              <a:t>4. Mary’s boyfriend</a:t>
            </a:r>
            <a:endParaRPr lang="en-US" altLang="en-US" sz="3600" b="1" u="sng"/>
          </a:p>
        </p:txBody>
      </p:sp>
      <p:pic>
        <p:nvPicPr>
          <p:cNvPr id="9219" name="Picture 3" descr="outline-30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517" y="914400"/>
            <a:ext cx="230928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354389"/>
            <a:ext cx="6807200"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descr="cupi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3285" y="2895600"/>
            <a:ext cx="3278716"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backgrounds.png hearts image by babasock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28000" y="0"/>
            <a:ext cx="41656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50514" y="1415549"/>
            <a:ext cx="7876698" cy="5885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04800" y="225425"/>
            <a:ext cx="115824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3600" b="1" u="sng" dirty="0"/>
              <a:t>INSTRUCTIONS</a:t>
            </a:r>
            <a:r>
              <a:rPr lang="en-US" altLang="en-US" sz="3600" dirty="0"/>
              <a:t>:  Each of you tell Mary what you think she should do </a:t>
            </a:r>
            <a:r>
              <a:rPr lang="en-US" altLang="en-US" sz="3600" b="1" i="1" u="sng" dirty="0"/>
              <a:t>(remember to give the opinion of your role, not your own personal opinion)</a:t>
            </a:r>
            <a:r>
              <a:rPr lang="en-US" altLang="en-US" sz="3600" dirty="0"/>
              <a:t>.  </a:t>
            </a:r>
          </a:p>
          <a:p>
            <a:pPr eaLnBrk="1" hangingPunct="1">
              <a:spcBef>
                <a:spcPct val="50000"/>
              </a:spcBef>
              <a:buFontTx/>
              <a:buNone/>
            </a:pPr>
            <a:r>
              <a:rPr lang="en-US" altLang="en-US" sz="3600" dirty="0"/>
              <a:t>Mary will listen to each </a:t>
            </a:r>
            <a:r>
              <a:rPr lang="en-US" altLang="en-US" sz="3600" dirty="0" smtClean="0"/>
              <a:t>person’s opinion </a:t>
            </a:r>
            <a:r>
              <a:rPr lang="en-US" altLang="en-US" sz="3600" dirty="0"/>
              <a:t>and may agree or disagree.   Mary will then leave the room and the group will try to predict/guess her answer.  She will come back into the room and tell her decision and why she decided that way</a:t>
            </a:r>
            <a:r>
              <a:rPr lang="en-US" altLang="en-US" sz="3600" dirty="0" smtClean="0"/>
              <a:t>.</a:t>
            </a:r>
          </a:p>
          <a:p>
            <a:pPr eaLnBrk="1" hangingPunct="1">
              <a:spcBef>
                <a:spcPct val="50000"/>
              </a:spcBef>
              <a:buFontTx/>
              <a:buNone/>
            </a:pPr>
            <a:r>
              <a:rPr lang="en-US" altLang="en-US" sz="3600" dirty="0" smtClean="0"/>
              <a:t>We will then discuss this scenario as a class.</a:t>
            </a:r>
            <a:endParaRPr lang="en-US" altLang="en-US" sz="25200" dirty="0"/>
          </a:p>
        </p:txBody>
      </p:sp>
      <p:pic>
        <p:nvPicPr>
          <p:cNvPr id="10243" name="Picture 3" descr="I71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7311" y="4781098"/>
            <a:ext cx="20320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Tell Me a Story</a:t>
            </a:r>
            <a:endParaRPr lang="en-US" dirty="0"/>
          </a:p>
        </p:txBody>
      </p:sp>
      <p:sp>
        <p:nvSpPr>
          <p:cNvPr id="3" name="Content Placeholder 2"/>
          <p:cNvSpPr>
            <a:spLocks noGrp="1"/>
          </p:cNvSpPr>
          <p:nvPr>
            <p:ph idx="1"/>
          </p:nvPr>
        </p:nvSpPr>
        <p:spPr/>
        <p:txBody>
          <a:bodyPr>
            <a:noAutofit/>
          </a:bodyPr>
          <a:lstStyle/>
          <a:p>
            <a:r>
              <a:rPr lang="en-US" sz="3200" dirty="0" smtClean="0"/>
              <a:t>Form in assigned groups.</a:t>
            </a:r>
          </a:p>
          <a:p>
            <a:r>
              <a:rPr lang="en-US" sz="3200" dirty="0" smtClean="0"/>
              <a:t>The first person tells what happens in the story before the picture.</a:t>
            </a:r>
          </a:p>
          <a:p>
            <a:r>
              <a:rPr lang="en-US" sz="3200" dirty="0" smtClean="0"/>
              <a:t>The next person tells what happens in the picture.</a:t>
            </a:r>
          </a:p>
          <a:p>
            <a:r>
              <a:rPr lang="en-US" sz="3200" dirty="0" smtClean="0"/>
              <a:t>The next person tells what will happen after the picture.</a:t>
            </a:r>
          </a:p>
          <a:p>
            <a:r>
              <a:rPr lang="en-US" sz="3200" dirty="0" smtClean="0"/>
              <a:t>Practice and be prepared to share with the full class.</a:t>
            </a:r>
          </a:p>
          <a:p>
            <a:pPr marL="0" indent="0">
              <a:buNone/>
            </a:pPr>
            <a:endParaRPr lang="en-US" sz="3200" dirty="0"/>
          </a:p>
          <a:p>
            <a:pPr marL="0" indent="0">
              <a:buNone/>
            </a:pPr>
            <a:r>
              <a:rPr lang="en-US" sz="3200" dirty="0" smtClean="0"/>
              <a:t>Repeat with each picture as time permits.</a:t>
            </a:r>
          </a:p>
          <a:p>
            <a:pPr marL="0" indent="0">
              <a:buNone/>
            </a:pPr>
            <a:endParaRPr lang="en-US" sz="3200" dirty="0"/>
          </a:p>
        </p:txBody>
      </p:sp>
    </p:spTree>
    <p:extLst>
      <p:ext uri="{BB962C8B-B14F-4D97-AF65-F5344CB8AC3E}">
        <p14:creationId xmlns:p14="http://schemas.microsoft.com/office/powerpoint/2010/main" val="22330501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5" descr="HowdiniColeValentineRoses-main_Fu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5600"/>
            <a:ext cx="12395200" cy="61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690034" y="598488"/>
            <a:ext cx="2817823" cy="1569660"/>
          </a:xfrm>
          <a:prstGeom prst="rect">
            <a:avLst/>
          </a:prstGeom>
          <a:solidFill>
            <a:srgbClr val="C00000"/>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roses</a:t>
            </a:r>
          </a:p>
        </p:txBody>
      </p:sp>
    </p:spTree>
    <p:extLst>
      <p:ext uri="{BB962C8B-B14F-4D97-AF65-F5344CB8AC3E}">
        <p14:creationId xmlns:p14="http://schemas.microsoft.com/office/powerpoint/2010/main" val="2204842713"/>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v11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76200"/>
            <a:ext cx="103632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1930401" y="5334060"/>
            <a:ext cx="55151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chocolates</a:t>
            </a:r>
          </a:p>
        </p:txBody>
      </p:sp>
    </p:spTree>
    <p:extLst>
      <p:ext uri="{BB962C8B-B14F-4D97-AF65-F5344CB8AC3E}">
        <p14:creationId xmlns:p14="http://schemas.microsoft.com/office/powerpoint/2010/main" val="3104754620"/>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your-he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12192000" cy="623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5218723" y="2965450"/>
            <a:ext cx="287610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heart</a:t>
            </a:r>
          </a:p>
        </p:txBody>
      </p:sp>
    </p:spTree>
    <p:extLst>
      <p:ext uri="{BB962C8B-B14F-4D97-AF65-F5344CB8AC3E}">
        <p14:creationId xmlns:p14="http://schemas.microsoft.com/office/powerpoint/2010/main" val="461056876"/>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2249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Corded_L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6"/>
          <p:cNvSpPr txBox="1">
            <a:spLocks noChangeArrowheads="1"/>
          </p:cNvSpPr>
          <p:nvPr/>
        </p:nvSpPr>
        <p:spPr bwMode="auto">
          <a:xfrm>
            <a:off x="4855634" y="2503488"/>
            <a:ext cx="2190023" cy="1569660"/>
          </a:xfrm>
          <a:prstGeom prst="rect">
            <a:avLst/>
          </a:prstGeom>
          <a:solidFill>
            <a:schemeClr val="tx2">
              <a:lumMod val="75000"/>
            </a:schemeClr>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lace</a:t>
            </a:r>
          </a:p>
        </p:txBody>
      </p:sp>
    </p:spTree>
    <p:extLst>
      <p:ext uri="{BB962C8B-B14F-4D97-AF65-F5344CB8AC3E}">
        <p14:creationId xmlns:p14="http://schemas.microsoft.com/office/powerpoint/2010/main" val="3518019549"/>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4968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Text Box 5"/>
          <p:cNvSpPr txBox="1">
            <a:spLocks noChangeArrowheads="1"/>
          </p:cNvSpPr>
          <p:nvPr/>
        </p:nvSpPr>
        <p:spPr bwMode="auto">
          <a:xfrm>
            <a:off x="1437185" y="228600"/>
            <a:ext cx="5237331"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friendship</a:t>
            </a:r>
          </a:p>
        </p:txBody>
      </p:sp>
    </p:spTree>
    <p:extLst>
      <p:ext uri="{BB962C8B-B14F-4D97-AF65-F5344CB8AC3E}">
        <p14:creationId xmlns:p14="http://schemas.microsoft.com/office/powerpoint/2010/main" val="4210356749"/>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48"/>
          <a:stretch/>
        </p:blipFill>
        <p:spPr bwMode="auto">
          <a:xfrm>
            <a:off x="-188686" y="0"/>
            <a:ext cx="1248228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9803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36763" y="1478405"/>
            <a:ext cx="7622650" cy="5696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8484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7" descr="3078851176_8576655e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7463"/>
            <a:ext cx="105664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2" name="Text Box 6"/>
          <p:cNvSpPr txBox="1">
            <a:spLocks noChangeArrowheads="1"/>
          </p:cNvSpPr>
          <p:nvPr/>
        </p:nvSpPr>
        <p:spPr bwMode="auto">
          <a:xfrm>
            <a:off x="4117340" y="4700954"/>
            <a:ext cx="473815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chemeClr val="bg1"/>
                </a:solidFill>
                <a:effectLst>
                  <a:outerShdw blurRad="38100" dist="38100" dir="2700000" algn="tl">
                    <a:srgbClr val="FFFFFF"/>
                  </a:outerShdw>
                </a:effectLst>
              </a:rPr>
              <a:t>lovebirds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523" y="338138"/>
            <a:ext cx="4498975"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9538856"/>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5" descr="proposa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52400"/>
            <a:ext cx="10972800" cy="739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6"/>
          <p:cNvSpPr txBox="1">
            <a:spLocks noChangeArrowheads="1"/>
          </p:cNvSpPr>
          <p:nvPr/>
        </p:nvSpPr>
        <p:spPr bwMode="auto">
          <a:xfrm>
            <a:off x="1524000" y="685800"/>
            <a:ext cx="428136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propose</a:t>
            </a:r>
          </a:p>
        </p:txBody>
      </p:sp>
    </p:spTree>
    <p:extLst>
      <p:ext uri="{BB962C8B-B14F-4D97-AF65-F5344CB8AC3E}">
        <p14:creationId xmlns:p14="http://schemas.microsoft.com/office/powerpoint/2010/main" val="3972339813"/>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princess-engagement-r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437947"/>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5" descr="newlyweds-taxes-fi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5476"/>
            <a:ext cx="12192000" cy="623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887175"/>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34</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9419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5683247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99181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March 27,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Studying Abroad</a:t>
            </a:r>
            <a:endParaRPr lang="en-US" dirty="0"/>
          </a:p>
        </p:txBody>
      </p:sp>
      <p:sp>
        <p:nvSpPr>
          <p:cNvPr id="3" name="Content Placeholder 2"/>
          <p:cNvSpPr>
            <a:spLocks noGrp="1"/>
          </p:cNvSpPr>
          <p:nvPr>
            <p:ph idx="1"/>
          </p:nvPr>
        </p:nvSpPr>
        <p:spPr/>
        <p:txBody>
          <a:bodyPr>
            <a:normAutofit/>
          </a:bodyPr>
          <a:lstStyle/>
          <a:p>
            <a:r>
              <a:rPr lang="en-US" sz="4000" dirty="0" smtClean="0"/>
              <a:t>So why would you want to study abroad?</a:t>
            </a:r>
          </a:p>
          <a:p>
            <a:r>
              <a:rPr lang="en-US" sz="4000" dirty="0" smtClean="0"/>
              <a:t>Just to see how many miles you can log?</a:t>
            </a:r>
          </a:p>
          <a:p>
            <a:r>
              <a:rPr lang="en-US" sz="4000" dirty="0" smtClean="0"/>
              <a:t>No, silly! To learn and grow,</a:t>
            </a:r>
          </a:p>
          <a:p>
            <a:r>
              <a:rPr lang="en-US" sz="4000" dirty="0" smtClean="0"/>
              <a:t>There is much I want to know.</a:t>
            </a:r>
          </a:p>
          <a:p>
            <a:r>
              <a:rPr lang="en-US" sz="4000" dirty="0" smtClean="0"/>
              <a:t>You’ll come back so smart—we’ll all be awed.</a:t>
            </a:r>
          </a:p>
          <a:p>
            <a:pPr marL="0" indent="0">
              <a:buNone/>
            </a:pP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0791" y="0"/>
            <a:ext cx="2399131" cy="1799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37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Guess Presenter--Harry</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sz="3600" dirty="0" smtClean="0"/>
              <a:t>Attended Louisiana State University 2013 Fall Semester</a:t>
            </a:r>
            <a:endParaRPr lang="en-US" sz="3600" dirty="0"/>
          </a:p>
        </p:txBody>
      </p:sp>
    </p:spTree>
    <p:extLst>
      <p:ext uri="{BB962C8B-B14F-4D97-AF65-F5344CB8AC3E}">
        <p14:creationId xmlns:p14="http://schemas.microsoft.com/office/powerpoint/2010/main" val="31005749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4110</TotalTime>
  <Words>1708</Words>
  <Application>Microsoft Office PowerPoint</Application>
  <PresentationFormat>Custom</PresentationFormat>
  <Paragraphs>200</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Professors John &amp; Marie Murdoch  </vt:lpstr>
      <vt:lpstr>English Corner Friends</vt:lpstr>
      <vt:lpstr>English Corner Friends</vt:lpstr>
      <vt:lpstr>Introductions</vt:lpstr>
      <vt:lpstr>English Corner’s Goals</vt:lpstr>
      <vt:lpstr>Next English Corner  March 27, 2014 7 PM  </vt:lpstr>
      <vt:lpstr> </vt:lpstr>
      <vt:lpstr>Studying Abroad</vt:lpstr>
      <vt:lpstr>Guess Presenter--Harry</vt:lpstr>
      <vt:lpstr>Your Discussion Topics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Questions</vt:lpstr>
      <vt:lpstr>Tell Me a 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PowerPoint Presentation</vt:lpstr>
      <vt:lpstr>PowerPoint Presentation</vt:lpstr>
      <vt:lpstr>Talking Cards</vt:lpstr>
      <vt:lpstr>Professors John &amp; Marie Murdoch  </vt:lpstr>
      <vt:lpstr>Five Phases of Dating</vt:lpstr>
      <vt:lpstr> Five Phases of Dating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338</cp:revision>
  <cp:lastPrinted>2013-09-23T08:57:36Z</cp:lastPrinted>
  <dcterms:created xsi:type="dcterms:W3CDTF">2013-09-17T00:49:18Z</dcterms:created>
  <dcterms:modified xsi:type="dcterms:W3CDTF">2014-03-19T09:33:44Z</dcterms:modified>
</cp:coreProperties>
</file>