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557" r:id="rId2"/>
    <p:sldId id="579" r:id="rId3"/>
    <p:sldId id="687" r:id="rId4"/>
    <p:sldId id="692" r:id="rId5"/>
    <p:sldId id="258" r:id="rId6"/>
    <p:sldId id="686" r:id="rId7"/>
    <p:sldId id="502" r:id="rId8"/>
    <p:sldId id="691" r:id="rId9"/>
    <p:sldId id="343" r:id="rId10"/>
    <p:sldId id="680" r:id="rId11"/>
    <p:sldId id="681" r:id="rId12"/>
    <p:sldId id="683" r:id="rId13"/>
    <p:sldId id="690" r:id="rId14"/>
    <p:sldId id="407" r:id="rId15"/>
    <p:sldId id="598" r:id="rId16"/>
    <p:sldId id="600" r:id="rId17"/>
    <p:sldId id="694" r:id="rId18"/>
    <p:sldId id="695" r:id="rId19"/>
    <p:sldId id="696" r:id="rId20"/>
    <p:sldId id="697" r:id="rId21"/>
    <p:sldId id="698" r:id="rId22"/>
    <p:sldId id="699" r:id="rId23"/>
    <p:sldId id="700" r:id="rId24"/>
    <p:sldId id="701" r:id="rId25"/>
    <p:sldId id="702" r:id="rId26"/>
    <p:sldId id="703" r:id="rId27"/>
    <p:sldId id="704" r:id="rId28"/>
    <p:sldId id="705" r:id="rId29"/>
    <p:sldId id="706" r:id="rId30"/>
    <p:sldId id="707" r:id="rId31"/>
    <p:sldId id="708" r:id="rId32"/>
    <p:sldId id="709" r:id="rId33"/>
    <p:sldId id="710" r:id="rId34"/>
    <p:sldId id="711" r:id="rId35"/>
    <p:sldId id="712" r:id="rId36"/>
    <p:sldId id="641" r:id="rId37"/>
    <p:sldId id="642" r:id="rId38"/>
    <p:sldId id="643" r:id="rId39"/>
    <p:sldId id="644" r:id="rId40"/>
    <p:sldId id="615" r:id="rId41"/>
    <p:sldId id="682" r:id="rId42"/>
    <p:sldId id="454" r:id="rId43"/>
    <p:sldId id="264" r:id="rId44"/>
    <p:sldId id="453" r:id="rId45"/>
    <p:sldId id="481" r:id="rId46"/>
    <p:sldId id="482" r:id="rId47"/>
    <p:sldId id="597" r:id="rId48"/>
    <p:sldId id="619" r:id="rId49"/>
    <p:sldId id="620" r:id="rId50"/>
    <p:sldId id="621" r:id="rId51"/>
    <p:sldId id="622" r:id="rId52"/>
    <p:sldId id="646" r:id="rId53"/>
    <p:sldId id="647" r:id="rId54"/>
    <p:sldId id="648" r:id="rId55"/>
    <p:sldId id="649" r:id="rId56"/>
    <p:sldId id="650" r:id="rId57"/>
    <p:sldId id="651" r:id="rId58"/>
    <p:sldId id="652" r:id="rId59"/>
    <p:sldId id="653" r:id="rId60"/>
    <p:sldId id="657" r:id="rId61"/>
    <p:sldId id="658" r:id="rId62"/>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varScale="1">
        <p:scale>
          <a:sx n="47" d="100"/>
          <a:sy n="47" d="100"/>
        </p:scale>
        <p:origin x="954" y="36"/>
      </p:cViewPr>
      <p:guideLst>
        <p:guide orient="horz" pos="2160"/>
        <p:guide pos="3840"/>
      </p:guideLst>
    </p:cSldViewPr>
  </p:slideViewPr>
  <p:notesTextViewPr>
    <p:cViewPr>
      <p:scale>
        <a:sx n="1" d="1"/>
        <a:sy n="1" d="1"/>
      </p:scale>
      <p:origin x="0" y="0"/>
    </p:cViewPr>
  </p:notesTextViewPr>
  <p:sorterViewPr>
    <p:cViewPr varScale="1">
      <p:scale>
        <a:sx n="1" d="1"/>
        <a:sy n="1" d="1"/>
      </p:scale>
      <p:origin x="0" y="-222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6/18/2015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extLst>
      <p:ext uri="{BB962C8B-B14F-4D97-AF65-F5344CB8AC3E}">
        <p14:creationId xmlns:p14="http://schemas.microsoft.com/office/powerpoint/2010/main" val="1806275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7</a:t>
            </a:fld>
            <a:endParaRPr lang="en-US" altLang="en-US">
              <a:latin typeface="Arial" charset="0"/>
            </a:endParaRPr>
          </a:p>
        </p:txBody>
      </p:sp>
    </p:spTree>
    <p:extLst>
      <p:ext uri="{BB962C8B-B14F-4D97-AF65-F5344CB8AC3E}">
        <p14:creationId xmlns:p14="http://schemas.microsoft.com/office/powerpoint/2010/main" val="2375805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92100"/>
            <a:ext cx="10972800" cy="1384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05000"/>
            <a:ext cx="538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F75341E-5451-4043-985C-2D8346633400}" type="slidenum">
              <a:rPr lang="en-US"/>
              <a:pPr>
                <a:defRPr/>
              </a:pPr>
              <a:t>‹#›</a:t>
            </a:fld>
            <a:endParaRPr lang="en-US"/>
          </a:p>
        </p:txBody>
      </p:sp>
    </p:spTree>
    <p:extLst>
      <p:ext uri="{BB962C8B-B14F-4D97-AF65-F5344CB8AC3E}">
        <p14:creationId xmlns:p14="http://schemas.microsoft.com/office/powerpoint/2010/main" val="342309957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6/18/2015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6/18/2015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6/18/2015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6/18/2015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6/18/2015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6/18/2015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6/18/2015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6/18/2015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6/18/2015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22048"/>
          <a:stretch/>
        </p:blipFill>
        <p:spPr bwMode="auto">
          <a:xfrm>
            <a:off x="2818320" y="1033465"/>
            <a:ext cx="6778392" cy="5856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Dealing with a Difficulty Personality</a:t>
            </a:r>
            <a:endParaRPr lang="en-US" b="1" dirty="0"/>
          </a:p>
        </p:txBody>
      </p:sp>
      <p:sp>
        <p:nvSpPr>
          <p:cNvPr id="3" name="Content Placeholder 2"/>
          <p:cNvSpPr>
            <a:spLocks noGrp="1"/>
          </p:cNvSpPr>
          <p:nvPr>
            <p:ph idx="1"/>
          </p:nvPr>
        </p:nvSpPr>
        <p:spPr>
          <a:xfrm>
            <a:off x="302173" y="1794094"/>
            <a:ext cx="10515600" cy="4351338"/>
          </a:xfrm>
        </p:spPr>
        <p:txBody>
          <a:bodyPr>
            <a:normAutofit/>
          </a:bodyPr>
          <a:lstStyle/>
          <a:p>
            <a:r>
              <a:rPr lang="en-US" sz="3600" dirty="0" smtClean="0"/>
              <a:t>How do you handle a difficult person?</a:t>
            </a:r>
          </a:p>
          <a:p>
            <a:r>
              <a:rPr lang="en-US" sz="3600" dirty="0" smtClean="0"/>
              <a:t>A selfish, obnoxious, and two-faced one?</a:t>
            </a:r>
          </a:p>
          <a:p>
            <a:r>
              <a:rPr lang="en-US" sz="3600" dirty="0" smtClean="0"/>
              <a:t>With patience and kindness,</a:t>
            </a:r>
          </a:p>
          <a:p>
            <a:r>
              <a:rPr lang="en-US" sz="3600" dirty="0" smtClean="0"/>
              <a:t>Being friendly and selfless.</a:t>
            </a:r>
          </a:p>
          <a:p>
            <a:r>
              <a:rPr lang="en-US" sz="3600" dirty="0" smtClean="0"/>
              <a:t>Invite to a party and have some fun! </a:t>
            </a:r>
            <a:endParaRPr lang="en-US" sz="3600" dirty="0"/>
          </a:p>
        </p:txBody>
      </p:sp>
      <p:pic>
        <p:nvPicPr>
          <p:cNvPr id="6146" name="Picture 2" descr="F:\One Frog Too Many\One Frog Too Many-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489" y="1657656"/>
            <a:ext cx="4829503" cy="614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636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7170" name="Picture 2" descr="C:\Users\murdochj\Documents\China lessons Murdochs\Spring 2014 Semester Documents\English Corners\S2 Session 12\One Frog Too Many\aOne Frog Too Many.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450041" y="1541602"/>
            <a:ext cx="4555599" cy="616319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p:cNvSpPr>
            <a:spLocks noGrp="1"/>
          </p:cNvSpPr>
          <p:nvPr>
            <p:ph sz="half" idx="2"/>
          </p:nvPr>
        </p:nvSpPr>
        <p:spPr>
          <a:xfrm>
            <a:off x="6172199" y="1825625"/>
            <a:ext cx="5557345" cy="4351338"/>
          </a:xfrm>
        </p:spPr>
        <p:txBody>
          <a:bodyPr>
            <a:normAutofit fontScale="92500" lnSpcReduction="10000"/>
          </a:bodyPr>
          <a:lstStyle/>
          <a:p>
            <a:r>
              <a:rPr lang="en-US" dirty="0" smtClean="0"/>
              <a:t>Form in assigned groups.</a:t>
            </a:r>
          </a:p>
          <a:p>
            <a:r>
              <a:rPr lang="en-US" dirty="0" smtClean="0"/>
              <a:t>Each group member will represent one or more of these characters.</a:t>
            </a:r>
          </a:p>
          <a:p>
            <a:pPr lvl="1"/>
            <a:r>
              <a:rPr lang="en-US" dirty="0" smtClean="0"/>
              <a:t>Boy  </a:t>
            </a:r>
          </a:p>
          <a:p>
            <a:pPr lvl="1"/>
            <a:r>
              <a:rPr lang="en-US" dirty="0" smtClean="0"/>
              <a:t>Dog  </a:t>
            </a:r>
          </a:p>
          <a:p>
            <a:pPr lvl="1"/>
            <a:r>
              <a:rPr lang="en-US" dirty="0" smtClean="0"/>
              <a:t>Turtle  </a:t>
            </a:r>
          </a:p>
          <a:p>
            <a:pPr lvl="1"/>
            <a:r>
              <a:rPr lang="en-US" dirty="0" smtClean="0"/>
              <a:t>Big Frog  </a:t>
            </a:r>
          </a:p>
          <a:p>
            <a:pPr lvl="1"/>
            <a:r>
              <a:rPr lang="en-US" dirty="0" smtClean="0"/>
              <a:t>Little Frog  </a:t>
            </a:r>
          </a:p>
          <a:p>
            <a:r>
              <a:rPr lang="en-US" dirty="0" smtClean="0"/>
              <a:t>On each slide, each group member will tell his/her version of what is happening.</a:t>
            </a:r>
          </a:p>
          <a:p>
            <a:r>
              <a:rPr lang="en-US" dirty="0" smtClean="0"/>
              <a:t>Be prepared to share what you learn.</a:t>
            </a:r>
          </a:p>
        </p:txBody>
      </p:sp>
      <p:sp>
        <p:nvSpPr>
          <p:cNvPr id="4" name="Rectangle 3"/>
          <p:cNvSpPr/>
          <p:nvPr/>
        </p:nvSpPr>
        <p:spPr>
          <a:xfrm>
            <a:off x="3687732" y="618272"/>
            <a:ext cx="5762476" cy="923330"/>
          </a:xfrm>
          <a:prstGeom prst="rect">
            <a:avLst/>
          </a:prstGeom>
          <a:noFill/>
        </p:spPr>
        <p:txBody>
          <a:bodyPr wrap="none" lIns="91440" tIns="45720" rIns="91440" bIns="45720">
            <a:spAutoFit/>
          </a:bodyPr>
          <a:lstStyle/>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One Frog Too Many</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2" name="AutoShape 2" descr="data:image/jpeg;base64,/9j/4AAQSkZJRgABAQAAAQABAAD/2wCEAAkGBwgHBgkIBwgKCgkLDRYPDQwMDRsUFRAWIB0iIiAdHx8kKDQsJCYxJx8fLT0tMTU3Ojo6Iys/RD84QzQ5OjcBCgoKDQwNGg8PGjclHyU3Nzc3Nzc3Nzc3Nzc3Nzc3Nzc3Nzc3Nzc3Nzc3Nzc3Nzc3Nzc3Nzc3Nzc3Nzc3Nzc3N//AABEIAHoAlAMBIgACEQEDEQH/xAAcAAABBQEBAQAAAAAAAAAAAAAAAwQFBgcCAQj/xAA9EAACAQMCAwUGBQIEBgMAAAABAgMABBEFIQYSMQcTQVFhFCIycYGRI0KhscHR4RWi8PEkNFJissJygpL/xAAZAQADAQEBAAAAAAAAAAAAAAABAgMABAX/xAAlEQACAgICAgIBBQAAAAAAAAAAAQIRAyESMQQiE0FRFDIzYZH/2gAMAwEAAhEDEQA/ANxooqF4j4o0nhuFJNVuhGZM93Go5nfHXCj5jfpQboxNVzI6xoWchVAySTgAVFcPcR6XxDbtNpdyJeQ4dCCrofUHeqn2za/b2PDMmlLcKt5fMgCK3vCMNliQPA8vL65NBySVhok9R7SuF7GYQ+3m5fIDezRlwoz1J6fbJqtcZdqNsI0g4Zu8vlu+uGt2yuOgUMBnPng1iwmPgN+oNLW8okcCT4j08h9a5Z5Z0PxS3Rf7XtI4gjCquqrcMRn8W2X+AKf23axrcBzd22nXMYP5EeNj9ckfpWdmF22RAfltTq3tw6BiWwOoI6VD55LdhXstI1Ox7ZNPkl5LzS7iIY+KOQPv8iFqw2PaVwteTRxf4gbd5OntETIM+RYjA+9Yasf/AA7qsKlSMlio6Z/2qPdDEcqxXJ2Dr0+XhVIeTJ9iwjyPq2CeK4jEsEiSRno6MCD9RSgOa+YLTXdVtZO9gvLqCQbc8ExA+o6VbtD7Vdcsp4xq6RahZjaQogSYevkft9avHyE+wODNyoqH4b4k03iOxF1ptwGwB3kTEB4j5MPD9jUwKumn0KFFFFEwUUUVjBRRRWMJXM0dvbyTzMEiiUu7HwAGSa+XOKNeueI9dudRnZijse6Q/kjz7q/br65reO1bUk07gm+BP4l0BboMdeY+9/lDGvnaCPnXmVc7/EfOubPKtDx1sufZpq8Oi8RpdXc4gtvZpRMxPVQObp4nKjFV7jLW34l4lvNTMbJDIQkSEbqijAz67E/WmkiB5d+idPnXnctHHyhR7wA2NSU9cR1tjMwMxwM5bx8cU/tIA2BIcMB1AryOElQW65IBNeSI/tKhX+HZgpqcpWPbSsc2xVGH4kjNncHYAeFPkdozzKByc2Cc79Ki5EZmLc24O/jSsTq47tsmoSVu0RunyQ+LPK7ImeRTk4GfpSN3Es0TdSy5JwRgD5U4t5UgZlHeGNvhHXl2rqa0BVW5sIxGCDnlHnmlveh5R5rnEhUDFhGkZLDwOwNOI41mBB5kOcDm6j0NdXNq0bd5FK2c+6V2zTVbjuEYXAYjmySBnNVTtaApKkSNm2o6LfLd6dcywXEZDBk8R4g+Y9DW8cB8Xw8U6eSyrDfQAC4hHr0ZfQ/p0+eTcEGDXro6Ze3CpK8fNby4HvMPynJG5FO/ZdR4U1z/ABDTmUtA5VsbLKmdwfQ4q2PLKHfQ8oqXRu9FMdG1O31bTYL60YNHMudjnlPiD6g7U+rvTs5woooomCiiisYyHt31AkaXpSnC+9cSf+K/+1ZLaBxJ7ueUGrh2w3huuN7qNT/y0UcAGfIc37uaqsUXcw87E5wcVw5X7OyqpdilsA7ZLZ5jkjNPLiLIC4O5xgUz0vmyMYGFGSeh+tSUmA8bNk43GOp86g9WPGNISSEsndjbJwM+HrSV9GsKqiHHKTjfzqUtnRImXlywzt+1R1/F3wypbvBud+o61KLcpb6DxbZHXKSoxdgVVz8X/T9K9tXUFVZfxD448M9RUlBbcwVQxdB8PNufl+lcvbxWsjllDBgfoc+HlVVki/UDlGOkgWVl98MFHQnyyN9vKntl3iIpbM0Yb4VG6jP7VAXCyvKVXPhyjwp9ZwTRDPMyfXpSSgkrJJ8PaLJW6iWchoGRF3z45/v86Yi3Rxzs6hiDgAZx4eNes9yrGRVPgGcbA/TxruJI5Gk9puGimA9zlQYJ8ifCkSaGfHJtaZHyJ3TEwFsqRykDGflUjbavqUWA940sZ6rN7+Pqd6XjFvbszvhpADy5XOPl50g0eQxaNkOMgMevrR5uhOTg6L52V6zFDql/3t37PYm3MrRzOFRGBXJ8hsevyq4W/aTwrNePbf4n3ZUkd5LGyRnHjzEYx61hcNmZbhTICwA2/tT19PDxq0Qw+RudgDnH9a6cfkuNRSBzUpUfR1le21/bpcWVxFcQuMrJE4ZW+RFOK+dux/VLnRu0YaRGzix1EPmE/CrBSwb5jlIr6Jr0E7Vmap0FFFFEB8z8fHm411pnI/5pt/lioy1QNbNLKxGNxtnPoB5mrF2s2TWXG18xAC3CJOmPJl5T/mRqrdqWlihhB97Jb5nGB/NcE9SbLRqx/Z2rjB5hsu1K3cZYxqd8gnpt/rrUtp+ksED7lxt1BFcS2wFyQRyjlx19fGufd2V4pfRGwl+csyr656D1/X61w0kXMwkcKw+Hm2z9akPZzEq7lgW2GfD5+XSm9zp0fd5kLcviD/FB0h1daO47docCRWR8EqwHT+v96jbmOQyvI+GHoehz13pzbzy25ji7zKA+7zDI/t0p27wXIDKnIQN8/m+v2pU0mbjGasjY0BiD7E+VLRs3vsxAC4C5zmupbRFBZFJ2yOQ7fauIIJncmZAQinGBsT4Zrcb+znfjuxtPFIrDllMkshAO+2TSws7hEKlo99mXoPrXoZ47t2VTjrzDfBPWnFxcxJbd4gEsjsAqgkkn+lCV3SJTjKLoZqXC8vKx8wxyM0ujtursw8ep3prYwy3V13P4s8nNylYkZuX02BG1dXdtLZytGrnvFHOEZWU4+TAbfIUzxv8AJThkre0PFcK7GIZULkkY2HjQ2o8siOgLKu643wfD51GWwFwAWBUp15DjPlT1JOdShAbw3pP43olKoytInOz3V9KsOJbe91NIo+6R41mIy0fP4k+XUemT51vsbrIisjBlIyCDkEV8tXVm8chlj5WH5sdD61fOzXjd9Lli0vUJi+nuwVGc7258/wD4Hb5dfOu7BnSW+h5NTXJG2UVzzDzoruEMZ7eOU6npKiEh+4fM3PsV5umPn4+tUPTLfndSTjlIwc4/2rWu2iz57LS7zu+YRzNC5/7XXx9MrWV2Uz2jlJLeUqjYDoOcEDbJxvXD5EW26LwprZeNMlUwuCAoXO46D5+fj0qsTavBca49vCmUA2dSNz4/uKSvb/Ur+wMel27QRfmmkXl+w8aQbRrdYor60LG6hIMgY5LjxqUIpfuKP+iZv5gkkagHmwWy3r0/mo2Zpp52jiOSfMgA/favGuVuLppCSV7tUUZzj0pGAmOYZOwbJxvio5V7E5tpWh/b20FzZLylmLrgow35hUYsQtJ+SZlPN8LuCQB/WnshyZZ4sheYsw64z4/KkLhkngG6c0Z51JPxDoRU4L2r6NjU4O10cym8cGW2dW5djt513bm8kRhNdez+nKDt5n7VIafNAbduVY2HL7v19Kc+zNKGaNR3iH3Nviz1+tMnTpo6rb7ZWpNQuIYjcCcuDIV96MHw6/2z4VIGC6uZIY0SALIsjRXEOQzMUJXOd6jbjTb+d+59nlEZfmZgp2/1mrLbL3VvFABiRCCrD8pHT9qfNkjippEptpGVyXkvNFFMG9nQjMBYhSAdwcU80i4vZ7qCzjaT2UzriPJIiy35c9PH+avd/wANWF/dd+JIbUvu6SRd4hPmMEFfHzp5pmjaToswu7q9guGhYNbwW8XIobHU561eXn4OGv8ACKi7uzniDQ0sbqQW0SspblA5twfH/XSo+DTbYBmuEljAXZosZB/p1qwG8mue9AZUY74A95/Hr16eRpKWwunjIDvINzzsuc5yevXzrg+RxS2Z5N02VswvMHFo7EqAQky7tnxUgfvTEW8iDlddh5DBFXGzt07uR5b1LeSM4EW7Mwx4Dy6UzMSOWMoBPn/P6U/Pj9djqKukal2Y6o97wnALuYPJbu0OT15Rjlz57EV5SnAOjNp/D6i4UxvPKZgmMFQQAM/QZ+tFerDlxRGVWJdrPKeEWUj3muYgvz5s/tmscin7nU5I+Y4f3l8PDNa12wSEaBZxoTzPeD9EY1kEoZ5y3KcIR1+n+9Tz/uK416k7Zzd80lq64UguG9fKpzg3hS41xZbidxBbxu0LEDJcgZGAdse8N6qskjfhTRY5weUjrn0q/wDZlrcdtdSabcsE9sbvICT1cL7y/YZ+lSgoymkx5OSjopGscO3PDl3La3fdgsRIpjbmBU7ePTcHaoy9wJkKjfHWr/2scx162Vtke1GPozf1FUNV72QF/hXY4qXkJRkxbuGx3ZWc15m1t3VHl90FxsNvGmcthc6ddyWN3CuFAYOm6v6jNSJaa3jR7BO8kVwArsFyp2O+Nqm7ea+u0xeaVKnuY5uZW39CDnHzpfH/AI2wrRWzZRXbd7bkW8uN8fCxruOS6spALpmiJ+Bscyt9acXlpNH+Nb282595WT9v9qNL/wAb1MmC00DUbmIYy5i5I/8A9MQDTfG5voo2l2L+399CR3rKcY/Bf+Cf5rlLa6lZSjI/rkD/ANcfrVs0vga/ljL3elafAcYEcsmWz55TanMPZhHLKZbm79myfgtST+rUf0k+hfkh9lQGm6icBbfmOeiyIc/5qSbS9RDe9p9zn0TmGPpWmwdnejxIF9p1FyPzNcnP6ClW4S0XTIpb2eW9aKCNpHEl2/KABk5AIo/oNE/khVIyuKx1IMc2N3gdB3LbHzFeQvcTv3IWcPyluUgrgA46nHjtVa4Un1jinjOwtDfXiQ3V13skKzNyJECXYYz05RinXanpt3o/aHcSRJK8GYru3XcqAANh/wDZSKdeDBbszlHriXOx4X1i4aPubIxh2wZJDzAZ8TjNX7QOCdP00JNdD2y5G4ZxhVPov8nNWaI95EjkY5lBxSldGLxccHy+ycsjZ5geVFe0V0kzOO1uaYHSoIx7hMjE4ySdhj7E0lwjwhpWucNx3N0kyzl5F71G5ebDEA46Hy8tq0S8srW9QJeW0U6A5CyoGAPnvSsUUcSLHEioijCqowAPQVJ4k5Wx+dRpGD67oNxw5eta34Bhc/gTDZZB4fI+YpSy0DULxbWfTIZLyOTDLKoA7lx1U7+6QfHbqDWs8ZcOQcS6QbObaSNu8gbOArgEDPmMEj61lvDXEF/wpqrxTRO9t3hiuoCw5uYbcy+o/UVzzxqMt9Fozco67LX2haHeXGiWGoyfi3FjDy3WNyVIGWzjwIOdvE1mBDo+cqATk719G2s8d5aRXEJDxzIHU46gjIqja92cpc3b3WkXQtu8OWt5B+GD/wBpG6/Lf6Uc/j/IrQkJrqRndvKVifAPORhpMbAennUjZ3cjcv48uBjOGxkeWa71fh3WNIk5ry1ZogMiWM8yH5+X1xSKyRXCqFhdHBVSU25fX9K4FilB/guqfRd9G1fhuGQRXGnvDKo3llBmX79R9hVztNRsbpAbW6gkXG3I4rNdIs4btktH1Oa0vDsiXIEsUuR+U7EZ8ifvUknBF8ruJEsJlJyCCw3+WK78c8iWlaJSjF9s0EOpAIIIPrXuaz9eCrxN/Z7JyN/iP9KhNQ0TVYnVI7C99rEnud1kqo8OV+gHzO1O8813EX4ovqRrtVTtMuzbcKzoFDC5kWBgf+luv6DFWLTluEsbdb1+e5ESiVx+Z8bn71SO095bifT7IAog5p1kzgFxkY+gJOPWqZZVBsSC9kcdmOnJJJdatJDGrr/w8RCYx0L49M4/WnPadp4e1tr/AMIyYZPUNjH6j9afdms0cvDhVBvHcOrt4O2xJH3x9KleKtLk1jRJ7OBlWVirJz/CSDkA/akUbw6GcqyWecL6odU0mKR+Xv4z3U3L05x4j0Ox+tTFUjgrh/VtJ1OWW6URWzRYZDIGLNtjGPAb7nzq71TE5OPsJKr0FFFFUFCiiisYKrmq8FaLqmotfXEUqzSDEndSFRJ8x548RvVjooNJ9hTroTt4IraCOCBBHFEoREUbKBsBSlFFEByVDAg7g7EVGanw/pepQGK5tI9hhXjHIy/IipWig0n2FOjNNY4I1SNWFrKLyAHKq2FcffY9BvUdbatxDo9/7LPd3SOseTHdjvF5fDl39Ovr6ba3UZqtrb3Cwm4gilIcY50DY+9c8sKjuLoosl6Yy4O16TXrOZ5o1V4JOQunwvtnIqwYFJQRRwoscMaRoOiouAKWq8L4qyb70FI3FrBdRmO5hjmjPVJFDD7GlqKYAnBBFbRLFbxJFGvwoihQPkBSlFFYwUUUVjBRRRWMf//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1923" y="379552"/>
            <a:ext cx="1409700" cy="116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42416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t>What Can We Learn from </a:t>
            </a:r>
            <a:r>
              <a:rPr lang="en-US" sz="4000" b="1" i="1" dirty="0" smtClean="0"/>
              <a:t>One Frog to Many</a:t>
            </a:r>
            <a:r>
              <a:rPr lang="en-US" sz="4000" b="1" dirty="0" smtClean="0"/>
              <a:t>?</a:t>
            </a:r>
            <a:endParaRPr lang="en-US" sz="4000" b="1"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26074145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1232" y="154547"/>
            <a:ext cx="10515600" cy="2231602"/>
          </a:xfrm>
        </p:spPr>
        <p:txBody>
          <a:bodyPr>
            <a:noAutofit/>
          </a:bodyPr>
          <a:lstStyle/>
          <a:p>
            <a:pPr algn="ctr"/>
            <a:r>
              <a:rPr lang="en-US" sz="6000" b="1" dirty="0"/>
              <a:t>Meet &amp; </a:t>
            </a:r>
            <a:r>
              <a:rPr lang="en-US" sz="6000" b="1" dirty="0" smtClean="0"/>
              <a:t>Greet   </a:t>
            </a:r>
            <a:r>
              <a:rPr lang="en-US" sz="2800" b="1" dirty="0" smtClean="0"/>
              <a:t> </a:t>
            </a:r>
            <a:r>
              <a:rPr lang="en-US" sz="6000" b="1" dirty="0" smtClean="0"/>
              <a:t>     </a:t>
            </a:r>
            <a:r>
              <a:rPr lang="en-US" sz="6000" b="1" dirty="0"/>
              <a:t/>
            </a:r>
            <a:br>
              <a:rPr lang="en-US" sz="6000" b="1" dirty="0"/>
            </a:br>
            <a:r>
              <a:rPr lang="en-US" sz="6000" b="1" dirty="0" smtClean="0"/>
              <a:t>We-Chat     </a:t>
            </a:r>
            <a:endParaRPr lang="en-US" sz="6000" dirty="0"/>
          </a:p>
        </p:txBody>
      </p:sp>
      <p:sp>
        <p:nvSpPr>
          <p:cNvPr id="3" name="Content Placeholder 2"/>
          <p:cNvSpPr>
            <a:spLocks noGrp="1"/>
          </p:cNvSpPr>
          <p:nvPr>
            <p:ph idx="1"/>
          </p:nvPr>
        </p:nvSpPr>
        <p:spPr>
          <a:xfrm>
            <a:off x="154546" y="1825624"/>
            <a:ext cx="11861443" cy="4910027"/>
          </a:xfrm>
        </p:spPr>
        <p:txBody>
          <a:bodyPr>
            <a:normAutofit/>
          </a:bodyPr>
          <a:lstStyle/>
          <a:p>
            <a:pPr marL="0" indent="0">
              <a:buNone/>
            </a:pPr>
            <a:endParaRPr lang="en-US" b="1" dirty="0" smtClean="0"/>
          </a:p>
          <a:p>
            <a:pPr marL="0" indent="0">
              <a:buNone/>
            </a:pPr>
            <a:endParaRPr lang="en-US" dirty="0"/>
          </a:p>
          <a:p>
            <a:pPr marL="514350" indent="-514350">
              <a:buFont typeface="+mj-lt"/>
              <a:buAutoNum type="arabicPeriod"/>
            </a:pPr>
            <a:r>
              <a:rPr lang="en-US" sz="4800" dirty="0"/>
              <a:t> </a:t>
            </a:r>
            <a:r>
              <a:rPr lang="en-US" sz="4800" dirty="0" smtClean="0"/>
              <a:t> What are your interests </a:t>
            </a:r>
            <a:r>
              <a:rPr lang="en-US" sz="4800" smtClean="0"/>
              <a:t>and hobbies?</a:t>
            </a:r>
            <a:endParaRPr lang="en-US" sz="4800" dirty="0" smtClean="0"/>
          </a:p>
          <a:p>
            <a:pPr marL="514350" indent="-514350">
              <a:buFont typeface="+mj-lt"/>
              <a:buAutoNum type="arabicPeriod"/>
            </a:pPr>
            <a:r>
              <a:rPr lang="en-US" sz="4800" dirty="0"/>
              <a:t> </a:t>
            </a:r>
            <a:r>
              <a:rPr lang="en-US" sz="4800" dirty="0" smtClean="0"/>
              <a:t>  What is the best way to make friends?</a:t>
            </a:r>
          </a:p>
          <a:p>
            <a:pPr marL="514350" indent="-514350">
              <a:buFont typeface="+mj-lt"/>
              <a:buAutoNum type="arabicPeriod"/>
            </a:pPr>
            <a:r>
              <a:rPr lang="en-US" sz="4800" dirty="0"/>
              <a:t> </a:t>
            </a:r>
            <a:r>
              <a:rPr lang="en-US" sz="4800" dirty="0" smtClean="0"/>
              <a:t>  Describe your best friend(s).</a:t>
            </a:r>
          </a:p>
          <a:p>
            <a:pPr marL="0" indent="0">
              <a:buNone/>
            </a:pPr>
            <a:r>
              <a:rPr lang="en-US" sz="4800" dirty="0"/>
              <a:t>	</a:t>
            </a:r>
            <a:r>
              <a:rPr lang="en-US" sz="4800" dirty="0" smtClean="0"/>
              <a:t>					</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13</a:t>
            </a:fld>
            <a:endParaRPr lang="en-US"/>
          </a:p>
        </p:txBody>
      </p:sp>
      <p:sp>
        <p:nvSpPr>
          <p:cNvPr id="6" name="Rectangle 5"/>
          <p:cNvSpPr/>
          <p:nvPr/>
        </p:nvSpPr>
        <p:spPr>
          <a:xfrm>
            <a:off x="10084196" y="154547"/>
            <a:ext cx="341760" cy="1754326"/>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p>
          <a:p>
            <a:pPr algn="ctr"/>
            <a:r>
              <a:rPr lang="en-US" sz="5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7" name="Picture 6"/>
          <p:cNvPicPr>
            <a:picLocks noChangeAspect="1"/>
          </p:cNvPicPr>
          <p:nvPr/>
        </p:nvPicPr>
        <p:blipFill>
          <a:blip r:embed="rId2"/>
          <a:stretch>
            <a:fillRect/>
          </a:stretch>
        </p:blipFill>
        <p:spPr>
          <a:xfrm>
            <a:off x="-103559" y="-1"/>
            <a:ext cx="4147526" cy="2386149"/>
          </a:xfrm>
          <a:prstGeom prst="rect">
            <a:avLst/>
          </a:prstGeom>
        </p:spPr>
      </p:pic>
    </p:spTree>
    <p:extLst>
      <p:ext uri="{BB962C8B-B14F-4D97-AF65-F5344CB8AC3E}">
        <p14:creationId xmlns:p14="http://schemas.microsoft.com/office/powerpoint/2010/main" val="4171947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14</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err="1" smtClean="0"/>
              <a:t>Descriptionary</a:t>
            </a:r>
            <a:r>
              <a:rPr lang="en-US" b="1" dirty="0" smtClean="0"/>
              <a:t/>
            </a:r>
            <a:br>
              <a:rPr lang="en-US" b="1" dirty="0" smtClean="0"/>
            </a:br>
            <a:r>
              <a:rPr lang="en-US" b="1" dirty="0" smtClean="0"/>
              <a:t>Moods and Dispositions</a:t>
            </a:r>
            <a:br>
              <a:rPr lang="en-US" b="1" dirty="0" smtClean="0"/>
            </a:br>
            <a:endParaRPr lang="en-US"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16</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17</a:t>
            </a:fld>
            <a:endParaRPr lang="en-US"/>
          </a:p>
        </p:txBody>
      </p:sp>
      <p:sp>
        <p:nvSpPr>
          <p:cNvPr id="4" name="Rectangle 3"/>
          <p:cNvSpPr/>
          <p:nvPr/>
        </p:nvSpPr>
        <p:spPr>
          <a:xfrm>
            <a:off x="3534345" y="134466"/>
            <a:ext cx="5005537" cy="2092881"/>
          </a:xfrm>
          <a:prstGeom prst="rect">
            <a:avLst/>
          </a:prstGeom>
        </p:spPr>
        <p:txBody>
          <a:bodyPr wrap="none">
            <a:spAutoFit/>
          </a:bodyPr>
          <a:lstStyle/>
          <a:p>
            <a:r>
              <a:rPr lang="en-US" sz="13000" b="1" dirty="0"/>
              <a:t> </a:t>
            </a:r>
            <a:r>
              <a:rPr lang="en-US" sz="13000" b="1" dirty="0" smtClean="0"/>
              <a:t>Happy</a:t>
            </a:r>
            <a:endParaRPr lang="en-US" sz="13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768" y="2227347"/>
            <a:ext cx="8269023" cy="4630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648045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5" name="Text Placeholder 4"/>
          <p:cNvSpPr>
            <a:spLocks noGrp="1"/>
          </p:cNvSpPr>
          <p:nvPr>
            <p:ph type="body" sz="half" idx="1"/>
          </p:nvPr>
        </p:nvSpPr>
        <p:spPr/>
        <p:txBody>
          <a:bodyPr/>
          <a:lstStyle/>
          <a:p>
            <a:endParaRPr lang="en-US"/>
          </a:p>
        </p:txBody>
      </p:sp>
      <p:sp>
        <p:nvSpPr>
          <p:cNvPr id="6" name="Content Placeholder 5"/>
          <p:cNvSpPr>
            <a:spLocks noGrp="1"/>
          </p:cNvSpPr>
          <p:nvPr>
            <p:ph sz="half" idx="2"/>
          </p:nvPr>
        </p:nvSpPr>
        <p:spPr/>
        <p:txBody>
          <a:bodyPr/>
          <a:lstStyle/>
          <a:p>
            <a:endParaRPr lang="en-US"/>
          </a:p>
        </p:txBody>
      </p:sp>
      <p:sp>
        <p:nvSpPr>
          <p:cNvPr id="2" name="Slide Number Placeholder 1"/>
          <p:cNvSpPr>
            <a:spLocks noGrp="1"/>
          </p:cNvSpPr>
          <p:nvPr>
            <p:ph type="sldNum" sz="quarter" idx="12"/>
          </p:nvPr>
        </p:nvSpPr>
        <p:spPr/>
        <p:txBody>
          <a:bodyPr/>
          <a:lstStyle/>
          <a:p>
            <a:fld id="{9BEE506A-6572-4D7F-A7DF-D184AC2FA788}" type="slidenum">
              <a:rPr lang="en-US" smtClean="0"/>
              <a:pPr/>
              <a:t>18</a:t>
            </a:fld>
            <a:endParaRPr lang="en-US"/>
          </a:p>
        </p:txBody>
      </p:sp>
      <p:sp>
        <p:nvSpPr>
          <p:cNvPr id="3" name="Rectangle 2"/>
          <p:cNvSpPr/>
          <p:nvPr/>
        </p:nvSpPr>
        <p:spPr>
          <a:xfrm>
            <a:off x="1868559" y="229485"/>
            <a:ext cx="7759433"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Angry or Mad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89" y="2005205"/>
            <a:ext cx="5986091" cy="3983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5042" y="2005204"/>
            <a:ext cx="5270440" cy="3983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8364342"/>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a:t>
            </a:r>
            <a:endParaRPr lang="en-US" b="1"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7327" y="1738648"/>
            <a:ext cx="4342308" cy="5119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040249" y="301409"/>
            <a:ext cx="1075544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Frightened or Scared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41397687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7380" y="319757"/>
            <a:ext cx="10515600" cy="1325563"/>
          </a:xfrm>
        </p:spPr>
        <p:txBody>
          <a:bodyPr>
            <a:normAutofit fontScale="90000"/>
          </a:bodyPr>
          <a:lstStyle/>
          <a:p>
            <a:pPr algn="ctr"/>
            <a:r>
              <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June </a:t>
            </a: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18, </a:t>
            </a: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2015</a:t>
            </a:r>
            <a:endParaRPr lang="en-US" sz="7200"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377" r="6570" b="45757"/>
          <a:stretch/>
        </p:blipFill>
        <p:spPr>
          <a:xfrm>
            <a:off x="1299518" y="1825625"/>
            <a:ext cx="9531323" cy="5032375"/>
          </a:xfrm>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20</a:t>
            </a:fld>
            <a:endParaRPr lang="en-US"/>
          </a:p>
        </p:txBody>
      </p:sp>
      <p:sp>
        <p:nvSpPr>
          <p:cNvPr id="3" name="Rectangle 2"/>
          <p:cNvSpPr/>
          <p:nvPr/>
        </p:nvSpPr>
        <p:spPr>
          <a:xfrm>
            <a:off x="5990817" y="2517169"/>
            <a:ext cx="463588"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4" name="Rectangle 3"/>
          <p:cNvSpPr/>
          <p:nvPr/>
        </p:nvSpPr>
        <p:spPr>
          <a:xfrm>
            <a:off x="4592477" y="108748"/>
            <a:ext cx="2497800" cy="1938992"/>
          </a:xfrm>
          <a:prstGeom prst="rect">
            <a:avLst/>
          </a:prstGeom>
        </p:spPr>
        <p:txBody>
          <a:bodyPr wrap="none">
            <a:spAutoFit/>
          </a:bodyPr>
          <a:lstStyle/>
          <a:p>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Sad</a:t>
            </a:r>
            <a:endParaRPr lang="en-US" sz="12000"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9421" y="1742253"/>
            <a:ext cx="9666380" cy="5431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9200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029272" y="365802"/>
            <a:ext cx="10288009"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Humorous or Funny</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9248" y="1681811"/>
            <a:ext cx="6290053" cy="5176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45121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22</a:t>
            </a:fld>
            <a:endParaRPr lang="en-US"/>
          </a:p>
        </p:txBody>
      </p:sp>
      <p:sp>
        <p:nvSpPr>
          <p:cNvPr id="3" name="Rectangle 2"/>
          <p:cNvSpPr/>
          <p:nvPr/>
        </p:nvSpPr>
        <p:spPr>
          <a:xfrm>
            <a:off x="3831303" y="249910"/>
            <a:ext cx="3892989"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Hungry</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006" y="1757758"/>
            <a:ext cx="5289364" cy="4990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289" y="1780891"/>
            <a:ext cx="3708378" cy="4944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18753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23</a:t>
            </a:fld>
            <a:endParaRPr lang="en-US"/>
          </a:p>
        </p:txBody>
      </p:sp>
      <p:sp>
        <p:nvSpPr>
          <p:cNvPr id="3" name="Rectangle 2"/>
          <p:cNvSpPr/>
          <p:nvPr/>
        </p:nvSpPr>
        <p:spPr>
          <a:xfrm>
            <a:off x="3194284" y="199962"/>
            <a:ext cx="536557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Cheerful</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674" y="1638118"/>
            <a:ext cx="7872609" cy="5219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25724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24</a:t>
            </a:fld>
            <a:endParaRPr lang="en-US"/>
          </a:p>
        </p:txBody>
      </p:sp>
      <p:sp>
        <p:nvSpPr>
          <p:cNvPr id="3" name="Rectangle 2"/>
          <p:cNvSpPr/>
          <p:nvPr/>
        </p:nvSpPr>
        <p:spPr>
          <a:xfrm>
            <a:off x="2635526" y="239787"/>
            <a:ext cx="6508833"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Romantic</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9317" y="2037112"/>
            <a:ext cx="7270847" cy="4820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90109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25</a:t>
            </a:fld>
            <a:endParaRPr lang="en-US"/>
          </a:p>
        </p:txBody>
      </p:sp>
      <p:sp>
        <p:nvSpPr>
          <p:cNvPr id="4" name="Rectangle 3"/>
          <p:cNvSpPr/>
          <p:nvPr/>
        </p:nvSpPr>
        <p:spPr>
          <a:xfrm>
            <a:off x="3234771" y="359465"/>
            <a:ext cx="5232421" cy="1569660"/>
          </a:xfrm>
          <a:prstGeom prst="rect">
            <a:avLst/>
          </a:prstGeom>
        </p:spPr>
        <p:txBody>
          <a:bodyPr wrap="square">
            <a:spAutoFit/>
          </a:bodyPr>
          <a:lstStyle/>
          <a:p>
            <a:pPr algn="ctr"/>
            <a:r>
              <a:rPr lang="en-US" sz="96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G</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rumpy</a:t>
            </a:r>
            <a:endPar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0725" y="1752824"/>
            <a:ext cx="5675313" cy="567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898947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4481" y="1828800"/>
            <a:ext cx="7557541"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480911" y="259140"/>
            <a:ext cx="3410485"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Crying</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9979244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7411" y="1674255"/>
            <a:ext cx="8877221" cy="4971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3907742" y="262771"/>
            <a:ext cx="4376519"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Surprise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8382948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28</a:t>
            </a:fld>
            <a:endParaRPr lang="en-US"/>
          </a:p>
        </p:txBody>
      </p:sp>
      <p:sp>
        <p:nvSpPr>
          <p:cNvPr id="3" name="Rectangle 2"/>
          <p:cNvSpPr/>
          <p:nvPr/>
        </p:nvSpPr>
        <p:spPr>
          <a:xfrm>
            <a:off x="3136659" y="161951"/>
            <a:ext cx="6368859"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Cooperative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8122" y="1731611"/>
            <a:ext cx="7615298" cy="5075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09932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29</a:t>
            </a:fld>
            <a:endParaRPr lang="en-US"/>
          </a:p>
        </p:txBody>
      </p:sp>
      <p:sp>
        <p:nvSpPr>
          <p:cNvPr id="3" name="Rectangle 2"/>
          <p:cNvSpPr/>
          <p:nvPr/>
        </p:nvSpPr>
        <p:spPr>
          <a:xfrm>
            <a:off x="3794736" y="265150"/>
            <a:ext cx="4602542" cy="1938992"/>
          </a:xfrm>
          <a:prstGeom prst="rect">
            <a:avLst/>
          </a:prstGeom>
          <a:noFill/>
        </p:spPr>
        <p:txBody>
          <a:bodyPr wrap="non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Selfish</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7942" y="2275806"/>
            <a:ext cx="4336095" cy="4278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7" y="2111081"/>
            <a:ext cx="5572251" cy="4173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491814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997" y="373843"/>
            <a:ext cx="10515600" cy="1325563"/>
          </a:xfrm>
        </p:spPr>
        <p:txBody>
          <a:bodyPr>
            <a:normAutofit fontScale="90000"/>
          </a:bodyPr>
          <a:lstStyle/>
          <a:p>
            <a:pPr algn="ctr"/>
            <a:r>
              <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br>
              <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June </a:t>
            </a: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18, </a:t>
            </a:r>
            <a:r>
              <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2015</a:t>
            </a:r>
            <a:endParaRPr lang="en-US" sz="7200"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8478" r="6921" b="33616"/>
          <a:stretch/>
        </p:blipFill>
        <p:spPr>
          <a:xfrm>
            <a:off x="2763519" y="1699406"/>
            <a:ext cx="7540267" cy="5032375"/>
          </a:xfrm>
        </p:spPr>
      </p:pic>
    </p:spTree>
    <p:extLst>
      <p:ext uri="{BB962C8B-B14F-4D97-AF65-F5344CB8AC3E}">
        <p14:creationId xmlns:p14="http://schemas.microsoft.com/office/powerpoint/2010/main" val="31755234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30</a:t>
            </a:fld>
            <a:endParaRPr lang="en-US"/>
          </a:p>
        </p:txBody>
      </p:sp>
      <p:sp>
        <p:nvSpPr>
          <p:cNvPr id="3" name="Rectangle 2"/>
          <p:cNvSpPr/>
          <p:nvPr/>
        </p:nvSpPr>
        <p:spPr>
          <a:xfrm>
            <a:off x="4042398" y="263366"/>
            <a:ext cx="4107215" cy="1569660"/>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Moody</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1867" y="1833026"/>
            <a:ext cx="6509571" cy="5009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4929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31</a:t>
            </a:fld>
            <a:endParaRPr lang="en-US"/>
          </a:p>
        </p:txBody>
      </p:sp>
      <p:sp>
        <p:nvSpPr>
          <p:cNvPr id="3" name="Rectangle 2"/>
          <p:cNvSpPr/>
          <p:nvPr/>
        </p:nvSpPr>
        <p:spPr>
          <a:xfrm>
            <a:off x="2145415" y="137214"/>
            <a:ext cx="7442240" cy="1569660"/>
          </a:xfrm>
          <a:prstGeom prst="rect">
            <a:avLst/>
          </a:prstGeom>
          <a:noFill/>
        </p:spPr>
        <p:txBody>
          <a:bodyPr wrap="squar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9600" b="1" dirty="0" smtClean="0"/>
              <a:t> Discouraged</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5415" y="1529274"/>
            <a:ext cx="7755121" cy="5141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92511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9600" dirty="0" smtClean="0"/>
              <a:t> </a:t>
            </a:r>
            <a:endParaRPr lang="en-US" sz="9600"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3469319" y="352924"/>
            <a:ext cx="5253362" cy="1569660"/>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Headache</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1554" y="1687132"/>
            <a:ext cx="6533704" cy="4893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50547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33</a:t>
            </a:fld>
            <a:endParaRPr lang="en-US"/>
          </a:p>
        </p:txBody>
      </p:sp>
      <p:sp>
        <p:nvSpPr>
          <p:cNvPr id="3" name="Rectangle 2"/>
          <p:cNvSpPr/>
          <p:nvPr/>
        </p:nvSpPr>
        <p:spPr>
          <a:xfrm>
            <a:off x="3121711" y="236419"/>
            <a:ext cx="5907387" cy="1938992"/>
          </a:xfrm>
          <a:prstGeom prst="rect">
            <a:avLst/>
          </a:prstGeom>
          <a:noFill/>
        </p:spPr>
        <p:txBody>
          <a:bodyPr wrap="none" lIns="91440" tIns="45720" rIns="91440" bIns="45720">
            <a:spAutoFit/>
          </a:bodyPr>
          <a:lstStyle/>
          <a:p>
            <a:pPr algn="ctr"/>
            <a:r>
              <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riendly</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7654" y="2084387"/>
            <a:ext cx="7175500" cy="477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3411954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34</a:t>
            </a:fld>
            <a:endParaRPr lang="en-US"/>
          </a:p>
        </p:txBody>
      </p:sp>
      <p:sp>
        <p:nvSpPr>
          <p:cNvPr id="3" name="Rectangle 2"/>
          <p:cNvSpPr/>
          <p:nvPr/>
        </p:nvSpPr>
        <p:spPr>
          <a:xfrm>
            <a:off x="1094450" y="185932"/>
            <a:ext cx="10003123"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Sleepy or Tired</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2892" y="1969670"/>
            <a:ext cx="6385198" cy="4778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50042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35</a:t>
            </a:fld>
            <a:endParaRPr lang="en-US"/>
          </a:p>
        </p:txBody>
      </p:sp>
      <p:sp>
        <p:nvSpPr>
          <p:cNvPr id="3" name="Rectangle 2"/>
          <p:cNvSpPr/>
          <p:nvPr/>
        </p:nvSpPr>
        <p:spPr>
          <a:xfrm>
            <a:off x="3432088" y="13123"/>
            <a:ext cx="5096010"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Helpful</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9821" y="1952115"/>
            <a:ext cx="6398095" cy="4792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03280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36</a:t>
            </a:fld>
            <a:endParaRPr lang="en-US"/>
          </a:p>
        </p:txBody>
      </p:sp>
      <p:sp>
        <p:nvSpPr>
          <p:cNvPr id="3" name="Rectangle 2"/>
          <p:cNvSpPr/>
          <p:nvPr/>
        </p:nvSpPr>
        <p:spPr>
          <a:xfrm>
            <a:off x="3508077" y="2503101"/>
            <a:ext cx="5907387" cy="1938992"/>
          </a:xfrm>
          <a:prstGeom prst="rect">
            <a:avLst/>
          </a:prstGeom>
          <a:noFill/>
        </p:spPr>
        <p:txBody>
          <a:bodyPr wrap="none" lIns="91440" tIns="45720" rIns="91440" bIns="45720">
            <a:spAutoFit/>
          </a:bodyPr>
          <a:lstStyle/>
          <a:p>
            <a:pPr algn="ctr"/>
            <a:r>
              <a:rPr lang="en-US" sz="12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riendly</a:t>
            </a: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72548186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37</a:t>
            </a:fld>
            <a:endParaRPr lang="en-US"/>
          </a:p>
        </p:txBody>
      </p:sp>
      <p:sp>
        <p:nvSpPr>
          <p:cNvPr id="3" name="Rectangle 2"/>
          <p:cNvSpPr/>
          <p:nvPr/>
        </p:nvSpPr>
        <p:spPr>
          <a:xfrm>
            <a:off x="3547998" y="2209692"/>
            <a:ext cx="5096010" cy="1938992"/>
          </a:xfrm>
          <a:prstGeom prst="rect">
            <a:avLst/>
          </a:prstGeom>
          <a:noFill/>
        </p:spPr>
        <p:txBody>
          <a:bodyPr wrap="none" lIns="91440" tIns="45720" rIns="91440" bIns="45720">
            <a:spAutoFit/>
          </a:bodyPr>
          <a:lstStyle/>
          <a:p>
            <a:pPr algn="ct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Helpful</a:t>
            </a: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96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8904359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38</a:t>
            </a:fld>
            <a:endParaRPr lang="en-US"/>
          </a:p>
        </p:txBody>
      </p:sp>
      <p:sp>
        <p:nvSpPr>
          <p:cNvPr id="3" name="Rectangle 2"/>
          <p:cNvSpPr/>
          <p:nvPr/>
        </p:nvSpPr>
        <p:spPr>
          <a:xfrm>
            <a:off x="2841588" y="2390559"/>
            <a:ext cx="6508833"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Romantic</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4707226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39</a:t>
            </a:fld>
            <a:endParaRPr lang="en-US"/>
          </a:p>
        </p:txBody>
      </p:sp>
      <p:sp>
        <p:nvSpPr>
          <p:cNvPr id="3" name="Rectangle 2"/>
          <p:cNvSpPr/>
          <p:nvPr/>
        </p:nvSpPr>
        <p:spPr>
          <a:xfrm>
            <a:off x="2445816" y="2432763"/>
            <a:ext cx="7553606" cy="1938992"/>
          </a:xfrm>
          <a:prstGeom prst="rect">
            <a:avLst/>
          </a:prstGeom>
          <a:noFill/>
        </p:spPr>
        <p:txBody>
          <a:bodyPr wrap="none" lIns="91440" tIns="45720" rIns="91440" bIns="45720">
            <a:spAutoFit/>
          </a:bodyPr>
          <a:lstStyle/>
          <a:p>
            <a:pPr algn="ctr"/>
            <a:r>
              <a:rPr lang="en-US" sz="96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Revengeful</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17876499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fontScale="90000"/>
          </a:bodyPr>
          <a:lstStyle/>
          <a:p>
            <a:pPr algn="ctr"/>
            <a:r>
              <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br>
              <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June </a:t>
            </a:r>
            <a:r>
              <a:rPr lang="en-US" sz="72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18, </a:t>
            </a:r>
            <a:r>
              <a:rPr lang="en-US" sz="72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2015</a:t>
            </a:r>
            <a:endParaRPr lang="en-US" sz="7200" dirty="0"/>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6570" t="11280" r="4119" b="36418"/>
          <a:stretch/>
        </p:blipFill>
        <p:spPr>
          <a:xfrm>
            <a:off x="-78561" y="1432919"/>
            <a:ext cx="12351751" cy="5425081"/>
          </a:xfrm>
        </p:spPr>
      </p:pic>
    </p:spTree>
    <p:extLst>
      <p:ext uri="{BB962C8B-B14F-4D97-AF65-F5344CB8AC3E}">
        <p14:creationId xmlns:p14="http://schemas.microsoft.com/office/powerpoint/2010/main" val="8648820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40</a:t>
            </a:fld>
            <a:endParaRPr lang="en-US"/>
          </a:p>
        </p:txBody>
      </p:sp>
      <p:sp>
        <p:nvSpPr>
          <p:cNvPr id="3" name="Rectangle 2"/>
          <p:cNvSpPr/>
          <p:nvPr/>
        </p:nvSpPr>
        <p:spPr>
          <a:xfrm>
            <a:off x="2236648" y="2432763"/>
            <a:ext cx="7718716" cy="1938992"/>
          </a:xfrm>
          <a:prstGeom prst="rect">
            <a:avLst/>
          </a:prstGeom>
          <a:noFill/>
        </p:spPr>
        <p:txBody>
          <a:bodyPr wrap="none" lIns="91440" tIns="45720" rIns="91440" bIns="45720">
            <a:spAutoFit/>
          </a:bodyPr>
          <a:lstStyle/>
          <a:p>
            <a:pPr algn="ctr"/>
            <a:r>
              <a:rPr lang="en-US" sz="9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r>
              <a:rPr lang="en-US" sz="12000" b="1" dirty="0" smtClean="0"/>
              <a:t> Belligerent</a:t>
            </a:r>
            <a:endParaRPr lang="en-US" sz="12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2246941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Dealing with a Difficulty Personality</a:t>
            </a:r>
            <a:endParaRPr lang="en-US" dirty="0"/>
          </a:p>
        </p:txBody>
      </p:sp>
      <p:sp>
        <p:nvSpPr>
          <p:cNvPr id="3" name="Content Placeholder 2"/>
          <p:cNvSpPr>
            <a:spLocks noGrp="1"/>
          </p:cNvSpPr>
          <p:nvPr>
            <p:ph idx="1"/>
          </p:nvPr>
        </p:nvSpPr>
        <p:spPr>
          <a:xfrm>
            <a:off x="302173" y="1794094"/>
            <a:ext cx="10515600" cy="4351338"/>
          </a:xfrm>
        </p:spPr>
        <p:txBody>
          <a:bodyPr>
            <a:normAutofit/>
          </a:bodyPr>
          <a:lstStyle/>
          <a:p>
            <a:r>
              <a:rPr lang="en-US" sz="3600" dirty="0" smtClean="0"/>
              <a:t>How do you handle a difficult person?</a:t>
            </a:r>
          </a:p>
          <a:p>
            <a:r>
              <a:rPr lang="en-US" sz="3600" dirty="0" smtClean="0"/>
              <a:t>A selfish, obnoxious, and two-faced one?</a:t>
            </a:r>
          </a:p>
          <a:p>
            <a:r>
              <a:rPr lang="en-US" sz="3600" dirty="0" smtClean="0"/>
              <a:t>With patience and kindness,</a:t>
            </a:r>
          </a:p>
          <a:p>
            <a:r>
              <a:rPr lang="en-US" sz="3600" dirty="0" smtClean="0"/>
              <a:t>A friendly smile is a plus.</a:t>
            </a:r>
          </a:p>
          <a:p>
            <a:r>
              <a:rPr lang="en-US" sz="3600" dirty="0" smtClean="0"/>
              <a:t>Invite to a party and have some fun! </a:t>
            </a:r>
            <a:endParaRPr lang="en-US" sz="3600" dirty="0"/>
          </a:p>
        </p:txBody>
      </p:sp>
      <p:pic>
        <p:nvPicPr>
          <p:cNvPr id="6146" name="Picture 2" descr="F:\One Frog Too Many\One Frog Too Many-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71489" y="1657656"/>
            <a:ext cx="4829503" cy="614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43908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42</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1"/>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What is something you have never done that you would like to try?</a:t>
            </a:r>
            <a:endParaRPr lang="en-US" sz="2800" dirty="0"/>
          </a:p>
          <a:p>
            <a:pPr>
              <a:buFont typeface="Calibri" panose="020F0502020204030204" pitchFamily="34" charset="0"/>
              <a:buAutoNum type="arabicPeriod"/>
            </a:pPr>
            <a:r>
              <a:rPr lang="en-US" sz="2800" dirty="0" smtClean="0"/>
              <a:t>Talk about the importance of staying close to your family?</a:t>
            </a:r>
          </a:p>
          <a:p>
            <a:pPr>
              <a:buFont typeface="Calibri" panose="020F0502020204030204" pitchFamily="34" charset="0"/>
              <a:buAutoNum type="arabicPeriod"/>
            </a:pPr>
            <a:r>
              <a:rPr lang="en-US" sz="2800" dirty="0" smtClean="0"/>
              <a:t>Describe a perfect first date?</a:t>
            </a:r>
          </a:p>
          <a:p>
            <a:pPr>
              <a:buFont typeface="Calibri" panose="020F0502020204030204" pitchFamily="34" charset="0"/>
              <a:buAutoNum type="arabicPeriod"/>
            </a:pPr>
            <a:r>
              <a:rPr lang="en-US" sz="2800" dirty="0" smtClean="0"/>
              <a:t>Are your years at a university a good time to look for a husband or wife?  Explain.</a:t>
            </a:r>
          </a:p>
          <a:p>
            <a:pPr>
              <a:buFont typeface="Calibri" panose="020F0502020204030204" pitchFamily="34" charset="0"/>
              <a:buAutoNum type="arabicPeriod"/>
            </a:pPr>
            <a:r>
              <a:rPr lang="en-US" sz="2800" dirty="0" smtClean="0"/>
              <a:t>How old should people be before they consider marriage?   Why?</a:t>
            </a:r>
            <a:endParaRPr lang="en-US" sz="2800" dirty="0"/>
          </a:p>
          <a:p>
            <a:pPr>
              <a:buFont typeface="Calibri" panose="020F0502020204030204" pitchFamily="34" charset="0"/>
              <a:buAutoNum type="arabicPeriod"/>
            </a:pPr>
            <a:r>
              <a:rPr lang="en-US" sz="2800" dirty="0"/>
              <a:t>Describe your future husband or wife.</a:t>
            </a:r>
          </a:p>
          <a:p>
            <a:pPr>
              <a:buFont typeface="Calibri" panose="020F0502020204030204" pitchFamily="34" charset="0"/>
              <a:buAutoNum type="arabicPeriod"/>
            </a:pPr>
            <a:r>
              <a:rPr lang="en-US" sz="2800" dirty="0" smtClean="0"/>
              <a:t>How should parents discipline their child(</a:t>
            </a:r>
            <a:r>
              <a:rPr lang="en-US" sz="2800" dirty="0" err="1" smtClean="0"/>
              <a:t>ren</a:t>
            </a:r>
            <a:r>
              <a:rPr lang="en-US" sz="2800" dirty="0" smtClean="0"/>
              <a:t>)?  Is spanking ok?</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endParaRPr lang="en-US" sz="2800" dirty="0"/>
          </a:p>
          <a:p>
            <a:pPr>
              <a:buFont typeface="Calibri" panose="020F0502020204030204" pitchFamily="34" charset="0"/>
              <a:buAutoNum type="arabicPeriod"/>
            </a:pPr>
            <a:r>
              <a:rPr lang="en-US" sz="2800" dirty="0"/>
              <a:t>Where do you think you will go when you or your parents die?  </a:t>
            </a:r>
            <a:r>
              <a:rPr lang="en-US" sz="2800" dirty="0" smtClean="0"/>
              <a:t>Explain.</a:t>
            </a:r>
            <a:endParaRPr lang="en-US" sz="2800" dirty="0"/>
          </a:p>
          <a:p>
            <a:pPr>
              <a:buFont typeface="Calibri" panose="020F0502020204030204" pitchFamily="34" charset="0"/>
              <a:buAutoNum type="arabicPeriod"/>
            </a:pPr>
            <a:r>
              <a:rPr lang="en-US" sz="2800" dirty="0" smtClean="0"/>
              <a:t> Do </a:t>
            </a:r>
            <a:r>
              <a:rPr lang="en-US" sz="2800" dirty="0"/>
              <a:t>you believe you came from some where else </a:t>
            </a:r>
            <a:r>
              <a:rPr lang="en-US" sz="2800" dirty="0" smtClean="0"/>
              <a:t>before you </a:t>
            </a:r>
            <a:r>
              <a:rPr lang="en-US" sz="2800" dirty="0"/>
              <a:t>were born? </a:t>
            </a:r>
            <a:r>
              <a:rPr lang="en-US" sz="2800" dirty="0" smtClean="0"/>
              <a:t>Explain.</a:t>
            </a:r>
          </a:p>
          <a:p>
            <a:pPr>
              <a:buFont typeface="Calibri" panose="020F0502020204030204" pitchFamily="34" charset="0"/>
              <a:buAutoNum type="arabicPeriod"/>
            </a:pPr>
            <a:r>
              <a:rPr lang="en-US" sz="2800" dirty="0" smtClean="0"/>
              <a:t>Where do you think you will live after you have graduated from college?</a:t>
            </a:r>
          </a:p>
          <a:p>
            <a:pPr>
              <a:buFont typeface="Calibri" panose="020F0502020204030204" pitchFamily="34" charset="0"/>
              <a:buAutoNum type="arabicPeriod"/>
            </a:pPr>
            <a:r>
              <a:rPr lang="en-US" sz="2800" dirty="0" smtClean="0"/>
              <a:t>What are your thoughts about smoking?</a:t>
            </a: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42070897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September </a:t>
            </a:r>
            <a:r>
              <a:rPr lang="en-US" sz="6000" b="1" dirty="0" smtClean="0">
                <a:latin typeface="Times New Roman" panose="02020603050405020304" pitchFamily="18" charset="0"/>
                <a:cs typeface="Times New Roman" panose="02020603050405020304" pitchFamily="18" charset="0"/>
              </a:rPr>
              <a:t>25</a:t>
            </a:r>
            <a:r>
              <a:rPr lang="en-US" sz="6000" b="1" dirty="0" smtClean="0">
                <a:latin typeface="Times New Roman" panose="02020603050405020304" pitchFamily="18" charset="0"/>
                <a:cs typeface="Times New Roman" panose="02020603050405020304" pitchFamily="18" charset="0"/>
              </a:rPr>
              <a:t>, </a:t>
            </a:r>
            <a:r>
              <a:rPr lang="en-US" sz="6000" b="1" dirty="0" smtClean="0">
                <a:latin typeface="Times New Roman" panose="02020603050405020304" pitchFamily="18" charset="0"/>
                <a:cs typeface="Times New Roman" panose="02020603050405020304" pitchFamily="18" charset="0"/>
              </a:rPr>
              <a:t>2015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316601002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53679551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Chinese.  These people can be real or fictitious, but must be very well known.</a:t>
            </a:r>
          </a:p>
          <a:p>
            <a:r>
              <a:rPr lang="en-US" dirty="0" smtClean="0"/>
              <a:t>Divide into assigned groups.</a:t>
            </a:r>
          </a:p>
          <a:p>
            <a:r>
              <a:rPr lang="en-US" dirty="0" smtClean="0"/>
              <a:t>The first person has 30 seconds to describe their first mystery person without using his or her name.</a:t>
            </a:r>
          </a:p>
          <a:p>
            <a:r>
              <a:rPr lang="en-US" dirty="0" smtClean="0"/>
              <a:t>Then group members have 30 seconds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613961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1" y="772511"/>
            <a:ext cx="4108362" cy="470898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 Sing</a:t>
            </a:r>
          </a:p>
          <a:p>
            <a:pPr marL="0" indent="0" algn="ctr">
              <a:defRPr/>
            </a:pPr>
            <a:endParaRPr lang="en-US" altLang="en-US" sz="6000" b="1" dirty="0" smtClean="0">
              <a:effectLst>
                <a:outerShdw blurRad="38100" dist="38100" dir="2700000" algn="tl">
                  <a:srgbClr val="336699"/>
                </a:outerShdw>
              </a:effectLst>
              <a:latin typeface="Comic Sans MS" pitchFamily="66" charset="0"/>
            </a:endParaRPr>
          </a:p>
          <a:p>
            <a:pPr marL="0" indent="0" algn="ctr">
              <a:defRPr/>
            </a:pPr>
            <a:r>
              <a:rPr lang="en-US" altLang="en-US" sz="6000" b="1" dirty="0" smtClean="0">
                <a:effectLst>
                  <a:outerShdw blurRad="38100" dist="38100" dir="2700000" algn="tl">
                    <a:srgbClr val="336699"/>
                  </a:outerShdw>
                </a:effectLst>
                <a:latin typeface="Comic Sans MS" pitchFamily="66" charset="0"/>
              </a:rPr>
              <a:t> </a:t>
            </a:r>
            <a:r>
              <a:rPr lang="en-US" altLang="en-US" sz="6000" b="1" i="1" dirty="0" smtClean="0">
                <a:effectLst>
                  <a:outerShdw blurRad="38100" dist="38100" dir="2700000" algn="tl">
                    <a:srgbClr val="336699"/>
                  </a:outerShdw>
                </a:effectLst>
                <a:latin typeface="Comic Sans MS" pitchFamily="66" charset="0"/>
              </a:rPr>
              <a:t> Country</a:t>
            </a:r>
          </a:p>
          <a:p>
            <a:pPr marL="0" indent="0" algn="ctr">
              <a:defRPr/>
            </a:pPr>
            <a:r>
              <a:rPr lang="en-US" altLang="en-US" sz="6000" b="1" i="1" dirty="0" smtClean="0">
                <a:effectLst>
                  <a:outerShdw blurRad="38100" dist="38100" dir="2700000" algn="tl">
                    <a:srgbClr val="336699"/>
                  </a:outerShdw>
                </a:effectLst>
                <a:latin typeface="Comic Sans MS" pitchFamily="66" charset="0"/>
              </a:rPr>
              <a:t>Roads</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p:txBody>
      </p:sp>
    </p:spTree>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normAutofit/>
          </a:bodyPr>
          <a:lstStyle/>
          <a:p>
            <a:pPr algn="ctr"/>
            <a:r>
              <a:rPr lang="en-US" sz="4800" b="1" dirty="0" smtClean="0"/>
              <a:t>English Corner Student Led Activity</a:t>
            </a:r>
            <a:endParaRPr lang="en-US" sz="4800" b="1" dirty="0"/>
          </a:p>
        </p:txBody>
      </p:sp>
      <p:sp>
        <p:nvSpPr>
          <p:cNvPr id="3" name="Content Placeholder 2"/>
          <p:cNvSpPr>
            <a:spLocks noGrp="1"/>
          </p:cNvSpPr>
          <p:nvPr>
            <p:ph idx="1"/>
          </p:nvPr>
        </p:nvSpPr>
        <p:spPr/>
        <p:txBody>
          <a:bodyPr/>
          <a:lstStyle/>
          <a:p>
            <a:pPr marL="0" indent="0" algn="ctr">
              <a:buNone/>
            </a:pPr>
            <a:r>
              <a:rPr lang="en-US" dirty="0" smtClean="0"/>
              <a:t> </a:t>
            </a:r>
            <a:endParaRPr lang="en-US" dirty="0"/>
          </a:p>
        </p:txBody>
      </p:sp>
      <p:sp>
        <p:nvSpPr>
          <p:cNvPr id="4" name="Rectangle 3"/>
          <p:cNvSpPr/>
          <p:nvPr/>
        </p:nvSpPr>
        <p:spPr>
          <a:xfrm>
            <a:off x="3234351" y="1962783"/>
            <a:ext cx="5723297" cy="5078313"/>
          </a:xfrm>
          <a:prstGeom prst="rect">
            <a:avLst/>
          </a:prstGeom>
          <a:noFill/>
        </p:spPr>
        <p:txBody>
          <a:bodyPr wrap="none" lIns="91440" tIns="45720" rIns="91440" bIns="45720">
            <a:spAutoFit/>
          </a:bodyPr>
          <a:lstStyle/>
          <a:p>
            <a:pPr algn="ctr"/>
            <a:r>
              <a:rPr lang="en-US" sz="5400" b="1" cap="none" spc="0" dirty="0" smtClean="0">
                <a:ln w="12700" cmpd="sng">
                  <a:solidFill>
                    <a:schemeClr val="accent4"/>
                  </a:solidFill>
                  <a:prstDash val="solid"/>
                </a:ln>
                <a:effectLst/>
              </a:rPr>
              <a:t>Welcome Team </a:t>
            </a:r>
            <a:r>
              <a:rPr lang="en-US" sz="5400" b="1" dirty="0" smtClean="0">
                <a:ln w="12700" cmpd="sng">
                  <a:solidFill>
                    <a:schemeClr val="accent4"/>
                  </a:solidFill>
                  <a:prstDash val="solid"/>
                </a:ln>
              </a:rPr>
              <a:t>4-D</a:t>
            </a:r>
          </a:p>
          <a:p>
            <a:pPr algn="ctr"/>
            <a:r>
              <a:rPr lang="en-US" sz="5400" b="1" cap="none" spc="0" dirty="0" smtClean="0">
                <a:ln w="12700" cmpd="sng">
                  <a:solidFill>
                    <a:schemeClr val="accent4"/>
                  </a:solidFill>
                  <a:prstDash val="solid"/>
                </a:ln>
                <a:effectLst/>
              </a:rPr>
              <a:t>Ella</a:t>
            </a:r>
          </a:p>
          <a:p>
            <a:pPr algn="ctr"/>
            <a:r>
              <a:rPr lang="en-US" sz="5400" b="1" dirty="0" smtClean="0">
                <a:ln w="12700" cmpd="sng">
                  <a:solidFill>
                    <a:schemeClr val="accent4"/>
                  </a:solidFill>
                  <a:prstDash val="solid"/>
                </a:ln>
              </a:rPr>
              <a:t>Lemon</a:t>
            </a:r>
          </a:p>
          <a:p>
            <a:pPr algn="ctr"/>
            <a:r>
              <a:rPr lang="en-US" sz="5400" b="1" cap="none" spc="0" dirty="0" smtClean="0">
                <a:ln w="12700" cmpd="sng">
                  <a:solidFill>
                    <a:schemeClr val="accent4"/>
                  </a:solidFill>
                  <a:prstDash val="solid"/>
                </a:ln>
                <a:effectLst/>
              </a:rPr>
              <a:t>Lucy</a:t>
            </a:r>
          </a:p>
          <a:p>
            <a:pPr algn="ctr"/>
            <a:r>
              <a:rPr lang="en-US" sz="5400" b="1" dirty="0" smtClean="0">
                <a:ln w="12700" cmpd="sng">
                  <a:solidFill>
                    <a:schemeClr val="accent4"/>
                  </a:solidFill>
                  <a:prstDash val="solid"/>
                </a:ln>
              </a:rPr>
              <a:t>    </a:t>
            </a:r>
            <a:endParaRPr lang="en-US" sz="5400" b="1" cap="none" spc="0" dirty="0" smtClean="0">
              <a:ln w="12700" cmpd="sng">
                <a:solidFill>
                  <a:schemeClr val="accent4"/>
                </a:solidFill>
                <a:prstDash val="solid"/>
              </a:ln>
              <a:effectLst/>
            </a:endParaRPr>
          </a:p>
          <a:p>
            <a:pPr algn="ctr"/>
            <a:r>
              <a:rPr lang="en-US" sz="54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 </a:t>
            </a:r>
            <a:endParaRPr lang="en-US" sz="54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endParaRPr>
          </a:p>
        </p:txBody>
      </p:sp>
    </p:spTree>
    <p:extLst>
      <p:ext uri="{BB962C8B-B14F-4D97-AF65-F5344CB8AC3E}">
        <p14:creationId xmlns:p14="http://schemas.microsoft.com/office/powerpoint/2010/main" val="1974858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6173</TotalTime>
  <Words>1778</Words>
  <Application>Microsoft Office PowerPoint</Application>
  <PresentationFormat>Widescreen</PresentationFormat>
  <Paragraphs>271</Paragraphs>
  <Slides>61</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61</vt:i4>
      </vt:variant>
    </vt:vector>
  </HeadingPairs>
  <TitlesOfParts>
    <vt:vector size="70" baseType="lpstr">
      <vt:lpstr>ＭＳ Ｐゴシック</vt:lpstr>
      <vt:lpstr>Arial</vt:lpstr>
      <vt:lpstr>Arial Black</vt:lpstr>
      <vt:lpstr>Calibri</vt:lpstr>
      <vt:lpstr>Calibri Light</vt:lpstr>
      <vt:lpstr>Comic Sans MS</vt:lpstr>
      <vt:lpstr>Times New Roman</vt:lpstr>
      <vt:lpstr>Wingdings</vt:lpstr>
      <vt:lpstr>Office Theme</vt:lpstr>
      <vt:lpstr>PowerPoint Presentation</vt:lpstr>
      <vt:lpstr>English Corner Friends June 18, 2015</vt:lpstr>
      <vt:lpstr>English Corner Friends June 18, 2015</vt:lpstr>
      <vt:lpstr>English Corner Friends June 18, 2015</vt:lpstr>
      <vt:lpstr>English Corner’s Goals</vt:lpstr>
      <vt:lpstr> Next English Corner Thursday, September 25, 2015  7 PM  </vt:lpstr>
      <vt:lpstr>PowerPoint Presentation</vt:lpstr>
      <vt:lpstr>English Corner Student Led Activity</vt:lpstr>
      <vt:lpstr> </vt:lpstr>
      <vt:lpstr>Dealing with a Difficulty Personality</vt:lpstr>
      <vt:lpstr>PowerPoint Presentation</vt:lpstr>
      <vt:lpstr>What Can We Learn from One Frog to Many?</vt:lpstr>
      <vt:lpstr>Meet &amp; Greet          We-Chat     </vt:lpstr>
      <vt:lpstr>PowerPoint Presentation</vt:lpstr>
      <vt:lpstr> Questions</vt:lpstr>
      <vt:lpstr>Descriptionary Moods and Dispositions </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Dealing with a Difficulty Personality</vt:lpstr>
      <vt:lpstr>What are some of the topics you would like to discuss in class and/or English Corners?</vt:lpstr>
      <vt:lpstr>Vocabulary Builders</vt:lpstr>
      <vt:lpstr>Talking Cards</vt:lpstr>
      <vt:lpstr>Five Phases of Dating</vt:lpstr>
      <vt:lpstr> Five Phases of Dating</vt:lpstr>
      <vt:lpstr>PowerPoint Presentation</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Instructions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John Murdoch</cp:lastModifiedBy>
  <cp:revision>485</cp:revision>
  <cp:lastPrinted>2013-09-23T08:57:36Z</cp:lastPrinted>
  <dcterms:created xsi:type="dcterms:W3CDTF">2013-09-17T00:49:18Z</dcterms:created>
  <dcterms:modified xsi:type="dcterms:W3CDTF">2015-06-19T00:59:03Z</dcterms:modified>
</cp:coreProperties>
</file>