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5"/>
  </p:notesMasterIdLst>
  <p:sldIdLst>
    <p:sldId id="557" r:id="rId2"/>
    <p:sldId id="579" r:id="rId3"/>
    <p:sldId id="687" r:id="rId4"/>
    <p:sldId id="258" r:id="rId5"/>
    <p:sldId id="686" r:id="rId6"/>
    <p:sldId id="502" r:id="rId7"/>
    <p:sldId id="691" r:id="rId8"/>
    <p:sldId id="343" r:id="rId9"/>
    <p:sldId id="680" r:id="rId10"/>
    <p:sldId id="681" r:id="rId11"/>
    <p:sldId id="683" r:id="rId12"/>
    <p:sldId id="690" r:id="rId13"/>
    <p:sldId id="407" r:id="rId14"/>
    <p:sldId id="598" r:id="rId15"/>
    <p:sldId id="600" r:id="rId16"/>
    <p:sldId id="609" r:id="rId17"/>
    <p:sldId id="610" r:id="rId18"/>
    <p:sldId id="611" r:id="rId19"/>
    <p:sldId id="612" r:id="rId20"/>
    <p:sldId id="613" r:id="rId21"/>
    <p:sldId id="614" r:id="rId22"/>
    <p:sldId id="616" r:id="rId23"/>
    <p:sldId id="637" r:id="rId24"/>
    <p:sldId id="638" r:id="rId25"/>
    <p:sldId id="639" r:id="rId26"/>
    <p:sldId id="640" r:id="rId27"/>
    <p:sldId id="685" r:id="rId28"/>
    <p:sldId id="641" r:id="rId29"/>
    <p:sldId id="642" r:id="rId30"/>
    <p:sldId id="643" r:id="rId31"/>
    <p:sldId id="644" r:id="rId32"/>
    <p:sldId id="615" r:id="rId33"/>
    <p:sldId id="682" r:id="rId34"/>
    <p:sldId id="454" r:id="rId35"/>
    <p:sldId id="264" r:id="rId36"/>
    <p:sldId id="453" r:id="rId37"/>
    <p:sldId id="481" r:id="rId38"/>
    <p:sldId id="482" r:id="rId39"/>
    <p:sldId id="597" r:id="rId40"/>
    <p:sldId id="619" r:id="rId41"/>
    <p:sldId id="620" r:id="rId42"/>
    <p:sldId id="621" r:id="rId43"/>
    <p:sldId id="622" r:id="rId44"/>
    <p:sldId id="646" r:id="rId45"/>
    <p:sldId id="647" r:id="rId46"/>
    <p:sldId id="648" r:id="rId47"/>
    <p:sldId id="649" r:id="rId48"/>
    <p:sldId id="650" r:id="rId49"/>
    <p:sldId id="651" r:id="rId50"/>
    <p:sldId id="652" r:id="rId51"/>
    <p:sldId id="653" r:id="rId52"/>
    <p:sldId id="657" r:id="rId53"/>
    <p:sldId id="658" r:id="rId54"/>
  </p:sldIdLst>
  <p:sldSz cx="12192000" cy="6858000"/>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000" autoAdjust="0"/>
    <p:restoredTop sz="94660"/>
  </p:normalViewPr>
  <p:slideViewPr>
    <p:cSldViewPr snapToGrid="0">
      <p:cViewPr varScale="1">
        <p:scale>
          <a:sx n="47" d="100"/>
          <a:sy n="47" d="100"/>
        </p:scale>
        <p:origin x="954" y="36"/>
      </p:cViewPr>
      <p:guideLst>
        <p:guide orient="horz" pos="2160"/>
        <p:guide pos="3840"/>
      </p:guideLst>
    </p:cSldViewPr>
  </p:slideViewPr>
  <p:notesTextViewPr>
    <p:cViewPr>
      <p:scale>
        <a:sx n="1" d="1"/>
        <a:sy n="1" d="1"/>
      </p:scale>
      <p:origin x="0" y="0"/>
    </p:cViewPr>
  </p:notesTextViewPr>
  <p:sorterViewPr>
    <p:cViewPr varScale="1">
      <p:scale>
        <a:sx n="1" d="1"/>
        <a:sy n="1" d="1"/>
      </p:scale>
      <p:origin x="0" y="-641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73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7311"/>
          </a:xfrm>
          <a:prstGeom prst="rect">
            <a:avLst/>
          </a:prstGeom>
        </p:spPr>
        <p:txBody>
          <a:bodyPr vert="horz" lIns="91440" tIns="45720" rIns="91440" bIns="45720" rtlCol="0"/>
          <a:lstStyle>
            <a:lvl1pPr algn="r">
              <a:defRPr sz="1200"/>
            </a:lvl1pPr>
          </a:lstStyle>
          <a:p>
            <a:fld id="{9D442191-C85D-40F8-B3AE-E8AC54426D83}" type="datetimeFigureOut">
              <a:rPr lang="en-US" smtClean="0"/>
              <a:pPr/>
              <a:t>5/31/2015</a:t>
            </a:fld>
            <a:endParaRPr lang="en-US"/>
          </a:p>
        </p:txBody>
      </p:sp>
      <p:sp>
        <p:nvSpPr>
          <p:cNvPr id="4" name="Slide Image Placeholder 3"/>
          <p:cNvSpPr>
            <a:spLocks noGrp="1" noRot="1" noChangeAspect="1"/>
          </p:cNvSpPr>
          <p:nvPr>
            <p:ph type="sldImg" idx="2"/>
          </p:nvPr>
        </p:nvSpPr>
        <p:spPr>
          <a:xfrm>
            <a:off x="635000" y="1163638"/>
            <a:ext cx="5588000" cy="31432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82296"/>
            <a:ext cx="5486400" cy="366733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6554"/>
            <a:ext cx="2971800" cy="46731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46554"/>
            <a:ext cx="2971800" cy="467310"/>
          </a:xfrm>
          <a:prstGeom prst="rect">
            <a:avLst/>
          </a:prstGeom>
        </p:spPr>
        <p:txBody>
          <a:bodyPr vert="horz" lIns="91440" tIns="45720" rIns="91440" bIns="45720" rtlCol="0" anchor="b"/>
          <a:lstStyle>
            <a:lvl1pPr algn="r">
              <a:defRPr sz="1200"/>
            </a:lvl1pPr>
          </a:lstStyle>
          <a:p>
            <a:fld id="{0C602954-3A6B-497E-8CAD-8CC77A605943}" type="slidenum">
              <a:rPr lang="en-US" smtClean="0"/>
              <a:pPr/>
              <a:t>‹#›</a:t>
            </a:fld>
            <a:endParaRPr lang="en-US"/>
          </a:p>
        </p:txBody>
      </p:sp>
    </p:spTree>
    <p:extLst>
      <p:ext uri="{BB962C8B-B14F-4D97-AF65-F5344CB8AC3E}">
        <p14:creationId xmlns:p14="http://schemas.microsoft.com/office/powerpoint/2010/main" val="36755946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90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290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755EEED1-2568-4CB2-BE26-D536D0FC214C}" type="slidenum">
              <a:rPr lang="en-US" altLang="en-US">
                <a:latin typeface="Arial" charset="0"/>
              </a:rPr>
              <a:pPr eaLnBrk="1" hangingPunct="1">
                <a:spcBef>
                  <a:spcPct val="0"/>
                </a:spcBef>
              </a:pPr>
              <a:t>1</a:t>
            </a:fld>
            <a:endParaRPr lang="en-US" altLang="en-US">
              <a:latin typeface="Arial" charset="0"/>
            </a:endParaRPr>
          </a:p>
        </p:txBody>
      </p:sp>
    </p:spTree>
    <p:extLst>
      <p:ext uri="{BB962C8B-B14F-4D97-AF65-F5344CB8AC3E}">
        <p14:creationId xmlns:p14="http://schemas.microsoft.com/office/powerpoint/2010/main" val="1806275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A4451F3-EA85-409E-A850-7309A1391DAB}" type="slidenum">
              <a:rPr lang="en-US" altLang="en-US">
                <a:latin typeface="Arial" charset="0"/>
              </a:rPr>
              <a:pPr eaLnBrk="1" hangingPunct="1">
                <a:spcBef>
                  <a:spcPct val="0"/>
                </a:spcBef>
              </a:pPr>
              <a:t>6</a:t>
            </a:fld>
            <a:endParaRPr lang="en-US" altLang="en-US">
              <a:latin typeface="Arial" charset="0"/>
            </a:endParaRPr>
          </a:p>
        </p:txBody>
      </p:sp>
    </p:spTree>
    <p:extLst>
      <p:ext uri="{BB962C8B-B14F-4D97-AF65-F5344CB8AC3E}">
        <p14:creationId xmlns:p14="http://schemas.microsoft.com/office/powerpoint/2010/main" val="23758055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5/31/2015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790334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5/31/2015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979806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5/31/2015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41650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5/31/2015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3618961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27E469-E76D-4506-93AE-00EBB45EAD69}" type="datetimeFigureOut">
              <a:rPr lang="en-US" smtClean="0"/>
              <a:pPr/>
              <a:t>5/31/2015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15672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927E469-E76D-4506-93AE-00EBB45EAD69}" type="datetimeFigureOut">
              <a:rPr lang="en-US" smtClean="0"/>
              <a:pPr/>
              <a:t>5/31/2015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211646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927E469-E76D-4506-93AE-00EBB45EAD69}" type="datetimeFigureOut">
              <a:rPr lang="en-US" smtClean="0"/>
              <a:pPr/>
              <a:t>5/31/2015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3856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927E469-E76D-4506-93AE-00EBB45EAD69}" type="datetimeFigureOut">
              <a:rPr lang="en-US" smtClean="0"/>
              <a:pPr/>
              <a:t>5/31/2015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411492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27E469-E76D-4506-93AE-00EBB45EAD69}" type="datetimeFigureOut">
              <a:rPr lang="en-US" smtClean="0"/>
              <a:pPr/>
              <a:t>5/31/2015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871196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5/31/2015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19407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5/31/2015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604993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27E469-E76D-4506-93AE-00EBB45EAD69}" type="datetimeFigureOut">
              <a:rPr lang="en-US" smtClean="0"/>
              <a:pPr/>
              <a:t>5/31/2015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0414D5-E642-40FE-B8F5-88F82B8EB10A}" type="slidenum">
              <a:rPr lang="en-US" smtClean="0"/>
              <a:pPr/>
              <a:t>‹#›</a:t>
            </a:fld>
            <a:endParaRPr lang="en-US"/>
          </a:p>
        </p:txBody>
      </p:sp>
    </p:spTree>
    <p:extLst>
      <p:ext uri="{BB962C8B-B14F-4D97-AF65-F5344CB8AC3E}">
        <p14:creationId xmlns:p14="http://schemas.microsoft.com/office/powerpoint/2010/main" val="2871661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2"/>
          <p:cNvSpPr txBox="1">
            <a:spLocks noChangeArrowheads="1"/>
          </p:cNvSpPr>
          <p:nvPr/>
        </p:nvSpPr>
        <p:spPr bwMode="auto">
          <a:xfrm>
            <a:off x="1765301" y="387133"/>
            <a:ext cx="9539817" cy="646331"/>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effectLst>
                  <a:outerShdw blurRad="38100" dist="38100" dir="2700000" algn="tl">
                    <a:srgbClr val="336699"/>
                  </a:outerShdw>
                </a:effectLst>
                <a:latin typeface="Comic Sans MS" pitchFamily="66" charset="0"/>
              </a:rPr>
              <a:t>Welcome to English Corner</a:t>
            </a:r>
          </a:p>
        </p:txBody>
      </p:sp>
      <p:pic>
        <p:nvPicPr>
          <p:cNvPr id="61443"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18320" y="1033465"/>
            <a:ext cx="6778392" cy="75132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3011705" y="1839179"/>
            <a:ext cx="6391622" cy="1538883"/>
          </a:xfrm>
          <a:prstGeom prst="rect">
            <a:avLst/>
          </a:prstGeom>
          <a:noFill/>
        </p:spPr>
        <p:txBody>
          <a:bodyPr wrap="none" lIns="91440" tIns="45720" rIns="91440" bIns="45720">
            <a:spAutoFit/>
          </a:bodyPr>
          <a:lstStyle/>
          <a:p>
            <a:pPr algn="ctr"/>
            <a:r>
              <a:rPr lang="en-US"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Professors</a:t>
            </a:r>
          </a:p>
          <a:p>
            <a:pPr algn="ctr"/>
            <a:r>
              <a:rPr lang="en-US" sz="4000" b="1" cap="none" spc="300" dirty="0" smtClean="0">
                <a:ln w="11430" cmpd="sng">
                  <a:solidFill>
                    <a:schemeClr val="accent1">
                      <a:tint val="10000"/>
                    </a:schemeClr>
                  </a:solidFill>
                  <a:prstDash val="solid"/>
                  <a:miter lim="800000"/>
                </a:ln>
                <a:effectLst>
                  <a:glow rad="45500">
                    <a:schemeClr val="accent1">
                      <a:satMod val="220000"/>
                      <a:alpha val="35000"/>
                    </a:schemeClr>
                  </a:glow>
                </a:effectLst>
              </a:rPr>
              <a:t>John and Marie Murdoch</a:t>
            </a:r>
            <a:endParaRPr lang="en-US" sz="4000" b="1" cap="none" spc="300" dirty="0">
              <a:ln w="11430" cmpd="sng">
                <a:solidFill>
                  <a:schemeClr val="accent1">
                    <a:tint val="10000"/>
                  </a:schemeClr>
                </a:solidFill>
                <a:prstDash val="solid"/>
                <a:miter lim="800000"/>
              </a:ln>
              <a:effectLst>
                <a:glow rad="45500">
                  <a:schemeClr val="accent1">
                    <a:satMod val="220000"/>
                    <a:alpha val="35000"/>
                  </a:schemeClr>
                </a:glow>
              </a:effectLst>
            </a:endParaRPr>
          </a:p>
        </p:txBody>
      </p:sp>
    </p:spTree>
  </p:cSld>
  <p:clrMapOvr>
    <a:masterClrMapping/>
  </p:clrMapOvr>
  <p:transition spd="slow">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a:p>
        </p:txBody>
      </p:sp>
      <p:pic>
        <p:nvPicPr>
          <p:cNvPr id="7170" name="Picture 2" descr="C:\Users\murdochj\Documents\China lessons Murdochs\Spring 2014 Semester Documents\English Corners\S2 Session 12\One Frog Too Many\aOne Frog Too Many.jpg"/>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tretch>
            <a:fillRect/>
          </a:stretch>
        </p:blipFill>
        <p:spPr bwMode="auto">
          <a:xfrm>
            <a:off x="450041" y="1541602"/>
            <a:ext cx="4555599" cy="6163195"/>
          </a:xfrm>
          <a:prstGeom prst="rect">
            <a:avLst/>
          </a:prstGeom>
          <a:noFill/>
          <a:extLst>
            <a:ext uri="{909E8E84-426E-40DD-AFC4-6F175D3DCCD1}">
              <a14:hiddenFill xmlns:a14="http://schemas.microsoft.com/office/drawing/2010/main">
                <a:solidFill>
                  <a:srgbClr val="FFFFFF"/>
                </a:solidFill>
              </a14:hiddenFill>
            </a:ext>
          </a:extLst>
        </p:spPr>
      </p:pic>
      <p:sp>
        <p:nvSpPr>
          <p:cNvPr id="6" name="Content Placeholder 5"/>
          <p:cNvSpPr>
            <a:spLocks noGrp="1"/>
          </p:cNvSpPr>
          <p:nvPr>
            <p:ph sz="half" idx="2"/>
          </p:nvPr>
        </p:nvSpPr>
        <p:spPr>
          <a:xfrm>
            <a:off x="6172199" y="1825625"/>
            <a:ext cx="5557345" cy="4351338"/>
          </a:xfrm>
        </p:spPr>
        <p:txBody>
          <a:bodyPr>
            <a:normAutofit fontScale="92500" lnSpcReduction="10000"/>
          </a:bodyPr>
          <a:lstStyle/>
          <a:p>
            <a:r>
              <a:rPr lang="en-US" dirty="0" smtClean="0"/>
              <a:t>Form in assigned groups.</a:t>
            </a:r>
          </a:p>
          <a:p>
            <a:r>
              <a:rPr lang="en-US" dirty="0" smtClean="0"/>
              <a:t>Each group member will represent one or more of these characters.</a:t>
            </a:r>
          </a:p>
          <a:p>
            <a:pPr lvl="1"/>
            <a:r>
              <a:rPr lang="en-US" dirty="0" smtClean="0"/>
              <a:t>Boy  </a:t>
            </a:r>
          </a:p>
          <a:p>
            <a:pPr lvl="1"/>
            <a:r>
              <a:rPr lang="en-US" dirty="0" smtClean="0"/>
              <a:t>Dog  </a:t>
            </a:r>
          </a:p>
          <a:p>
            <a:pPr lvl="1"/>
            <a:r>
              <a:rPr lang="en-US" dirty="0" smtClean="0"/>
              <a:t>Turtle  </a:t>
            </a:r>
          </a:p>
          <a:p>
            <a:pPr lvl="1"/>
            <a:r>
              <a:rPr lang="en-US" dirty="0" smtClean="0"/>
              <a:t>Big Frog  </a:t>
            </a:r>
          </a:p>
          <a:p>
            <a:pPr lvl="1"/>
            <a:r>
              <a:rPr lang="en-US" dirty="0" smtClean="0"/>
              <a:t>Little Frog  </a:t>
            </a:r>
          </a:p>
          <a:p>
            <a:r>
              <a:rPr lang="en-US" dirty="0" smtClean="0"/>
              <a:t>On each slide, each group member will tell his/her version of what is happening.</a:t>
            </a:r>
          </a:p>
          <a:p>
            <a:r>
              <a:rPr lang="en-US" dirty="0" smtClean="0"/>
              <a:t>Be prepared to share what you learn.</a:t>
            </a:r>
          </a:p>
        </p:txBody>
      </p:sp>
      <p:sp>
        <p:nvSpPr>
          <p:cNvPr id="4" name="Rectangle 3"/>
          <p:cNvSpPr/>
          <p:nvPr/>
        </p:nvSpPr>
        <p:spPr>
          <a:xfrm>
            <a:off x="3687732" y="618272"/>
            <a:ext cx="5762476" cy="923330"/>
          </a:xfrm>
          <a:prstGeom prst="rect">
            <a:avLst/>
          </a:prstGeom>
          <a:noFill/>
        </p:spPr>
        <p:txBody>
          <a:bodyPr wrap="none" lIns="91440" tIns="45720" rIns="91440" bIns="45720">
            <a:spAutoFit/>
          </a:bodyPr>
          <a:lstStyle/>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One Frog Too Many</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2" name="AutoShape 2" descr="data:image/jpeg;base64,/9j/4AAQSkZJRgABAQAAAQABAAD/2wCEAAkGBwgHBgkIBwgKCgkLDRYPDQwMDRsUFRAWIB0iIiAdHx8kKDQsJCYxJx8fLT0tMTU3Ojo6Iys/RD84QzQ5OjcBCgoKDQwNGg8PGjclHyU3Nzc3Nzc3Nzc3Nzc3Nzc3Nzc3Nzc3Nzc3Nzc3Nzc3Nzc3Nzc3Nzc3Nzc3Nzc3Nzc3N//AABEIAHoAlAMBIgACEQEDEQH/xAAcAAABBQEBAQAAAAAAAAAAAAAAAwQFBgcCAQj/xAA9EAACAQMCAwUGBQIEBgMAAAABAgMABBEFIQYSMQcTQVFhFCIycYGRI0KhscHR4RWi8PEkNFJissJygpL/xAAZAQADAQEBAAAAAAAAAAAAAAABAgMABAX/xAAlEQACAgICAgIBBQAAAAAAAAAAAQIRAyESMQQiE0FRFDIzYZH/2gAMAwEAAhEDEQA/ANxooqF4j4o0nhuFJNVuhGZM93Go5nfHXCj5jfpQboxNVzI6xoWchVAySTgAVFcPcR6XxDbtNpdyJeQ4dCCrofUHeqn2za/b2PDMmlLcKt5fMgCK3vCMNliQPA8vL65NBySVhok9R7SuF7GYQ+3m5fIDezRlwoz1J6fbJqtcZdqNsI0g4Zu8vlu+uGt2yuOgUMBnPng1iwmPgN+oNLW8okcCT4j08h9a5Z5Z0PxS3Rf7XtI4gjCquqrcMRn8W2X+AKf23axrcBzd22nXMYP5EeNj9ckfpWdmF22RAfltTq3tw6BiWwOoI6VD55LdhXstI1Ox7ZNPkl5LzS7iIY+KOQPv8iFqw2PaVwteTRxf4gbd5OntETIM+RYjA+9Yasf/AA7qsKlSMlio6Z/2qPdDEcqxXJ2Dr0+XhVIeTJ9iwjyPq2CeK4jEsEiSRno6MCD9RSgOa+YLTXdVtZO9gvLqCQbc8ExA+o6VbtD7Vdcsp4xq6RahZjaQogSYevkft9avHyE+wODNyoqH4b4k03iOxF1ptwGwB3kTEB4j5MPD9jUwKumn0KFFFFEwUUUVjBRRRWMJXM0dvbyTzMEiiUu7HwAGSa+XOKNeueI9dudRnZijse6Q/kjz7q/br65reO1bUk07gm+BP4l0BboMdeY+9/lDGvnaCPnXmVc7/EfOubPKtDx1sufZpq8Oi8RpdXc4gtvZpRMxPVQObp4nKjFV7jLW34l4lvNTMbJDIQkSEbqijAz67E/WmkiB5d+idPnXnctHHyhR7wA2NSU9cR1tjMwMxwM5bx8cU/tIA2BIcMB1AryOElQW65IBNeSI/tKhX+HZgpqcpWPbSsc2xVGH4kjNncHYAeFPkdozzKByc2Cc79Ki5EZmLc24O/jSsTq47tsmoSVu0RunyQ+LPK7ImeRTk4GfpSN3Es0TdSy5JwRgD5U4t5UgZlHeGNvhHXl2rqa0BVW5sIxGCDnlHnmlveh5R5rnEhUDFhGkZLDwOwNOI41mBB5kOcDm6j0NdXNq0bd5FK2c+6V2zTVbjuEYXAYjmySBnNVTtaApKkSNm2o6LfLd6dcywXEZDBk8R4g+Y9DW8cB8Xw8U6eSyrDfQAC4hHr0ZfQ/p0+eTcEGDXro6Ze3CpK8fNby4HvMPynJG5FO/ZdR4U1z/ABDTmUtA5VsbLKmdwfQ4q2PLKHfQ8oqXRu9FMdG1O31bTYL60YNHMudjnlPiD6g7U+rvTs5woooomCiiisYyHt31AkaXpSnC+9cSf+K/+1ZLaBxJ7ueUGrh2w3huuN7qNT/y0UcAGfIc37uaqsUXcw87E5wcVw5X7OyqpdilsA7ZLZ5jkjNPLiLIC4O5xgUz0vmyMYGFGSeh+tSUmA8bNk43GOp86g9WPGNISSEsndjbJwM+HrSV9GsKqiHHKTjfzqUtnRImXlywzt+1R1/F3wypbvBud+o61KLcpb6DxbZHXKSoxdgVVz8X/T9K9tXUFVZfxD448M9RUlBbcwVQxdB8PNufl+lcvbxWsjllDBgfoc+HlVVki/UDlGOkgWVl98MFHQnyyN9vKntl3iIpbM0Yb4VG6jP7VAXCyvKVXPhyjwp9ZwTRDPMyfXpSSgkrJJ8PaLJW6iWchoGRF3z45/v86Yi3Rxzs6hiDgAZx4eNes9yrGRVPgGcbA/TxruJI5Gk9puGimA9zlQYJ8ifCkSaGfHJtaZHyJ3TEwFsqRykDGflUjbavqUWA940sZ6rN7+Pqd6XjFvbszvhpADy5XOPl50g0eQxaNkOMgMevrR5uhOTg6L52V6zFDql/3t37PYm3MrRzOFRGBXJ8hsevyq4W/aTwrNePbf4n3ZUkd5LGyRnHjzEYx61hcNmZbhTICwA2/tT19PDxq0Qw+RudgDnH9a6cfkuNRSBzUpUfR1le21/bpcWVxFcQuMrJE4ZW+RFOK+dux/VLnRu0YaRGzix1EPmE/CrBSwb5jlIr6Jr0E7Vmap0FFFFEB8z8fHm411pnI/5pt/lioy1QNbNLKxGNxtnPoB5mrF2s2TWXG18xAC3CJOmPJl5T/mRqrdqWlihhB97Jb5nGB/NcE9SbLRqx/Z2rjB5hsu1K3cZYxqd8gnpt/rrUtp+ksED7lxt1BFcS2wFyQRyjlx19fGufd2V4pfRGwl+csyr656D1/X61w0kXMwkcKw+Hm2z9akPZzEq7lgW2GfD5+XSm9zp0fd5kLcviD/FB0h1daO47docCRWR8EqwHT+v96jbmOQyvI+GHoehz13pzbzy25ji7zKA+7zDI/t0p27wXIDKnIQN8/m+v2pU0mbjGasjY0BiD7E+VLRs3vsxAC4C5zmupbRFBZFJ2yOQ7fauIIJncmZAQinGBsT4Zrcb+znfjuxtPFIrDllMkshAO+2TSws7hEKlo99mXoPrXoZ47t2VTjrzDfBPWnFxcxJbd4gEsjsAqgkkn+lCV3SJTjKLoZqXC8vKx8wxyM0ujtursw8ep3prYwy3V13P4s8nNylYkZuX02BG1dXdtLZytGrnvFHOEZWU4+TAbfIUzxv8AJThkre0PFcK7GIZULkkY2HjQ2o8siOgLKu643wfD51GWwFwAWBUp15DjPlT1JOdShAbw3pP43olKoytInOz3V9KsOJbe91NIo+6R41mIy0fP4k+XUemT51vsbrIisjBlIyCDkEV8tXVm8chlj5WH5sdD61fOzXjd9Lli0vUJi+nuwVGc7258/wD4Hb5dfOu7BnSW+h5NTXJG2UVzzDzoruEMZ7eOU6npKiEh+4fM3PsV5umPn4+tUPTLfndSTjlIwc4/2rWu2iz57LS7zu+YRzNC5/7XXx9MrWV2Uz2jlJLeUqjYDoOcEDbJxvXD5EW26LwprZeNMlUwuCAoXO46D5+fj0qsTavBca49vCmUA2dSNz4/uKSvb/Ur+wMel27QRfmmkXl+w8aQbRrdYor60LG6hIMgY5LjxqUIpfuKP+iZv5gkkagHmwWy3r0/mo2Zpp52jiOSfMgA/favGuVuLppCSV7tUUZzj0pGAmOYZOwbJxvio5V7E5tpWh/b20FzZLylmLrgow35hUYsQtJ+SZlPN8LuCQB/WnshyZZ4sheYsw64z4/KkLhkngG6c0Z51JPxDoRU4L2r6NjU4O10cym8cGW2dW5djt513bm8kRhNdez+nKDt5n7VIafNAbduVY2HL7v19Kc+zNKGaNR3iH3Nviz1+tMnTpo6rb7ZWpNQuIYjcCcuDIV96MHw6/2z4VIGC6uZIY0SALIsjRXEOQzMUJXOd6jbjTb+d+59nlEZfmZgp2/1mrLbL3VvFABiRCCrD8pHT9qfNkjippEptpGVyXkvNFFMG9nQjMBYhSAdwcU80i4vZ7qCzjaT2UzriPJIiy35c9PH+avd/wANWF/dd+JIbUvu6SRd4hPmMEFfHzp5pmjaToswu7q9guGhYNbwW8XIobHU561eXn4OGv8ACKi7uzniDQ0sbqQW0SspblA5twfH/XSo+DTbYBmuEljAXZosZB/p1qwG8mue9AZUY74A95/Hr16eRpKWwunjIDvINzzsuc5yevXzrg+RxS2Z5N02VswvMHFo7EqAQky7tnxUgfvTEW8iDlddh5DBFXGzt07uR5b1LeSM4EW7Mwx4Dy6UzMSOWMoBPn/P6U/Pj9djqKukal2Y6o97wnALuYPJbu0OT15Rjlz57EV5SnAOjNp/D6i4UxvPKZgmMFQQAM/QZ+tFerDlxRGVWJdrPKeEWUj3muYgvz5s/tmscin7nU5I+Y4f3l8PDNa12wSEaBZxoTzPeD9EY1kEoZ5y3KcIR1+n+9Tz/uK416k7Zzd80lq64UguG9fKpzg3hS41xZbidxBbxu0LEDJcgZGAdse8N6qskjfhTRY5weUjrn0q/wDZlrcdtdSabcsE9sbvICT1cL7y/YZ+lSgoymkx5OSjopGscO3PDl3La3fdgsRIpjbmBU7ePTcHaoy9wJkKjfHWr/2scx162Vtke1GPozf1FUNV72QF/hXY4qXkJRkxbuGx3ZWc15m1t3VHl90FxsNvGmcthc6ddyWN3CuFAYOm6v6jNSJaa3jR7BO8kVwArsFyp2O+Nqm7ea+u0xeaVKnuY5uZW39CDnHzpfH/AI2wrRWzZRXbd7bkW8uN8fCxruOS6spALpmiJ+Bscyt9acXlpNH+Nb282595WT9v9qNL/wAb1MmC00DUbmIYy5i5I/8A9MQDTfG5voo2l2L+399CR3rKcY/Bf+Cf5rlLa6lZSjI/rkD/ANcfrVs0vga/ljL3elafAcYEcsmWz55TanMPZhHLKZbm79myfgtST+rUf0k+hfkh9lQGm6icBbfmOeiyIc/5qSbS9RDe9p9zn0TmGPpWmwdnejxIF9p1FyPzNcnP6ClW4S0XTIpb2eW9aKCNpHEl2/KABk5AIo/oNE/khVIyuKx1IMc2N3gdB3LbHzFeQvcTv3IWcPyluUgrgA46nHjtVa4Un1jinjOwtDfXiQ3V13skKzNyJECXYYz05RinXanpt3o/aHcSRJK8GYru3XcqAANh/wDZSKdeDBbszlHriXOx4X1i4aPubIxh2wZJDzAZ8TjNX7QOCdP00JNdD2y5G4ZxhVPov8nNWaI95EjkY5lBxSldGLxccHy+ycsjZ5geVFe0V0kzOO1uaYHSoIx7hMjE4ySdhj7E0lwjwhpWucNx3N0kyzl5F71G5ebDEA46Hy8tq0S8srW9QJeW0U6A5CyoGAPnvSsUUcSLHEioijCqowAPQVJ4k5Wx+dRpGD67oNxw5eta34Bhc/gTDZZB4fI+YpSy0DULxbWfTIZLyOTDLKoA7lx1U7+6QfHbqDWs8ZcOQcS6QbObaSNu8gbOArgEDPmMEj61lvDXEF/wpqrxTRO9t3hiuoCw5uYbcy+o/UVzzxqMt9Fozco67LX2haHeXGiWGoyfi3FjDy3WNyVIGWzjwIOdvE1mBDo+cqATk719G2s8d5aRXEJDxzIHU46gjIqja92cpc3b3WkXQtu8OWt5B+GD/wBpG6/Lf6Uc/j/IrQkJrqRndvKVifAPORhpMbAennUjZ3cjcv48uBjOGxkeWa71fh3WNIk5ry1ZogMiWM8yH5+X1xSKyRXCqFhdHBVSU25fX9K4FilB/guqfRd9G1fhuGQRXGnvDKo3llBmX79R9hVztNRsbpAbW6gkXG3I4rNdIs4btktH1Oa0vDsiXIEsUuR+U7EZ8ifvUknBF8ruJEsJlJyCCw3+WK78c8iWlaJSjF9s0EOpAIIIPrXuaz9eCrxN/Z7JyN/iP9KhNQ0TVYnVI7C99rEnud1kqo8OV+gHzO1O8813EX4ovqRrtVTtMuzbcKzoFDC5kWBgf+luv6DFWLTluEsbdb1+e5ESiVx+Z8bn71SO095bifT7IAog5p1kzgFxkY+gJOPWqZZVBsSC9kcdmOnJJJdatJDGrr/w8RCYx0L49M4/WnPadp4e1tr/AMIyYZPUNjH6j9afdms0cvDhVBvHcOrt4O2xJH3x9KleKtLk1jRJ7OBlWVirJz/CSDkA/akUbw6GcqyWecL6odU0mKR+Xv4z3U3L05x4j0Ox+tTFUjgrh/VtJ1OWW6URWzRYZDIGLNtjGPAb7nzq71TE5OPsJKr0FFFFUFCiiisYKrmq8FaLqmotfXEUqzSDEndSFRJ8x548RvVjooNJ9hTroTt4IraCOCBBHFEoREUbKBsBSlFFEByVDAg7g7EVGanw/pepQGK5tI9hhXjHIy/IipWig0n2FOjNNY4I1SNWFrKLyAHKq2FcffY9BvUdbatxDo9/7LPd3SOseTHdjvF5fDl39Ovr6ba3UZqtrb3Cwm4gilIcY50DY+9c8sKjuLoosl6Yy4O16TXrOZ5o1V4JOQunwvtnIqwYFJQRRwoscMaRoOiouAKWq8L4qyb70FI3FrBdRmO5hjmjPVJFDD7GlqKYAnBBFbRLFbxJFGvwoihQPkBSlFFYwUUUVjBRRRWMf//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11923" y="379552"/>
            <a:ext cx="1409700" cy="1162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642416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b="1" dirty="0" smtClean="0"/>
              <a:t>What Can We Learn from </a:t>
            </a:r>
            <a:r>
              <a:rPr lang="en-US" sz="4000" b="1" i="1" dirty="0" smtClean="0"/>
              <a:t>One Frog to Many</a:t>
            </a:r>
            <a:r>
              <a:rPr lang="en-US" sz="4000" b="1" dirty="0" smtClean="0"/>
              <a:t>?</a:t>
            </a:r>
            <a:endParaRPr lang="en-US" sz="4000" b="1" dirty="0"/>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26074145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1232" y="154547"/>
            <a:ext cx="10515600" cy="2231602"/>
          </a:xfrm>
        </p:spPr>
        <p:txBody>
          <a:bodyPr>
            <a:noAutofit/>
          </a:bodyPr>
          <a:lstStyle/>
          <a:p>
            <a:pPr algn="ctr"/>
            <a:r>
              <a:rPr lang="en-US" sz="6000" b="1" dirty="0"/>
              <a:t>Meet &amp; </a:t>
            </a:r>
            <a:r>
              <a:rPr lang="en-US" sz="6000" b="1" dirty="0" smtClean="0"/>
              <a:t>Greet   </a:t>
            </a:r>
            <a:r>
              <a:rPr lang="en-US" sz="2800" b="1" dirty="0" smtClean="0"/>
              <a:t> </a:t>
            </a:r>
            <a:r>
              <a:rPr lang="en-US" sz="6000" b="1" dirty="0" smtClean="0"/>
              <a:t>     </a:t>
            </a:r>
            <a:r>
              <a:rPr lang="en-US" sz="6000" b="1" dirty="0"/>
              <a:t/>
            </a:r>
            <a:br>
              <a:rPr lang="en-US" sz="6000" b="1" dirty="0"/>
            </a:br>
            <a:r>
              <a:rPr lang="en-US" sz="6000" b="1" dirty="0" smtClean="0"/>
              <a:t>We-Chat     </a:t>
            </a:r>
            <a:endParaRPr lang="en-US" sz="6000" dirty="0"/>
          </a:p>
        </p:txBody>
      </p:sp>
      <p:sp>
        <p:nvSpPr>
          <p:cNvPr id="3" name="Content Placeholder 2"/>
          <p:cNvSpPr>
            <a:spLocks noGrp="1"/>
          </p:cNvSpPr>
          <p:nvPr>
            <p:ph idx="1"/>
          </p:nvPr>
        </p:nvSpPr>
        <p:spPr>
          <a:xfrm>
            <a:off x="154546" y="1825624"/>
            <a:ext cx="11861443" cy="4910027"/>
          </a:xfrm>
        </p:spPr>
        <p:txBody>
          <a:bodyPr>
            <a:normAutofit/>
          </a:bodyPr>
          <a:lstStyle/>
          <a:p>
            <a:pPr marL="0" indent="0">
              <a:buNone/>
            </a:pPr>
            <a:endParaRPr lang="en-US" b="1" dirty="0" smtClean="0"/>
          </a:p>
          <a:p>
            <a:pPr marL="0" indent="0">
              <a:buNone/>
            </a:pPr>
            <a:endParaRPr lang="en-US" dirty="0"/>
          </a:p>
          <a:p>
            <a:pPr marL="514350" indent="-514350">
              <a:buFont typeface="+mj-lt"/>
              <a:buAutoNum type="arabicPeriod"/>
            </a:pPr>
            <a:r>
              <a:rPr lang="en-US" sz="4800" dirty="0"/>
              <a:t> </a:t>
            </a:r>
            <a:r>
              <a:rPr lang="en-US" sz="4800" dirty="0" smtClean="0"/>
              <a:t> </a:t>
            </a:r>
            <a:r>
              <a:rPr lang="en-US" sz="4800" dirty="0" smtClean="0"/>
              <a:t>What are your interests </a:t>
            </a:r>
            <a:r>
              <a:rPr lang="en-US" sz="4800" smtClean="0"/>
              <a:t>and hobbies?</a:t>
            </a:r>
            <a:endParaRPr lang="en-US" sz="4800" dirty="0" smtClean="0"/>
          </a:p>
          <a:p>
            <a:pPr marL="514350" indent="-514350">
              <a:buFont typeface="+mj-lt"/>
              <a:buAutoNum type="arabicPeriod"/>
            </a:pPr>
            <a:r>
              <a:rPr lang="en-US" sz="4800" dirty="0"/>
              <a:t> </a:t>
            </a:r>
            <a:r>
              <a:rPr lang="en-US" sz="4800" dirty="0" smtClean="0"/>
              <a:t>  What is the best way to make friends?</a:t>
            </a:r>
          </a:p>
          <a:p>
            <a:pPr marL="514350" indent="-514350">
              <a:buFont typeface="+mj-lt"/>
              <a:buAutoNum type="arabicPeriod"/>
            </a:pPr>
            <a:r>
              <a:rPr lang="en-US" sz="4800" dirty="0"/>
              <a:t> </a:t>
            </a:r>
            <a:r>
              <a:rPr lang="en-US" sz="4800" dirty="0" smtClean="0"/>
              <a:t>  Describe your best friend(s).</a:t>
            </a:r>
          </a:p>
          <a:p>
            <a:pPr marL="0" indent="0">
              <a:buNone/>
            </a:pPr>
            <a:r>
              <a:rPr lang="en-US" sz="4800" dirty="0"/>
              <a:t>	</a:t>
            </a:r>
            <a:r>
              <a:rPr lang="en-US" sz="4800" dirty="0" smtClean="0"/>
              <a:t>					</a:t>
            </a:r>
          </a:p>
        </p:txBody>
      </p:sp>
      <p:sp>
        <p:nvSpPr>
          <p:cNvPr id="4" name="Slide Number Placeholder 3"/>
          <p:cNvSpPr>
            <a:spLocks noGrp="1"/>
          </p:cNvSpPr>
          <p:nvPr>
            <p:ph type="sldNum" sz="quarter" idx="12"/>
          </p:nvPr>
        </p:nvSpPr>
        <p:spPr/>
        <p:txBody>
          <a:bodyPr/>
          <a:lstStyle/>
          <a:p>
            <a:fld id="{9BEE506A-6572-4D7F-A7DF-D184AC2FA788}" type="slidenum">
              <a:rPr lang="en-US" smtClean="0"/>
              <a:pPr/>
              <a:t>12</a:t>
            </a:fld>
            <a:endParaRPr lang="en-US"/>
          </a:p>
        </p:txBody>
      </p:sp>
      <p:sp>
        <p:nvSpPr>
          <p:cNvPr id="6" name="Rectangle 5"/>
          <p:cNvSpPr/>
          <p:nvPr/>
        </p:nvSpPr>
        <p:spPr>
          <a:xfrm>
            <a:off x="10084196" y="154547"/>
            <a:ext cx="341760" cy="1754326"/>
          </a:xfrm>
          <a:prstGeom prst="rect">
            <a:avLst/>
          </a:prstGeom>
          <a:noFill/>
        </p:spPr>
        <p:txBody>
          <a:bodyPr wrap="none" lIns="91440" tIns="45720" rIns="91440" bIns="45720">
            <a:spAutoFit/>
          </a:bodyPr>
          <a:lstStyle/>
          <a:p>
            <a:pPr algn="ctr"/>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p>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7" name="Picture 6"/>
          <p:cNvPicPr>
            <a:picLocks noChangeAspect="1"/>
          </p:cNvPicPr>
          <p:nvPr/>
        </p:nvPicPr>
        <p:blipFill>
          <a:blip r:embed="rId2"/>
          <a:stretch>
            <a:fillRect/>
          </a:stretch>
        </p:blipFill>
        <p:spPr>
          <a:xfrm>
            <a:off x="-103559" y="-1"/>
            <a:ext cx="4147526" cy="2386149"/>
          </a:xfrm>
          <a:prstGeom prst="rect">
            <a:avLst/>
          </a:prstGeom>
        </p:spPr>
      </p:pic>
    </p:spTree>
    <p:extLst>
      <p:ext uri="{BB962C8B-B14F-4D97-AF65-F5344CB8AC3E}">
        <p14:creationId xmlns:p14="http://schemas.microsoft.com/office/powerpoint/2010/main" val="417194763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13</a:t>
            </a:fld>
            <a:endParaRPr lang="en-US"/>
          </a:p>
        </p:txBody>
      </p:sp>
      <p:sp>
        <p:nvSpPr>
          <p:cNvPr id="3" name="Rectangle 2"/>
          <p:cNvSpPr/>
          <p:nvPr/>
        </p:nvSpPr>
        <p:spPr>
          <a:xfrm>
            <a:off x="3271234" y="2176529"/>
            <a:ext cx="4919730" cy="2092881"/>
          </a:xfrm>
          <a:prstGeom prst="rect">
            <a:avLst/>
          </a:prstGeom>
          <a:noFill/>
        </p:spPr>
        <p:txBody>
          <a:bodyPr wrap="square" lIns="91440" tIns="45720" rIns="91440" bIns="45720">
            <a:spAutoFit/>
          </a:bodyPr>
          <a:lstStyle/>
          <a:p>
            <a:pPr algn="ctr"/>
            <a:r>
              <a:rPr lang="en-US" sz="130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Break</a:t>
            </a:r>
            <a:endParaRPr lang="en-US" sz="130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1031" y="773293"/>
            <a:ext cx="3250794" cy="3250794"/>
          </a:xfrm>
          <a:prstGeom prst="rect">
            <a:avLst/>
          </a:prstGeom>
        </p:spPr>
      </p:pic>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85144" y="3607206"/>
            <a:ext cx="3250794" cy="3250794"/>
          </a:xfrm>
          <a:prstGeom prst="rect">
            <a:avLst/>
          </a:prstGeom>
        </p:spPr>
      </p:pic>
    </p:spTree>
    <p:extLst>
      <p:ext uri="{BB962C8B-B14F-4D97-AF65-F5344CB8AC3E}">
        <p14:creationId xmlns:p14="http://schemas.microsoft.com/office/powerpoint/2010/main" val="9046403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 Questions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1416516" y="2038867"/>
            <a:ext cx="9358972" cy="3416320"/>
          </a:xfrm>
          <a:prstGeom prst="rect">
            <a:avLst/>
          </a:prstGeom>
          <a:noFill/>
        </p:spPr>
        <p:txBody>
          <a:bodyPr wrap="none" lIns="91440" tIns="45720" rIns="91440" bIns="45720">
            <a:spAutoFit/>
          </a:bodyPr>
          <a:lstStyle/>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Questions for and from</a:t>
            </a:r>
          </a:p>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the Professors.</a:t>
            </a:r>
          </a:p>
          <a:p>
            <a:pPr algn="ctr"/>
            <a:endParaRPr lang="en-US" sz="72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256860567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err="1" smtClean="0"/>
              <a:t>Descriptionary</a:t>
            </a:r>
            <a:r>
              <a:rPr lang="en-US" b="1" dirty="0" smtClean="0"/>
              <a:t/>
            </a:r>
            <a:br>
              <a:rPr lang="en-US" b="1" dirty="0" smtClean="0"/>
            </a:br>
            <a:r>
              <a:rPr lang="en-US" b="1" dirty="0" smtClean="0"/>
              <a:t>Moods and Dispositions</a:t>
            </a:r>
            <a:br>
              <a:rPr lang="en-US" b="1" dirty="0" smtClean="0"/>
            </a:br>
            <a:endParaRPr lang="en-US" b="1" dirty="0"/>
          </a:p>
        </p:txBody>
      </p:sp>
      <p:sp>
        <p:nvSpPr>
          <p:cNvPr id="3" name="Content Placeholder 2"/>
          <p:cNvSpPr>
            <a:spLocks noGrp="1"/>
          </p:cNvSpPr>
          <p:nvPr>
            <p:ph idx="1"/>
          </p:nvPr>
        </p:nvSpPr>
        <p:spPr/>
        <p:txBody>
          <a:bodyPr>
            <a:normAutofit/>
          </a:bodyPr>
          <a:lstStyle/>
          <a:p>
            <a:r>
              <a:rPr lang="en-US" sz="3200" dirty="0" smtClean="0"/>
              <a:t>Instructions:</a:t>
            </a:r>
          </a:p>
          <a:p>
            <a:pPr lvl="1"/>
            <a:r>
              <a:rPr lang="en-US" sz="3200" dirty="0" smtClean="0"/>
              <a:t>Form in assigned groups.</a:t>
            </a:r>
          </a:p>
          <a:p>
            <a:pPr lvl="1"/>
            <a:r>
              <a:rPr lang="en-US" sz="3200" dirty="0" smtClean="0"/>
              <a:t>One person will have his/her back to the screen. </a:t>
            </a:r>
          </a:p>
          <a:p>
            <a:pPr lvl="1"/>
            <a:r>
              <a:rPr lang="en-US" sz="3200" dirty="0" smtClean="0"/>
              <a:t>When a word/phrase flashes on the screen, the person(s) facing the screen will describe the word/phrase.  However, you cannot use the word or a form of it or use a synonym or an antonym of the word/phrase.</a:t>
            </a:r>
          </a:p>
          <a:p>
            <a:pPr lvl="1"/>
            <a:r>
              <a:rPr lang="en-US" sz="3200" dirty="0" smtClean="0"/>
              <a:t>When the person guesses the word correctly, then trade places and be prepared for the next word.</a:t>
            </a:r>
          </a:p>
        </p:txBody>
      </p:sp>
      <p:sp>
        <p:nvSpPr>
          <p:cNvPr id="4" name="Slide Number Placeholder 3"/>
          <p:cNvSpPr>
            <a:spLocks noGrp="1"/>
          </p:cNvSpPr>
          <p:nvPr>
            <p:ph type="sldNum" sz="quarter" idx="12"/>
          </p:nvPr>
        </p:nvSpPr>
        <p:spPr/>
        <p:txBody>
          <a:bodyPr/>
          <a:lstStyle/>
          <a:p>
            <a:fld id="{9BEE506A-6572-4D7F-A7DF-D184AC2FA788}" type="slidenum">
              <a:rPr lang="en-US" smtClean="0"/>
              <a:pPr/>
              <a:t>15</a:t>
            </a:fld>
            <a:endParaRPr lang="en-US"/>
          </a:p>
        </p:txBody>
      </p:sp>
    </p:spTree>
    <p:extLst>
      <p:ext uri="{BB962C8B-B14F-4D97-AF65-F5344CB8AC3E}">
        <p14:creationId xmlns:p14="http://schemas.microsoft.com/office/powerpoint/2010/main" val="11299405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16</a:t>
            </a:fld>
            <a:endParaRPr lang="en-US"/>
          </a:p>
        </p:txBody>
      </p:sp>
      <p:sp>
        <p:nvSpPr>
          <p:cNvPr id="3" name="Rectangle 2"/>
          <p:cNvSpPr/>
          <p:nvPr/>
        </p:nvSpPr>
        <p:spPr>
          <a:xfrm>
            <a:off x="3413225" y="2376492"/>
            <a:ext cx="5365572" cy="1569660"/>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Cheerful</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08147238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17</a:t>
            </a:fld>
            <a:endParaRPr lang="en-US"/>
          </a:p>
        </p:txBody>
      </p:sp>
      <p:sp>
        <p:nvSpPr>
          <p:cNvPr id="3" name="Rectangle 2"/>
          <p:cNvSpPr/>
          <p:nvPr/>
        </p:nvSpPr>
        <p:spPr>
          <a:xfrm>
            <a:off x="4216837" y="2573440"/>
            <a:ext cx="3758337"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Angry</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96314389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18</a:t>
            </a:fld>
            <a:endParaRPr lang="en-US"/>
          </a:p>
        </p:txBody>
      </p:sp>
      <p:sp>
        <p:nvSpPr>
          <p:cNvPr id="3" name="Rectangle 2"/>
          <p:cNvSpPr/>
          <p:nvPr/>
        </p:nvSpPr>
        <p:spPr>
          <a:xfrm>
            <a:off x="4042399" y="2517169"/>
            <a:ext cx="4107215"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Moody</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63604251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19</a:t>
            </a:fld>
            <a:endParaRPr lang="en-US"/>
          </a:p>
        </p:txBody>
      </p:sp>
      <p:sp>
        <p:nvSpPr>
          <p:cNvPr id="3" name="Rectangle 2"/>
          <p:cNvSpPr/>
          <p:nvPr/>
        </p:nvSpPr>
        <p:spPr>
          <a:xfrm>
            <a:off x="5990817" y="2517169"/>
            <a:ext cx="463588" cy="1569660"/>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4" name="Rectangle 3"/>
          <p:cNvSpPr/>
          <p:nvPr/>
        </p:nvSpPr>
        <p:spPr>
          <a:xfrm>
            <a:off x="5205505" y="2332503"/>
            <a:ext cx="2497800" cy="1938992"/>
          </a:xfrm>
          <a:prstGeom prst="rect">
            <a:avLst/>
          </a:prstGeom>
        </p:spPr>
        <p:txBody>
          <a:bodyPr wrap="none">
            <a:spAutoFit/>
          </a:bodyPr>
          <a:lstStyle/>
          <a:p>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Sad</a:t>
            </a:r>
            <a:endParaRPr lang="en-US" sz="12000" dirty="0"/>
          </a:p>
        </p:txBody>
      </p:sp>
    </p:spTree>
    <p:extLst>
      <p:ext uri="{BB962C8B-B14F-4D97-AF65-F5344CB8AC3E}">
        <p14:creationId xmlns:p14="http://schemas.microsoft.com/office/powerpoint/2010/main" val="36360425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5997" y="-141312"/>
            <a:ext cx="10515600" cy="1325563"/>
          </a:xfrm>
        </p:spPr>
        <p:txBody>
          <a:bodyPr/>
          <a:lstStyle/>
          <a:p>
            <a:pPr algn="ctr"/>
            <a:r>
              <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English Corner Friends</a:t>
            </a:r>
            <a:endParaRPr lang="en-US" dirty="0"/>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t="9840" r="2792" b="18829"/>
          <a:stretch/>
        </p:blipFill>
        <p:spPr>
          <a:xfrm>
            <a:off x="934703" y="1016824"/>
            <a:ext cx="11257297" cy="6195343"/>
          </a:xfrm>
        </p:spPr>
      </p:pic>
    </p:spTree>
    <p:extLst>
      <p:ext uri="{BB962C8B-B14F-4D97-AF65-F5344CB8AC3E}">
        <p14:creationId xmlns:p14="http://schemas.microsoft.com/office/powerpoint/2010/main" val="317552341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20</a:t>
            </a:fld>
            <a:endParaRPr lang="en-US"/>
          </a:p>
        </p:txBody>
      </p:sp>
      <p:sp>
        <p:nvSpPr>
          <p:cNvPr id="3" name="Rectangle 2"/>
          <p:cNvSpPr/>
          <p:nvPr/>
        </p:nvSpPr>
        <p:spPr>
          <a:xfrm>
            <a:off x="2647691" y="2275107"/>
            <a:ext cx="7442240" cy="1569660"/>
          </a:xfrm>
          <a:prstGeom prst="rect">
            <a:avLst/>
          </a:prstGeom>
          <a:noFill/>
        </p:spPr>
        <p:txBody>
          <a:bodyPr wrap="squar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9600" b="1" dirty="0" smtClean="0"/>
              <a:t> Discouraged</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63604251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21</a:t>
            </a:fld>
            <a:endParaRPr lang="en-US"/>
          </a:p>
        </p:txBody>
      </p:sp>
      <p:sp>
        <p:nvSpPr>
          <p:cNvPr id="4" name="Rectangle 3"/>
          <p:cNvSpPr/>
          <p:nvPr/>
        </p:nvSpPr>
        <p:spPr>
          <a:xfrm>
            <a:off x="4693444" y="2613713"/>
            <a:ext cx="3520323" cy="1569660"/>
          </a:xfrm>
          <a:prstGeom prst="rect">
            <a:avLst/>
          </a:prstGeom>
        </p:spPr>
        <p:txBody>
          <a:bodyPr wrap="none">
            <a:spAutoFit/>
          </a:bodyPr>
          <a:lstStyle/>
          <a:p>
            <a:r>
              <a:rPr lang="en-US" b="1" dirty="0"/>
              <a:t> </a:t>
            </a:r>
            <a:r>
              <a:rPr lang="en-US" sz="9600" b="1" dirty="0" smtClean="0"/>
              <a:t>Happy</a:t>
            </a:r>
            <a:endParaRPr lang="en-US" sz="9600" dirty="0"/>
          </a:p>
        </p:txBody>
      </p:sp>
    </p:spTree>
    <p:extLst>
      <p:ext uri="{BB962C8B-B14F-4D97-AF65-F5344CB8AC3E}">
        <p14:creationId xmlns:p14="http://schemas.microsoft.com/office/powerpoint/2010/main" val="332246941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22</a:t>
            </a:fld>
            <a:endParaRPr lang="en-US"/>
          </a:p>
        </p:txBody>
      </p:sp>
      <p:sp>
        <p:nvSpPr>
          <p:cNvPr id="4" name="Rectangle 3"/>
          <p:cNvSpPr/>
          <p:nvPr/>
        </p:nvSpPr>
        <p:spPr>
          <a:xfrm>
            <a:off x="3943109" y="2329933"/>
            <a:ext cx="5232421" cy="1569660"/>
          </a:xfrm>
          <a:prstGeom prst="rect">
            <a:avLst/>
          </a:prstGeom>
        </p:spPr>
        <p:txBody>
          <a:bodyPr wrap="square">
            <a:spAutoFit/>
          </a:bodyPr>
          <a:lstStyle/>
          <a:p>
            <a:pPr algn="ctr"/>
            <a:r>
              <a:rPr lang="en-US" sz="9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G</a:t>
            </a: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rumpy</a:t>
            </a:r>
            <a:endParaRPr lang="en-US" sz="12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32246941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23</a:t>
            </a:fld>
            <a:endParaRPr lang="en-US"/>
          </a:p>
        </p:txBody>
      </p:sp>
      <p:sp>
        <p:nvSpPr>
          <p:cNvPr id="3" name="Rectangle 2"/>
          <p:cNvSpPr/>
          <p:nvPr/>
        </p:nvSpPr>
        <p:spPr>
          <a:xfrm>
            <a:off x="3136659" y="2209692"/>
            <a:ext cx="6368859"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Cooperative</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71381173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24</a:t>
            </a:fld>
            <a:endParaRPr lang="en-US"/>
          </a:p>
        </p:txBody>
      </p:sp>
      <p:sp>
        <p:nvSpPr>
          <p:cNvPr id="3" name="Rectangle 2"/>
          <p:cNvSpPr/>
          <p:nvPr/>
        </p:nvSpPr>
        <p:spPr>
          <a:xfrm>
            <a:off x="3398669" y="2601575"/>
            <a:ext cx="5788572"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Thoughtful</a:t>
            </a:r>
            <a:endParaRPr lang="en-US" sz="12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85942545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25</a:t>
            </a:fld>
            <a:endParaRPr lang="en-US"/>
          </a:p>
        </p:txBody>
      </p:sp>
      <p:sp>
        <p:nvSpPr>
          <p:cNvPr id="3" name="Rectangle 2"/>
          <p:cNvSpPr/>
          <p:nvPr/>
        </p:nvSpPr>
        <p:spPr>
          <a:xfrm>
            <a:off x="3763608" y="2460898"/>
            <a:ext cx="4664802" cy="1938992"/>
          </a:xfrm>
          <a:prstGeom prst="rect">
            <a:avLst/>
          </a:prstGeom>
          <a:noFill/>
        </p:spPr>
        <p:txBody>
          <a:bodyPr wrap="none" lIns="91440" tIns="45720" rIns="91440" bIns="45720">
            <a:spAutoFit/>
          </a:bodyPr>
          <a:lstStyle/>
          <a:p>
            <a:pPr algn="ctr"/>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Sleepy</a:t>
            </a: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193671725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26</a:t>
            </a:fld>
            <a:endParaRPr lang="en-US"/>
          </a:p>
        </p:txBody>
      </p:sp>
      <p:sp>
        <p:nvSpPr>
          <p:cNvPr id="3" name="Rectangle 2"/>
          <p:cNvSpPr/>
          <p:nvPr/>
        </p:nvSpPr>
        <p:spPr>
          <a:xfrm>
            <a:off x="4029575" y="2081071"/>
            <a:ext cx="4132863" cy="1938992"/>
          </a:xfrm>
          <a:prstGeom prst="rect">
            <a:avLst/>
          </a:prstGeom>
          <a:noFill/>
        </p:spPr>
        <p:txBody>
          <a:bodyPr wrap="none" lIns="91440" tIns="45720" rIns="91440" bIns="45720">
            <a:spAutoFit/>
          </a:bodyPr>
          <a:lstStyle/>
          <a:p>
            <a:pPr algn="ctr"/>
            <a:r>
              <a:rPr lang="en-US" sz="8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Social</a:t>
            </a:r>
            <a:endParaRPr lang="en-US" sz="12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102200321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27</a:t>
            </a:fld>
            <a:endParaRPr lang="en-US"/>
          </a:p>
        </p:txBody>
      </p:sp>
      <p:sp>
        <p:nvSpPr>
          <p:cNvPr id="3" name="Rectangle 2"/>
          <p:cNvSpPr/>
          <p:nvPr/>
        </p:nvSpPr>
        <p:spPr>
          <a:xfrm>
            <a:off x="3794736" y="2081071"/>
            <a:ext cx="4602542" cy="1938992"/>
          </a:xfrm>
          <a:prstGeom prst="rect">
            <a:avLst/>
          </a:prstGeom>
          <a:noFill/>
        </p:spPr>
        <p:txBody>
          <a:bodyPr wrap="none" lIns="91440" tIns="45720" rIns="91440" bIns="45720">
            <a:spAutoFit/>
          </a:bodyPr>
          <a:lstStyle/>
          <a:p>
            <a:pPr algn="ctr"/>
            <a:r>
              <a:rPr lang="en-US" sz="8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Selfish</a:t>
            </a:r>
            <a:endParaRPr lang="en-US" sz="12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10325588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28</a:t>
            </a:fld>
            <a:endParaRPr lang="en-US"/>
          </a:p>
        </p:txBody>
      </p:sp>
      <p:sp>
        <p:nvSpPr>
          <p:cNvPr id="3" name="Rectangle 2"/>
          <p:cNvSpPr/>
          <p:nvPr/>
        </p:nvSpPr>
        <p:spPr>
          <a:xfrm>
            <a:off x="3508077" y="2503101"/>
            <a:ext cx="5907387" cy="1938992"/>
          </a:xfrm>
          <a:prstGeom prst="rect">
            <a:avLst/>
          </a:prstGeom>
          <a:noFill/>
        </p:spPr>
        <p:txBody>
          <a:bodyPr wrap="none" lIns="91440" tIns="45720" rIns="91440" bIns="45720">
            <a:spAutoFit/>
          </a:bodyPr>
          <a:lstStyle/>
          <a:p>
            <a:pPr algn="ctr"/>
            <a:r>
              <a:rPr lang="en-US" sz="12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F</a:t>
            </a:r>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riendly</a:t>
            </a: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72548186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29</a:t>
            </a:fld>
            <a:endParaRPr lang="en-US"/>
          </a:p>
        </p:txBody>
      </p:sp>
      <p:sp>
        <p:nvSpPr>
          <p:cNvPr id="3" name="Rectangle 2"/>
          <p:cNvSpPr/>
          <p:nvPr/>
        </p:nvSpPr>
        <p:spPr>
          <a:xfrm>
            <a:off x="3547998" y="2209692"/>
            <a:ext cx="5096010" cy="1938992"/>
          </a:xfrm>
          <a:prstGeom prst="rect">
            <a:avLst/>
          </a:prstGeom>
          <a:noFill/>
        </p:spPr>
        <p:txBody>
          <a:bodyPr wrap="none" lIns="91440" tIns="45720" rIns="91440" bIns="45720">
            <a:spAutoFit/>
          </a:bodyPr>
          <a:lstStyle/>
          <a:p>
            <a:pPr algn="ctr"/>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Helpful</a:t>
            </a: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8904359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5997" y="-141312"/>
            <a:ext cx="10515600" cy="1325563"/>
          </a:xfrm>
        </p:spPr>
        <p:txBody>
          <a:bodyPr/>
          <a:lstStyle/>
          <a:p>
            <a:pPr algn="ctr"/>
            <a:r>
              <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English Corner Friends</a:t>
            </a:r>
            <a:endParaRPr lang="en-US" dirty="0"/>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8416" t="19926" r="7069" b="35109"/>
          <a:stretch/>
        </p:blipFill>
        <p:spPr>
          <a:xfrm>
            <a:off x="32141" y="1184252"/>
            <a:ext cx="12105166" cy="4830182"/>
          </a:xfrm>
        </p:spPr>
      </p:pic>
    </p:spTree>
    <p:extLst>
      <p:ext uri="{BB962C8B-B14F-4D97-AF65-F5344CB8AC3E}">
        <p14:creationId xmlns:p14="http://schemas.microsoft.com/office/powerpoint/2010/main" val="317552341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30</a:t>
            </a:fld>
            <a:endParaRPr lang="en-US"/>
          </a:p>
        </p:txBody>
      </p:sp>
      <p:sp>
        <p:nvSpPr>
          <p:cNvPr id="3" name="Rectangle 2"/>
          <p:cNvSpPr/>
          <p:nvPr/>
        </p:nvSpPr>
        <p:spPr>
          <a:xfrm>
            <a:off x="2841588" y="2390559"/>
            <a:ext cx="6508833" cy="1938992"/>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Romantic</a:t>
            </a:r>
            <a:endParaRPr lang="en-US" sz="12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147072269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31</a:t>
            </a:fld>
            <a:endParaRPr lang="en-US"/>
          </a:p>
        </p:txBody>
      </p:sp>
      <p:sp>
        <p:nvSpPr>
          <p:cNvPr id="3" name="Rectangle 2"/>
          <p:cNvSpPr/>
          <p:nvPr/>
        </p:nvSpPr>
        <p:spPr>
          <a:xfrm>
            <a:off x="2445816" y="2432763"/>
            <a:ext cx="7553606" cy="1938992"/>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Revengeful</a:t>
            </a:r>
            <a:endParaRPr lang="en-US" sz="12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178764996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32</a:t>
            </a:fld>
            <a:endParaRPr lang="en-US"/>
          </a:p>
        </p:txBody>
      </p:sp>
      <p:sp>
        <p:nvSpPr>
          <p:cNvPr id="3" name="Rectangle 2"/>
          <p:cNvSpPr/>
          <p:nvPr/>
        </p:nvSpPr>
        <p:spPr>
          <a:xfrm>
            <a:off x="2236648" y="2432763"/>
            <a:ext cx="7718716" cy="1938992"/>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12000" b="1" dirty="0" smtClean="0"/>
              <a:t> Belligerent</a:t>
            </a:r>
            <a:endParaRPr lang="en-US" sz="12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32246941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Dealing with a Difficulty Personality</a:t>
            </a:r>
            <a:endParaRPr lang="en-US" dirty="0"/>
          </a:p>
        </p:txBody>
      </p:sp>
      <p:sp>
        <p:nvSpPr>
          <p:cNvPr id="3" name="Content Placeholder 2"/>
          <p:cNvSpPr>
            <a:spLocks noGrp="1"/>
          </p:cNvSpPr>
          <p:nvPr>
            <p:ph idx="1"/>
          </p:nvPr>
        </p:nvSpPr>
        <p:spPr>
          <a:xfrm>
            <a:off x="302173" y="1794094"/>
            <a:ext cx="10515600" cy="4351338"/>
          </a:xfrm>
        </p:spPr>
        <p:txBody>
          <a:bodyPr>
            <a:normAutofit/>
          </a:bodyPr>
          <a:lstStyle/>
          <a:p>
            <a:r>
              <a:rPr lang="en-US" sz="3600" dirty="0" smtClean="0"/>
              <a:t>How do you handle a difficult person?</a:t>
            </a:r>
          </a:p>
          <a:p>
            <a:r>
              <a:rPr lang="en-US" sz="3600" dirty="0" smtClean="0"/>
              <a:t>A selfish, obnoxious, and two-faced one?</a:t>
            </a:r>
          </a:p>
          <a:p>
            <a:r>
              <a:rPr lang="en-US" sz="3600" dirty="0" smtClean="0"/>
              <a:t>With patience and kindness,</a:t>
            </a:r>
          </a:p>
          <a:p>
            <a:r>
              <a:rPr lang="en-US" sz="3600" dirty="0" smtClean="0"/>
              <a:t>A friendly smile is a plus.</a:t>
            </a:r>
          </a:p>
          <a:p>
            <a:r>
              <a:rPr lang="en-US" sz="3600" dirty="0" smtClean="0"/>
              <a:t>Invite to a party and have some fun! </a:t>
            </a:r>
            <a:endParaRPr lang="en-US" sz="3600" dirty="0"/>
          </a:p>
        </p:txBody>
      </p:sp>
      <p:pic>
        <p:nvPicPr>
          <p:cNvPr id="6146" name="Picture 2" descr="F:\One Frog Too Many\One Frog Too Many-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71489" y="1657656"/>
            <a:ext cx="4829503" cy="61470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43908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smtClean="0">
                <a:latin typeface="Times New Roman" panose="02020603050405020304" pitchFamily="18" charset="0"/>
                <a:cs typeface="Times New Roman" panose="02020603050405020304" pitchFamily="18" charset="0"/>
              </a:rPr>
              <a:t>What are some of the topics you would like to discuss in class and/or English Corners?</a:t>
            </a:r>
            <a:endParaRPr lang="en-US" sz="32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12"/>
          </p:nvPr>
        </p:nvSpPr>
        <p:spPr/>
        <p:txBody>
          <a:bodyPr/>
          <a:lstStyle/>
          <a:p>
            <a:fld id="{9BEE506A-6572-4D7F-A7DF-D184AC2FA788}" type="slidenum">
              <a:rPr lang="en-US" smtClean="0"/>
              <a:pPr/>
              <a:t>34</a:t>
            </a:fld>
            <a:endParaRPr lang="en-US"/>
          </a:p>
        </p:txBody>
      </p:sp>
    </p:spTree>
    <p:extLst>
      <p:ext uri="{BB962C8B-B14F-4D97-AF65-F5344CB8AC3E}">
        <p14:creationId xmlns:p14="http://schemas.microsoft.com/office/powerpoint/2010/main" val="83754060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Vocabulary Builders</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Instructions:</a:t>
            </a:r>
          </a:p>
          <a:p>
            <a:pPr lvl="1"/>
            <a:r>
              <a:rPr lang="en-US" dirty="0" smtClean="0">
                <a:latin typeface="Times New Roman" panose="02020603050405020304" pitchFamily="18" charset="0"/>
                <a:cs typeface="Times New Roman" panose="02020603050405020304" pitchFamily="18" charset="0"/>
              </a:rPr>
              <a:t>Form groups of three or four people.</a:t>
            </a:r>
          </a:p>
          <a:p>
            <a:pPr lvl="1"/>
            <a:r>
              <a:rPr lang="en-US" dirty="0" smtClean="0">
                <a:latin typeface="Times New Roman" panose="02020603050405020304" pitchFamily="18" charset="0"/>
                <a:cs typeface="Times New Roman" panose="02020603050405020304" pitchFamily="18" charset="0"/>
              </a:rPr>
              <a:t>Distribute the vocabulary card so each person in your group has one.</a:t>
            </a:r>
          </a:p>
          <a:p>
            <a:pPr lvl="1"/>
            <a:r>
              <a:rPr lang="en-US" dirty="0" smtClean="0">
                <a:latin typeface="Times New Roman" panose="02020603050405020304" pitchFamily="18" charset="0"/>
                <a:cs typeface="Times New Roman" panose="02020603050405020304" pitchFamily="18" charset="0"/>
              </a:rPr>
              <a:t>Taking turns, each person then pronounces each word on his/her card.</a:t>
            </a:r>
          </a:p>
          <a:p>
            <a:pPr lvl="1"/>
            <a:r>
              <a:rPr lang="en-US" dirty="0" smtClean="0">
                <a:latin typeface="Times New Roman" panose="02020603050405020304" pitchFamily="18" charset="0"/>
                <a:cs typeface="Times New Roman" panose="02020603050405020304" pitchFamily="18" charset="0"/>
              </a:rPr>
              <a:t>When everyone is finished, pass your card one person to the left and then each person pronounces the words on his/new card.</a:t>
            </a:r>
          </a:p>
          <a:p>
            <a:pPr lvl="1"/>
            <a:r>
              <a:rPr lang="en-US" dirty="0" smtClean="0">
                <a:latin typeface="Times New Roman" panose="02020603050405020304" pitchFamily="18" charset="0"/>
                <a:cs typeface="Times New Roman" panose="02020603050405020304" pitchFamily="18" charset="0"/>
              </a:rPr>
              <a:t>Repeat the process until everyone has had a chance to pronounce the words on each card.</a:t>
            </a:r>
          </a:p>
          <a:p>
            <a:pPr lvl="1"/>
            <a:r>
              <a:rPr lang="en-US" dirty="0" smtClean="0">
                <a:latin typeface="Times New Roman" panose="02020603050405020304" pitchFamily="18" charset="0"/>
                <a:cs typeface="Times New Roman" panose="02020603050405020304" pitchFamily="18" charset="0"/>
              </a:rPr>
              <a:t>Note: If someone needs help pronouncing a word, other group members should provide assistance.</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294458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Talking Cards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Please form groups of 3-5 people.</a:t>
            </a:r>
          </a:p>
          <a:p>
            <a:r>
              <a:rPr lang="en-US" dirty="0" smtClean="0">
                <a:latin typeface="Times New Roman" panose="02020603050405020304" pitchFamily="18" charset="0"/>
                <a:cs typeface="Times New Roman" panose="02020603050405020304" pitchFamily="18" charset="0"/>
              </a:rPr>
              <a:t>You will be given a number of playing cards.</a:t>
            </a:r>
          </a:p>
          <a:p>
            <a:r>
              <a:rPr lang="en-US" dirty="0" smtClean="0">
                <a:latin typeface="Times New Roman" panose="02020603050405020304" pitchFamily="18" charset="0"/>
                <a:cs typeface="Times New Roman" panose="02020603050405020304" pitchFamily="18" charset="0"/>
              </a:rPr>
              <a:t>In turn, starting with the person whose birthday is closest to today’s date, draw a card from the top of the deck and answer the corresponding question.  </a:t>
            </a:r>
          </a:p>
          <a:p>
            <a:r>
              <a:rPr lang="en-US" dirty="0" smtClean="0">
                <a:latin typeface="Times New Roman" panose="02020603050405020304" pitchFamily="18" charset="0"/>
                <a:cs typeface="Times New Roman" panose="02020603050405020304" pitchFamily="18" charset="0"/>
              </a:rPr>
              <a:t>Then take turns answering questions, until you have use up all of your cards.</a:t>
            </a:r>
          </a:p>
          <a:p>
            <a:r>
              <a:rPr lang="en-US" dirty="0" smtClean="0">
                <a:latin typeface="Times New Roman" panose="02020603050405020304" pitchFamily="18" charset="0"/>
                <a:cs typeface="Times New Roman" panose="02020603050405020304" pitchFamily="18" charset="0"/>
              </a:rPr>
              <a:t>Please speak loudly enough for your group to hear and understand you.</a:t>
            </a:r>
          </a:p>
          <a:p>
            <a:endParaRPr lang="en-US" dirty="0"/>
          </a:p>
        </p:txBody>
      </p:sp>
    </p:spTree>
    <p:extLst>
      <p:ext uri="{BB962C8B-B14F-4D97-AF65-F5344CB8AC3E}">
        <p14:creationId xmlns:p14="http://schemas.microsoft.com/office/powerpoint/2010/main" val="389829481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2267" y="111906"/>
            <a:ext cx="10515600" cy="1325563"/>
          </a:xfrm>
        </p:spPr>
        <p:txBody>
          <a:bodyPr/>
          <a:lstStyle/>
          <a:p>
            <a:pPr algn="ctr"/>
            <a:r>
              <a:rPr lang="en-US" dirty="0" smtClean="0"/>
              <a:t>Five Phases of Dating</a:t>
            </a:r>
            <a:endParaRPr lang="en-US" dirty="0"/>
          </a:p>
        </p:txBody>
      </p:sp>
      <p:sp>
        <p:nvSpPr>
          <p:cNvPr id="3" name="Content Placeholder 2"/>
          <p:cNvSpPr>
            <a:spLocks noGrp="1"/>
          </p:cNvSpPr>
          <p:nvPr>
            <p:ph idx="1"/>
          </p:nvPr>
        </p:nvSpPr>
        <p:spPr>
          <a:xfrm>
            <a:off x="824133" y="1502068"/>
            <a:ext cx="10515600" cy="4351338"/>
          </a:xfrm>
        </p:spPr>
        <p:txBody>
          <a:bodyPr>
            <a:normAutofit lnSpcReduction="10000"/>
          </a:bodyPr>
          <a:lstStyle/>
          <a:p>
            <a:r>
              <a:rPr lang="en-US" sz="2500" dirty="0" smtClean="0"/>
              <a:t>Phase I – Meeting lots of people.</a:t>
            </a:r>
          </a:p>
          <a:p>
            <a:pPr lvl="1"/>
            <a:r>
              <a:rPr lang="en-US" sz="2500" dirty="0" smtClean="0"/>
              <a:t>Group parties/gatherings.</a:t>
            </a:r>
          </a:p>
          <a:p>
            <a:pPr lvl="1"/>
            <a:r>
              <a:rPr lang="en-US" sz="2500" dirty="0" smtClean="0"/>
              <a:t>Speed Dating and other group games.</a:t>
            </a:r>
          </a:p>
          <a:p>
            <a:r>
              <a:rPr lang="en-US" sz="2500" dirty="0" smtClean="0"/>
              <a:t>Phase II – Making Friends</a:t>
            </a:r>
          </a:p>
          <a:p>
            <a:pPr lvl="1"/>
            <a:r>
              <a:rPr lang="en-US" sz="2500" dirty="0" smtClean="0"/>
              <a:t>Eating lunch or dinner together.</a:t>
            </a:r>
          </a:p>
          <a:p>
            <a:pPr lvl="1"/>
            <a:r>
              <a:rPr lang="en-US" sz="2500" dirty="0" smtClean="0"/>
              <a:t>Studying or going for a walk together.</a:t>
            </a:r>
          </a:p>
          <a:p>
            <a:pPr lvl="1"/>
            <a:r>
              <a:rPr lang="en-US" sz="2500" dirty="0" smtClean="0"/>
              <a:t>Sharing family stories and personal goals.</a:t>
            </a:r>
          </a:p>
          <a:p>
            <a:pPr marL="228600" lvl="1">
              <a:spcBef>
                <a:spcPts val="1000"/>
              </a:spcBef>
            </a:pPr>
            <a:r>
              <a:rPr lang="en-US" sz="2500" dirty="0" smtClean="0"/>
              <a:t>Phase III – Formal Dating.</a:t>
            </a:r>
          </a:p>
          <a:p>
            <a:pPr marL="685800" lvl="2">
              <a:spcBef>
                <a:spcPts val="1000"/>
              </a:spcBef>
            </a:pPr>
            <a:r>
              <a:rPr lang="en-US" sz="2500" dirty="0" smtClean="0"/>
              <a:t>Planned activities designed to help you know each other better.</a:t>
            </a:r>
          </a:p>
          <a:p>
            <a:pPr marL="685800" lvl="2">
              <a:spcBef>
                <a:spcPts val="1000"/>
              </a:spcBef>
            </a:pPr>
            <a:r>
              <a:rPr lang="en-US" sz="2500" dirty="0" smtClean="0"/>
              <a:t>Should begin to be more personable, but set limits as to the time you spend alone with each other and limits to intimacy.</a:t>
            </a:r>
            <a:endParaRPr lang="en-US" sz="2500" dirty="0"/>
          </a:p>
          <a:p>
            <a:endParaRPr lang="en-US" dirty="0" smtClean="0"/>
          </a:p>
          <a:p>
            <a:pPr lvl="2"/>
            <a:endParaRPr lang="en-US" dirty="0" smtClean="0"/>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5339" y="1157456"/>
            <a:ext cx="4286250" cy="3333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70217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anim calcmode="lin" valueType="num">
                                      <p:cBhvr>
                                        <p:cTn id="3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3">
                                            <p:txEl>
                                              <p:pRg st="7" end="7"/>
                                            </p:txEl>
                                          </p:spTgt>
                                        </p:tgtEl>
                                        <p:attrNameLst>
                                          <p:attrName>style.visibility</p:attrName>
                                        </p:attrNameLst>
                                      </p:cBhvr>
                                      <p:to>
                                        <p:strVal val="visible"/>
                                      </p:to>
                                    </p:set>
                                    <p:animEffect transition="in" filter="fade">
                                      <p:cBhvr>
                                        <p:cTn id="46" dur="1000"/>
                                        <p:tgtEl>
                                          <p:spTgt spid="3">
                                            <p:txEl>
                                              <p:pRg st="7" end="7"/>
                                            </p:txEl>
                                          </p:spTgt>
                                        </p:tgtEl>
                                      </p:cBhvr>
                                    </p:animEffect>
                                    <p:anim calcmode="lin" valueType="num">
                                      <p:cBhvr>
                                        <p:cTn id="4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3">
                                            <p:txEl>
                                              <p:pRg st="8" end="8"/>
                                            </p:txEl>
                                          </p:spTgt>
                                        </p:tgtEl>
                                        <p:attrNameLst>
                                          <p:attrName>style.visibility</p:attrName>
                                        </p:attrNameLst>
                                      </p:cBhvr>
                                      <p:to>
                                        <p:strVal val="visible"/>
                                      </p:to>
                                    </p:set>
                                    <p:animEffect transition="in" filter="fade">
                                      <p:cBhvr>
                                        <p:cTn id="51" dur="1000"/>
                                        <p:tgtEl>
                                          <p:spTgt spid="3">
                                            <p:txEl>
                                              <p:pRg st="8" end="8"/>
                                            </p:txEl>
                                          </p:spTgt>
                                        </p:tgtEl>
                                      </p:cBhvr>
                                    </p:animEffect>
                                    <p:anim calcmode="lin" valueType="num">
                                      <p:cBhvr>
                                        <p:cTn id="52"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3"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3">
                                            <p:txEl>
                                              <p:pRg st="9" end="9"/>
                                            </p:txEl>
                                          </p:spTgt>
                                        </p:tgtEl>
                                        <p:attrNameLst>
                                          <p:attrName>style.visibility</p:attrName>
                                        </p:attrNameLst>
                                      </p:cBhvr>
                                      <p:to>
                                        <p:strVal val="visible"/>
                                      </p:to>
                                    </p:set>
                                    <p:animEffect transition="in" filter="fade">
                                      <p:cBhvr>
                                        <p:cTn id="56" dur="1000"/>
                                        <p:tgtEl>
                                          <p:spTgt spid="3">
                                            <p:txEl>
                                              <p:pRg st="9" end="9"/>
                                            </p:txEl>
                                          </p:spTgt>
                                        </p:tgtEl>
                                      </p:cBhvr>
                                    </p:animEffect>
                                    <p:anim calcmode="lin" valueType="num">
                                      <p:cBhvr>
                                        <p:cTn id="57"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 Five Phases of Dating</a:t>
            </a:r>
            <a:endParaRPr lang="en-US" dirty="0"/>
          </a:p>
        </p:txBody>
      </p:sp>
      <p:sp>
        <p:nvSpPr>
          <p:cNvPr id="3" name="Content Placeholder 2"/>
          <p:cNvSpPr>
            <a:spLocks noGrp="1"/>
          </p:cNvSpPr>
          <p:nvPr>
            <p:ph idx="1"/>
          </p:nvPr>
        </p:nvSpPr>
        <p:spPr/>
        <p:txBody>
          <a:bodyPr>
            <a:normAutofit fontScale="92500"/>
          </a:bodyPr>
          <a:lstStyle/>
          <a:p>
            <a:r>
              <a:rPr lang="en-US" dirty="0" smtClean="0"/>
              <a:t>Phase IV Paring up/Going Steady</a:t>
            </a:r>
          </a:p>
          <a:p>
            <a:pPr lvl="1"/>
            <a:r>
              <a:rPr lang="en-US" dirty="0" smtClean="0"/>
              <a:t>Share your important beliefs and values.</a:t>
            </a:r>
          </a:p>
          <a:p>
            <a:pPr lvl="1"/>
            <a:r>
              <a:rPr lang="en-US" dirty="0" smtClean="0"/>
              <a:t>Introduce each other to your respective families.</a:t>
            </a:r>
          </a:p>
          <a:p>
            <a:pPr lvl="1"/>
            <a:r>
              <a:rPr lang="en-US" dirty="0" smtClean="0"/>
              <a:t>Begin to plan for the future—education, employment, home and family goals.</a:t>
            </a:r>
          </a:p>
          <a:p>
            <a:pPr lvl="1"/>
            <a:r>
              <a:rPr lang="en-US" dirty="0" smtClean="0"/>
              <a:t>Continue to practice limits regarding time alone together and sharing of intimacy.</a:t>
            </a:r>
          </a:p>
          <a:p>
            <a:r>
              <a:rPr lang="en-US" dirty="0" smtClean="0"/>
              <a:t>Phase V Formal Engagement</a:t>
            </a:r>
          </a:p>
          <a:p>
            <a:pPr lvl="1"/>
            <a:r>
              <a:rPr lang="en-US" dirty="0" smtClean="0"/>
              <a:t>The marriage proposal.</a:t>
            </a:r>
          </a:p>
          <a:p>
            <a:pPr lvl="1"/>
            <a:r>
              <a:rPr lang="en-US" dirty="0" smtClean="0"/>
              <a:t>Approval of both sets of parents.</a:t>
            </a:r>
          </a:p>
          <a:p>
            <a:pPr lvl="1"/>
            <a:r>
              <a:rPr lang="en-US" dirty="0" smtClean="0"/>
              <a:t>Set a wedding date.</a:t>
            </a:r>
          </a:p>
          <a:p>
            <a:pPr lvl="1"/>
            <a:r>
              <a:rPr lang="en-US" dirty="0" smtClean="0"/>
              <a:t>Plan more intensely for your wedding and future life together.</a:t>
            </a:r>
          </a:p>
          <a:p>
            <a:pPr lvl="1"/>
            <a:r>
              <a:rPr lang="en-US" dirty="0"/>
              <a:t>Continue to practice limits regarding time alone together and sharing of intimacy.</a:t>
            </a:r>
          </a:p>
          <a:p>
            <a:pPr lvl="1"/>
            <a:endParaRPr lang="en-US" dirty="0" smtClean="0"/>
          </a:p>
          <a:p>
            <a:pPr lvl="1"/>
            <a:endParaRPr lang="en-US"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43301" y="0"/>
            <a:ext cx="1951291" cy="2917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3731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3">
                                            <p:txEl>
                                              <p:pRg st="7" end="7"/>
                                            </p:txEl>
                                          </p:spTgt>
                                        </p:tgtEl>
                                        <p:attrNameLst>
                                          <p:attrName>style.visibility</p:attrName>
                                        </p:attrNameLst>
                                      </p:cBhvr>
                                      <p:to>
                                        <p:strVal val="visible"/>
                                      </p:to>
                                    </p:set>
                                    <p:animEffect transition="in" filter="fade">
                                      <p:cBhvr>
                                        <p:cTn id="44" dur="1000"/>
                                        <p:tgtEl>
                                          <p:spTgt spid="3">
                                            <p:txEl>
                                              <p:pRg st="7" end="7"/>
                                            </p:txEl>
                                          </p:spTgt>
                                        </p:tgtEl>
                                      </p:cBhvr>
                                    </p:animEffect>
                                    <p:anim calcmode="lin" valueType="num">
                                      <p:cBhvr>
                                        <p:cTn id="45"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6"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Effect transition="in" filter="fade">
                                      <p:cBhvr>
                                        <p:cTn id="49" dur="1000"/>
                                        <p:tgtEl>
                                          <p:spTgt spid="3">
                                            <p:txEl>
                                              <p:pRg st="8" end="8"/>
                                            </p:txEl>
                                          </p:spTgt>
                                        </p:tgtEl>
                                      </p:cBhvr>
                                    </p:animEffect>
                                    <p:anim calcmode="lin" valueType="num">
                                      <p:cBhvr>
                                        <p:cTn id="50"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3">
                                            <p:txEl>
                                              <p:pRg st="9" end="9"/>
                                            </p:txEl>
                                          </p:spTgt>
                                        </p:tgtEl>
                                        <p:attrNameLst>
                                          <p:attrName>style.visibility</p:attrName>
                                        </p:attrNameLst>
                                      </p:cBhvr>
                                      <p:to>
                                        <p:strVal val="visible"/>
                                      </p:to>
                                    </p:set>
                                    <p:animEffect transition="in" filter="fade">
                                      <p:cBhvr>
                                        <p:cTn id="54" dur="1000"/>
                                        <p:tgtEl>
                                          <p:spTgt spid="3">
                                            <p:txEl>
                                              <p:pRg st="9" end="9"/>
                                            </p:txEl>
                                          </p:spTgt>
                                        </p:tgtEl>
                                      </p:cBhvr>
                                    </p:animEffect>
                                    <p:anim calcmode="lin" valueType="num">
                                      <p:cBhvr>
                                        <p:cTn id="55"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6" dur="1000" fill="hold"/>
                                        <p:tgtEl>
                                          <p:spTgt spid="3">
                                            <p:txEl>
                                              <p:pRg st="9" end="9"/>
                                            </p:txEl>
                                          </p:spTgt>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3">
                                            <p:txEl>
                                              <p:pRg st="10" end="10"/>
                                            </p:txEl>
                                          </p:spTgt>
                                        </p:tgtEl>
                                        <p:attrNameLst>
                                          <p:attrName>style.visibility</p:attrName>
                                        </p:attrNameLst>
                                      </p:cBhvr>
                                      <p:to>
                                        <p:strVal val="visible"/>
                                      </p:to>
                                    </p:set>
                                    <p:animEffect transition="in" filter="fade">
                                      <p:cBhvr>
                                        <p:cTn id="59" dur="1000"/>
                                        <p:tgtEl>
                                          <p:spTgt spid="3">
                                            <p:txEl>
                                              <p:pRg st="10" end="10"/>
                                            </p:txEl>
                                          </p:spTgt>
                                        </p:tgtEl>
                                      </p:cBhvr>
                                    </p:animEffect>
                                    <p:anim calcmode="lin" valueType="num">
                                      <p:cBhvr>
                                        <p:cTn id="60"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61"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6603" y="1"/>
            <a:ext cx="9903655" cy="894090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300" dirty="0"/>
              <a:t>Describe your feelings about leaving your home and </a:t>
            </a:r>
            <a:r>
              <a:rPr lang="en-US" sz="2300" dirty="0" smtClean="0"/>
              <a:t>province for four </a:t>
            </a:r>
            <a:r>
              <a:rPr lang="en-US" sz="2300" dirty="0"/>
              <a:t>years.</a:t>
            </a:r>
          </a:p>
          <a:p>
            <a:pPr>
              <a:buFont typeface="Calibri" panose="020F0502020204030204" pitchFamily="34" charset="0"/>
              <a:buAutoNum type="arabicPeriod"/>
            </a:pPr>
            <a:r>
              <a:rPr lang="en-US" sz="2300" dirty="0"/>
              <a:t>Try to describe your feelings as you return after successfully completing your B.S or B.A. degree in </a:t>
            </a:r>
            <a:r>
              <a:rPr lang="en-US" sz="2300" dirty="0" smtClean="0"/>
              <a:t>four </a:t>
            </a:r>
            <a:r>
              <a:rPr lang="en-US" sz="2300" dirty="0"/>
              <a:t>years.</a:t>
            </a:r>
          </a:p>
          <a:p>
            <a:pPr>
              <a:buFont typeface="Calibri" panose="020F0502020204030204" pitchFamily="34" charset="0"/>
              <a:buAutoNum type="arabicPeriod"/>
            </a:pPr>
            <a:r>
              <a:rPr lang="en-US" sz="2300" dirty="0"/>
              <a:t> Try to describe the feelings of your parents as you return to your </a:t>
            </a:r>
            <a:r>
              <a:rPr lang="en-US" sz="2300" dirty="0" smtClean="0"/>
              <a:t>home as a college graduate.</a:t>
            </a:r>
            <a:endParaRPr lang="en-US" sz="2300" dirty="0"/>
          </a:p>
          <a:p>
            <a:pPr>
              <a:buFont typeface="Calibri" panose="020F0502020204030204" pitchFamily="34" charset="0"/>
              <a:buAutoNum type="arabicPeriod"/>
            </a:pPr>
            <a:r>
              <a:rPr lang="en-US" sz="2300" dirty="0"/>
              <a:t>Try your best to describe your first day on the job of your dreams.</a:t>
            </a:r>
          </a:p>
          <a:p>
            <a:pPr>
              <a:buFont typeface="Calibri" panose="020F0502020204030204" pitchFamily="34" charset="0"/>
              <a:buAutoNum type="arabicPeriod"/>
            </a:pPr>
            <a:r>
              <a:rPr lang="en-US" sz="2300" dirty="0"/>
              <a:t>Describe your future husband or wife.</a:t>
            </a:r>
          </a:p>
          <a:p>
            <a:pPr>
              <a:buFont typeface="Calibri" panose="020F0502020204030204" pitchFamily="34" charset="0"/>
              <a:buAutoNum type="arabicPeriod"/>
            </a:pPr>
            <a:r>
              <a:rPr lang="en-US" sz="2300" dirty="0"/>
              <a:t>What do you think your feelings will be when your first child leaves home to go to a school?</a:t>
            </a:r>
          </a:p>
          <a:p>
            <a:pPr>
              <a:buFont typeface="Calibri" panose="020F0502020204030204" pitchFamily="34" charset="0"/>
              <a:buAutoNum type="arabicPeriod"/>
            </a:pPr>
            <a:r>
              <a:rPr lang="en-US" sz="2300" dirty="0"/>
              <a:t>What do you think the purpose of life is</a:t>
            </a:r>
            <a:r>
              <a:rPr lang="en-US" sz="2300" dirty="0" smtClean="0"/>
              <a:t>?</a:t>
            </a:r>
            <a:endParaRPr lang="en-US" sz="2300" dirty="0"/>
          </a:p>
          <a:p>
            <a:pPr>
              <a:buFont typeface="Calibri" panose="020F0502020204030204" pitchFamily="34" charset="0"/>
              <a:buAutoNum type="arabicPeriod"/>
            </a:pPr>
            <a:r>
              <a:rPr lang="en-US" sz="2300" dirty="0"/>
              <a:t>Where do you think you will go when you or your parents die?  </a:t>
            </a:r>
            <a:br>
              <a:rPr lang="en-US" sz="2300" dirty="0"/>
            </a:br>
            <a:r>
              <a:rPr lang="en-US" sz="2300" dirty="0"/>
              <a:t>Why do you believe that?</a:t>
            </a:r>
          </a:p>
          <a:p>
            <a:pPr>
              <a:buFont typeface="Calibri" panose="020F0502020204030204" pitchFamily="34" charset="0"/>
              <a:buAutoNum type="arabicPeriod"/>
            </a:pPr>
            <a:r>
              <a:rPr lang="en-US" sz="2300" dirty="0"/>
              <a:t>Do you believe you came from some where else when you were born?  Why do you believe that?</a:t>
            </a:r>
          </a:p>
          <a:p>
            <a:pPr>
              <a:buFont typeface="Calibri" panose="020F0502020204030204" pitchFamily="34" charset="0"/>
              <a:buAutoNum type="arabicPeriod"/>
            </a:pPr>
            <a:r>
              <a:rPr lang="en-US" sz="2300" dirty="0"/>
              <a:t> </a:t>
            </a:r>
            <a:r>
              <a:rPr lang="en-US" sz="2300" dirty="0" smtClean="0"/>
              <a:t>Suppose you move to Australia which has </a:t>
            </a:r>
            <a:r>
              <a:rPr lang="en-US" sz="2300" dirty="0"/>
              <a:t>a different form of government.  How will that change the way you act  in your </a:t>
            </a:r>
            <a:r>
              <a:rPr lang="en-US" sz="2300" dirty="0" smtClean="0"/>
              <a:t>life, Why</a:t>
            </a:r>
            <a:r>
              <a:rPr lang="en-US" sz="2300" dirty="0"/>
              <a:t>?</a:t>
            </a:r>
          </a:p>
          <a:p>
            <a:pPr>
              <a:buFont typeface="Calibri" panose="020F0502020204030204" pitchFamily="34" charset="0"/>
              <a:buAutoNum type="arabicPeriod"/>
            </a:pPr>
            <a:r>
              <a:rPr lang="en-US" sz="2300" dirty="0"/>
              <a:t> What about living in Australia </a:t>
            </a:r>
            <a:r>
              <a:rPr lang="en-US" sz="2300" dirty="0" smtClean="0"/>
              <a:t>would make </a:t>
            </a:r>
            <a:r>
              <a:rPr lang="en-US" sz="2300" dirty="0"/>
              <a:t>you nervous?</a:t>
            </a:r>
          </a:p>
          <a:p>
            <a:pPr>
              <a:buFont typeface="Calibri" panose="020F0502020204030204" pitchFamily="34" charset="0"/>
              <a:buAutoNum type="arabicPeriod"/>
            </a:pPr>
            <a:r>
              <a:rPr lang="en-US" sz="2300" dirty="0"/>
              <a:t> What do you think you will do to adjust to that concern?</a:t>
            </a:r>
          </a:p>
          <a:p>
            <a:endParaRPr lang="en-US" sz="23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Tree>
    <p:extLst>
      <p:ext uri="{BB962C8B-B14F-4D97-AF65-F5344CB8AC3E}">
        <p14:creationId xmlns:p14="http://schemas.microsoft.com/office/powerpoint/2010/main" val="14858412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Times New Roman" panose="02020603050405020304" pitchFamily="18" charset="0"/>
                <a:cs typeface="Times New Roman" panose="02020603050405020304" pitchFamily="18" charset="0"/>
              </a:rPr>
              <a:t>English Corner’s Goals</a:t>
            </a:r>
            <a:endParaRPr lang="en-US"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To improve oral English skills—we speak only English. </a:t>
            </a:r>
          </a:p>
          <a:p>
            <a:r>
              <a:rPr lang="en-US" dirty="0" smtClean="0">
                <a:latin typeface="Times New Roman" panose="02020603050405020304" pitchFamily="18" charset="0"/>
                <a:cs typeface="Times New Roman" panose="02020603050405020304" pitchFamily="18" charset="0"/>
              </a:rPr>
              <a:t>To improve English listening skills.</a:t>
            </a:r>
          </a:p>
          <a:p>
            <a:r>
              <a:rPr lang="en-US" dirty="0" smtClean="0">
                <a:latin typeface="Times New Roman" panose="02020603050405020304" pitchFamily="18" charset="0"/>
                <a:cs typeface="Times New Roman" panose="02020603050405020304" pitchFamily="18" charset="0"/>
              </a:rPr>
              <a:t>To meet new friends.</a:t>
            </a:r>
          </a:p>
          <a:p>
            <a:r>
              <a:rPr lang="en-US" dirty="0" smtClean="0">
                <a:latin typeface="Times New Roman" panose="02020603050405020304" pitchFamily="18" charset="0"/>
                <a:cs typeface="Times New Roman" panose="02020603050405020304" pitchFamily="18" charset="0"/>
              </a:rPr>
              <a:t>To build social skills.</a:t>
            </a:r>
          </a:p>
          <a:p>
            <a:r>
              <a:rPr lang="en-US" dirty="0" smtClean="0">
                <a:latin typeface="Times New Roman" panose="02020603050405020304" pitchFamily="18" charset="0"/>
                <a:cs typeface="Times New Roman" panose="02020603050405020304" pitchFamily="18" charset="0"/>
              </a:rPr>
              <a:t>To learn about American and Chinese Cultures.</a:t>
            </a:r>
          </a:p>
          <a:p>
            <a:r>
              <a:rPr lang="en-US" dirty="0" smtClean="0">
                <a:latin typeface="Times New Roman" panose="02020603050405020304" pitchFamily="18" charset="0"/>
                <a:cs typeface="Times New Roman" panose="02020603050405020304" pitchFamily="18" charset="0"/>
              </a:rPr>
              <a:t>To share ideas and opinions.</a:t>
            </a:r>
          </a:p>
          <a:p>
            <a:r>
              <a:rPr lang="en-US" dirty="0" smtClean="0">
                <a:latin typeface="Times New Roman" panose="02020603050405020304" pitchFamily="18" charset="0"/>
                <a:cs typeface="Times New Roman" panose="02020603050405020304" pitchFamily="18" charset="0"/>
              </a:rPr>
              <a:t>Let’s have fun!</a:t>
            </a:r>
          </a:p>
        </p:txBody>
      </p:sp>
    </p:spTree>
    <p:extLst>
      <p:ext uri="{BB962C8B-B14F-4D97-AF65-F5344CB8AC3E}">
        <p14:creationId xmlns:p14="http://schemas.microsoft.com/office/powerpoint/2010/main" val="69256066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Box 3"/>
          <p:cNvSpPr txBox="1">
            <a:spLocks noChangeArrowheads="1"/>
          </p:cNvSpPr>
          <p:nvPr/>
        </p:nvSpPr>
        <p:spPr bwMode="auto">
          <a:xfrm>
            <a:off x="1752600" y="609600"/>
            <a:ext cx="8763000" cy="3786188"/>
          </a:xfrm>
          <a:prstGeom prst="rect">
            <a:avLst/>
          </a:prstGeom>
          <a:noFill/>
          <a:ln w="9525">
            <a:noFill/>
            <a:miter lim="800000"/>
            <a:headEnd/>
            <a:tailEnd/>
          </a:ln>
        </p:spPr>
        <p:txBody>
          <a:bodyPr>
            <a:spAutoFit/>
          </a:bodyPr>
          <a:lstStyle/>
          <a:p>
            <a:pPr algn="ctr">
              <a:defRPr/>
            </a:pPr>
            <a:r>
              <a:rPr lang="en-US" sz="4000" dirty="0">
                <a:solidFill>
                  <a:schemeClr val="accent6">
                    <a:lumMod val="50000"/>
                  </a:schemeClr>
                </a:solidFill>
              </a:rPr>
              <a:t>Speaking Activity</a:t>
            </a:r>
          </a:p>
          <a:p>
            <a:pPr>
              <a:buFont typeface="Arial" pitchFamily="34" charset="0"/>
              <a:buChar char="•"/>
              <a:defRPr/>
            </a:pPr>
            <a:r>
              <a:rPr lang="en-US" sz="4000" dirty="0"/>
              <a:t>Divide into groups of two</a:t>
            </a:r>
          </a:p>
          <a:p>
            <a:pPr>
              <a:buFont typeface="Arial" pitchFamily="34" charset="0"/>
              <a:buChar char="•"/>
              <a:defRPr/>
            </a:pPr>
            <a:r>
              <a:rPr lang="en-US" sz="4000" dirty="0"/>
              <a:t>Roll the dice and answer the number of 	the question  your rolled.</a:t>
            </a:r>
          </a:p>
          <a:p>
            <a:pPr>
              <a:buFont typeface="Arial" pitchFamily="34" charset="0"/>
              <a:buChar char="•"/>
              <a:defRPr/>
            </a:pPr>
            <a:r>
              <a:rPr lang="en-US" sz="4000" dirty="0"/>
              <a:t>If you have already answered that  	question roll the dice again.</a:t>
            </a:r>
          </a:p>
        </p:txBody>
      </p:sp>
      <p:pic>
        <p:nvPicPr>
          <p:cNvPr id="5123" name="Picture 2" descr="http://upload.wikimedia.org/wikipedia/commons/thumb/3/36/Two_red_dice_01.svg/671px-Two_red_dice_01.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3800" y="4256088"/>
            <a:ext cx="4267200" cy="273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5383814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4139" y="1"/>
            <a:ext cx="11556124" cy="867929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800" dirty="0" smtClean="0"/>
              <a:t>What is something you have never done that you would like to try?</a:t>
            </a:r>
            <a:endParaRPr lang="en-US" sz="2800" dirty="0"/>
          </a:p>
          <a:p>
            <a:pPr>
              <a:buFont typeface="Calibri" panose="020F0502020204030204" pitchFamily="34" charset="0"/>
              <a:buAutoNum type="arabicPeriod"/>
            </a:pPr>
            <a:r>
              <a:rPr lang="en-US" sz="2800" dirty="0" smtClean="0"/>
              <a:t>Talk about the importance of staying close to your family?</a:t>
            </a:r>
          </a:p>
          <a:p>
            <a:pPr>
              <a:buFont typeface="Calibri" panose="020F0502020204030204" pitchFamily="34" charset="0"/>
              <a:buAutoNum type="arabicPeriod"/>
            </a:pPr>
            <a:r>
              <a:rPr lang="en-US" sz="2800" dirty="0" smtClean="0"/>
              <a:t>Describe a perfect first date?</a:t>
            </a:r>
          </a:p>
          <a:p>
            <a:pPr>
              <a:buFont typeface="Calibri" panose="020F0502020204030204" pitchFamily="34" charset="0"/>
              <a:buAutoNum type="arabicPeriod"/>
            </a:pPr>
            <a:r>
              <a:rPr lang="en-US" sz="2800" dirty="0" smtClean="0"/>
              <a:t>Are your years at a university a good time to look for a husband or wife?  Explain.</a:t>
            </a:r>
          </a:p>
          <a:p>
            <a:pPr>
              <a:buFont typeface="Calibri" panose="020F0502020204030204" pitchFamily="34" charset="0"/>
              <a:buAutoNum type="arabicPeriod"/>
            </a:pPr>
            <a:r>
              <a:rPr lang="en-US" sz="2800" dirty="0" smtClean="0"/>
              <a:t>How old should people be before they consider marriage?   Why?</a:t>
            </a:r>
            <a:endParaRPr lang="en-US" sz="2800" dirty="0"/>
          </a:p>
          <a:p>
            <a:pPr>
              <a:buFont typeface="Calibri" panose="020F0502020204030204" pitchFamily="34" charset="0"/>
              <a:buAutoNum type="arabicPeriod"/>
            </a:pPr>
            <a:r>
              <a:rPr lang="en-US" sz="2800" dirty="0"/>
              <a:t>Describe your future husband or wife.</a:t>
            </a:r>
          </a:p>
          <a:p>
            <a:pPr>
              <a:buFont typeface="Calibri" panose="020F0502020204030204" pitchFamily="34" charset="0"/>
              <a:buAutoNum type="arabicPeriod"/>
            </a:pPr>
            <a:r>
              <a:rPr lang="en-US" sz="2800" dirty="0" smtClean="0"/>
              <a:t>How should parents discipline their child(</a:t>
            </a:r>
            <a:r>
              <a:rPr lang="en-US" sz="2800" dirty="0" err="1" smtClean="0"/>
              <a:t>ren</a:t>
            </a:r>
            <a:r>
              <a:rPr lang="en-US" sz="2800" dirty="0" smtClean="0"/>
              <a:t>)?  Is spanking ok?</a:t>
            </a:r>
            <a:endParaRPr lang="en-US" sz="2800" dirty="0"/>
          </a:p>
          <a:p>
            <a:pPr>
              <a:buFont typeface="Calibri" panose="020F0502020204030204" pitchFamily="34" charset="0"/>
              <a:buAutoNum type="arabicPeriod"/>
            </a:pPr>
            <a:r>
              <a:rPr lang="en-US" sz="2800" dirty="0"/>
              <a:t>What do you think the purpose of life is</a:t>
            </a:r>
            <a:r>
              <a:rPr lang="en-US" sz="2800" dirty="0" smtClean="0"/>
              <a:t>?</a:t>
            </a:r>
            <a:endParaRPr lang="en-US" sz="2800" dirty="0"/>
          </a:p>
          <a:p>
            <a:pPr>
              <a:buFont typeface="Calibri" panose="020F0502020204030204" pitchFamily="34" charset="0"/>
              <a:buAutoNum type="arabicPeriod"/>
            </a:pPr>
            <a:r>
              <a:rPr lang="en-US" sz="2800" dirty="0"/>
              <a:t>Where do you think you will go when you or your parents die?  </a:t>
            </a:r>
            <a:r>
              <a:rPr lang="en-US" sz="2800" dirty="0" smtClean="0"/>
              <a:t>Explain.</a:t>
            </a:r>
            <a:endParaRPr lang="en-US" sz="2800" dirty="0"/>
          </a:p>
          <a:p>
            <a:pPr>
              <a:buFont typeface="Calibri" panose="020F0502020204030204" pitchFamily="34" charset="0"/>
              <a:buAutoNum type="arabicPeriod"/>
            </a:pPr>
            <a:r>
              <a:rPr lang="en-US" sz="2800" dirty="0" smtClean="0"/>
              <a:t> Do </a:t>
            </a:r>
            <a:r>
              <a:rPr lang="en-US" sz="2800" dirty="0"/>
              <a:t>you believe you came from some where else </a:t>
            </a:r>
            <a:r>
              <a:rPr lang="en-US" sz="2800" dirty="0" smtClean="0"/>
              <a:t>before you </a:t>
            </a:r>
            <a:r>
              <a:rPr lang="en-US" sz="2800" dirty="0"/>
              <a:t>were born? </a:t>
            </a:r>
            <a:r>
              <a:rPr lang="en-US" sz="2800" dirty="0" smtClean="0"/>
              <a:t>Explain.</a:t>
            </a:r>
          </a:p>
          <a:p>
            <a:pPr>
              <a:buFont typeface="Calibri" panose="020F0502020204030204" pitchFamily="34" charset="0"/>
              <a:buAutoNum type="arabicPeriod"/>
            </a:pPr>
            <a:r>
              <a:rPr lang="en-US" sz="2800" dirty="0" smtClean="0"/>
              <a:t>Where do you think you will live after you have graduated from college?</a:t>
            </a:r>
          </a:p>
          <a:p>
            <a:pPr>
              <a:buFont typeface="Calibri" panose="020F0502020204030204" pitchFamily="34" charset="0"/>
              <a:buAutoNum type="arabicPeriod"/>
            </a:pPr>
            <a:r>
              <a:rPr lang="en-US" sz="2800" dirty="0" smtClean="0"/>
              <a:t>What are your thoughts about smoking?</a:t>
            </a:r>
            <a:endParaRPr lang="en-US" sz="2800" dirty="0"/>
          </a:p>
          <a:p>
            <a:pPr marL="0" indent="0"/>
            <a:endParaRPr lang="en-US" sz="28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Tree>
    <p:extLst>
      <p:ext uri="{BB962C8B-B14F-4D97-AF65-F5344CB8AC3E}">
        <p14:creationId xmlns:p14="http://schemas.microsoft.com/office/powerpoint/2010/main" val="420708970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6600" b="1" dirty="0" smtClean="0">
                <a:latin typeface="Arial Black" pitchFamily="34" charset="0"/>
              </a:rPr>
              <a:t>Talking Dice</a:t>
            </a:r>
            <a:endParaRPr lang="en-US" sz="6600" b="1" dirty="0">
              <a:latin typeface="Arial Black" pitchFamily="34" charset="0"/>
            </a:endParaRPr>
          </a:p>
        </p:txBody>
      </p:sp>
      <p:sp>
        <p:nvSpPr>
          <p:cNvPr id="3" name="Subtitle 2"/>
          <p:cNvSpPr>
            <a:spLocks noGrp="1"/>
          </p:cNvSpPr>
          <p:nvPr>
            <p:ph type="subTitle" idx="1"/>
          </p:nvPr>
        </p:nvSpPr>
        <p:spPr/>
        <p:txBody>
          <a:bodyPr>
            <a:normAutofit/>
          </a:bodyPr>
          <a:lstStyle/>
          <a:p>
            <a:r>
              <a:rPr lang="en-US" sz="5400" b="1" dirty="0" smtClean="0">
                <a:solidFill>
                  <a:srgbClr val="FF0000"/>
                </a:solidFill>
              </a:rPr>
              <a:t>Unfinished Sentences…</a:t>
            </a:r>
            <a:endParaRPr lang="en-US" sz="5400" b="1" dirty="0">
              <a:solidFill>
                <a:srgbClr val="FF0000"/>
              </a:solidFill>
            </a:endParaRPr>
          </a:p>
        </p:txBody>
      </p:sp>
    </p:spTree>
    <p:extLst>
      <p:ext uri="{BB962C8B-B14F-4D97-AF65-F5344CB8AC3E}">
        <p14:creationId xmlns:p14="http://schemas.microsoft.com/office/powerpoint/2010/main" val="201057808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bwMode="auto">
          <a:xfrm>
            <a:off x="0" y="0"/>
            <a:ext cx="11379200" cy="6858000"/>
          </a:xfrm>
          <a:prstGeom prst="rect">
            <a:avLst/>
          </a:prstGeom>
          <a:noFill/>
          <a:ln w="9525">
            <a:noFill/>
            <a:miter lim="800000"/>
            <a:headEnd/>
            <a:tailEnd/>
          </a:ln>
        </p:spPr>
        <p:txBody>
          <a:bodyPr/>
          <a:lstStyle/>
          <a:p>
            <a:pPr marL="590550" indent="-590550" algn="ctr">
              <a:spcBef>
                <a:spcPts val="700"/>
              </a:spcBef>
              <a:buClr>
                <a:schemeClr val="tx2"/>
              </a:buClr>
              <a:buSzPct val="95000"/>
              <a:defRPr/>
            </a:pPr>
            <a:r>
              <a:rPr lang="en-US" dirty="0">
                <a:latin typeface="+mn-lt"/>
                <a:ea typeface="+mn-ea"/>
              </a:rPr>
              <a:t>Unfinished Sentences:</a:t>
            </a:r>
          </a:p>
          <a:p>
            <a:pPr marL="590550" indent="-590550" algn="ctr">
              <a:spcBef>
                <a:spcPts val="700"/>
              </a:spcBef>
              <a:buClr>
                <a:schemeClr val="tx2"/>
              </a:buClr>
              <a:buSzPct val="95000"/>
              <a:defRPr/>
            </a:pPr>
            <a:r>
              <a:rPr lang="en-US" dirty="0">
                <a:latin typeface="+mn-lt"/>
                <a:ea typeface="+mn-ea"/>
              </a:rPr>
              <a:t>Finish these sentences by adding your own words.</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On Saturdays, I like to____________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If I had only 24 hours to live, I would__________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 feel best when people_____________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Secretly I wish_____________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If I could change the world, I would____  because_____</a:t>
            </a:r>
          </a:p>
          <a:p>
            <a:pPr marL="590550" indent="-590550">
              <a:lnSpc>
                <a:spcPct val="150000"/>
              </a:lnSpc>
              <a:spcBef>
                <a:spcPts val="700"/>
              </a:spcBef>
              <a:buClr>
                <a:schemeClr val="tx2"/>
              </a:buClr>
              <a:buSzPct val="95000"/>
              <a:buFont typeface="Wingdings" pitchFamily="2" charset="2"/>
              <a:buAutoNum type="arabicPeriod"/>
              <a:defRPr/>
            </a:pPr>
            <a:r>
              <a:rPr lang="en-US" dirty="0">
                <a:ea typeface="+mn-ea"/>
              </a:rPr>
              <a:t>The most exciting thing I have done is</a:t>
            </a:r>
            <a:r>
              <a:rPr lang="en-US" dirty="0" smtClean="0">
                <a:ea typeface="+mn-ea"/>
              </a:rPr>
              <a:t>_____</a:t>
            </a:r>
          </a:p>
          <a:p>
            <a:pPr marL="590550" indent="-590550">
              <a:lnSpc>
                <a:spcPct val="150000"/>
              </a:lnSpc>
              <a:spcBef>
                <a:spcPts val="700"/>
              </a:spcBef>
              <a:buClr>
                <a:schemeClr val="tx2"/>
              </a:buClr>
              <a:buSzPct val="95000"/>
              <a:buFont typeface="Wingdings" pitchFamily="2" charset="2"/>
              <a:buAutoNum type="arabicPeriod"/>
              <a:defRPr/>
            </a:pPr>
            <a:endParaRPr lang="en-US" dirty="0" smtClean="0">
              <a:ea typeface="+mn-ea"/>
            </a:endParaRPr>
          </a:p>
          <a:p>
            <a:pPr marL="590550" indent="-590550">
              <a:lnSpc>
                <a:spcPct val="150000"/>
              </a:lnSpc>
              <a:spcBef>
                <a:spcPts val="700"/>
              </a:spcBef>
              <a:buClr>
                <a:schemeClr val="tx2"/>
              </a:buClr>
              <a:buSzPct val="95000"/>
              <a:buFont typeface="Wingdings" pitchFamily="2" charset="2"/>
              <a:buAutoNum type="arabicPeriod"/>
              <a:defRPr/>
            </a:pPr>
            <a:endParaRPr lang="en-US" dirty="0">
              <a:ea typeface="+mn-ea"/>
            </a:endParaRPr>
          </a:p>
        </p:txBody>
      </p:sp>
      <p:sp>
        <p:nvSpPr>
          <p:cNvPr id="3" name="Rectangle 2"/>
          <p:cNvSpPr txBox="1">
            <a:spLocks noChangeArrowheads="1"/>
          </p:cNvSpPr>
          <p:nvPr/>
        </p:nvSpPr>
        <p:spPr>
          <a:xfrm>
            <a:off x="3352800" y="304800"/>
            <a:ext cx="4622800" cy="838200"/>
          </a:xfrm>
          <a:prstGeom prst="rect">
            <a:avLst/>
          </a:prstGeom>
        </p:spPr>
        <p:txBody>
          <a:bodyPr/>
          <a:lstStyle/>
          <a:p>
            <a:pPr algn="ctr">
              <a:defRPr/>
            </a:pPr>
            <a:endParaRPr lang="en-US" sz="4000" spc="-100" dirty="0">
              <a:latin typeface="+mn-lt"/>
              <a:ea typeface="+mj-ea"/>
              <a:cs typeface="+mj-cs"/>
            </a:endParaRPr>
          </a:p>
        </p:txBody>
      </p:sp>
      <p:sp>
        <p:nvSpPr>
          <p:cNvPr id="4" name="Rectangle 3"/>
          <p:cNvSpPr/>
          <p:nvPr/>
        </p:nvSpPr>
        <p:spPr>
          <a:xfrm>
            <a:off x="0" y="3581400"/>
            <a:ext cx="12192000" cy="3034164"/>
          </a:xfrm>
          <a:prstGeom prst="rect">
            <a:avLst/>
          </a:prstGeom>
        </p:spPr>
        <p:txBody>
          <a:bodyPr wrap="square">
            <a:spAutoFit/>
          </a:bodyPr>
          <a:lstStyle/>
          <a:p>
            <a:pPr marL="590550" indent="-590550">
              <a:lnSpc>
                <a:spcPct val="150000"/>
              </a:lnSpc>
              <a:spcBef>
                <a:spcPts val="700"/>
              </a:spcBef>
              <a:buClr>
                <a:schemeClr val="tx2"/>
              </a:buClr>
              <a:buSzPct val="95000"/>
              <a:buFont typeface="Times New Roman" pitchFamily="18" charset="0"/>
              <a:buAutoNum type="arabicPeriod" startAt="7"/>
            </a:pPr>
            <a:r>
              <a:rPr lang="en-US" dirty="0" smtClean="0"/>
              <a:t>Right now the most important thing in my life is_____   because_________________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If I could be somewhere else now, I</a:t>
            </a:r>
            <a:r>
              <a:rPr lang="en-US" altLang="en-US" dirty="0" smtClean="0"/>
              <a:t>’</a:t>
            </a:r>
            <a:r>
              <a:rPr lang="en-US" dirty="0" smtClean="0"/>
              <a:t>d______________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never worry about_____________________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like people who________________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find it difficult to_______________________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Studying is________________________________</a:t>
            </a:r>
            <a:endParaRPr lang="en-US" dirty="0"/>
          </a:p>
        </p:txBody>
      </p:sp>
    </p:spTree>
    <p:extLst>
      <p:ext uri="{BB962C8B-B14F-4D97-AF65-F5344CB8AC3E}">
        <p14:creationId xmlns:p14="http://schemas.microsoft.com/office/powerpoint/2010/main" val="3624587012"/>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508ecm12fig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6652" y="1066800"/>
            <a:ext cx="5766678" cy="4425938"/>
          </a:xfrm>
          <a:prstGeom prst="rect">
            <a:avLst/>
          </a:prstGeom>
          <a:noFill/>
          <a:extLst>
            <a:ext uri="{909E8E84-426E-40DD-AFC4-6F175D3DCCD1}">
              <a14:hiddenFill xmlns:a14="http://schemas.microsoft.com/office/drawing/2010/main">
                <a:solidFill>
                  <a:srgbClr val="FFFFFF"/>
                </a:solidFill>
              </a14:hiddenFill>
            </a:ext>
          </a:extLst>
        </p:spPr>
      </p:pic>
      <p:sp>
        <p:nvSpPr>
          <p:cNvPr id="4099" name="Text Box 3"/>
          <p:cNvSpPr txBox="1">
            <a:spLocks noChangeArrowheads="1"/>
          </p:cNvSpPr>
          <p:nvPr/>
        </p:nvSpPr>
        <p:spPr bwMode="auto">
          <a:xfrm>
            <a:off x="1117600" y="76200"/>
            <a:ext cx="7528023"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5400" b="1">
                <a:effectLst>
                  <a:outerShdw blurRad="38100" dist="38100" dir="2700000" algn="tl">
                    <a:srgbClr val="336699"/>
                  </a:outerShdw>
                </a:effectLst>
                <a:latin typeface="Comic Sans MS" pitchFamily="66" charset="0"/>
              </a:rPr>
              <a:t>ETHICAL DILEMMAS</a:t>
            </a:r>
          </a:p>
        </p:txBody>
      </p:sp>
    </p:spTree>
    <p:extLst>
      <p:ext uri="{BB962C8B-B14F-4D97-AF65-F5344CB8AC3E}">
        <p14:creationId xmlns:p14="http://schemas.microsoft.com/office/powerpoint/2010/main" val="692399430"/>
      </p:ext>
    </p:extLst>
  </p:cSld>
  <p:clrMapOvr>
    <a:masterClrMapping/>
  </p:clrMapOvr>
  <p:transition spd="slow">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latin typeface="Times New Roman" panose="02020603050405020304" pitchFamily="18" charset="0"/>
                <a:cs typeface="Times New Roman" panose="02020603050405020304" pitchFamily="18" charset="0"/>
              </a:rPr>
              <a:t>Integrity</a:t>
            </a:r>
            <a:endParaRPr lang="en-US" sz="60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sz="4800" dirty="0" smtClean="0">
                <a:latin typeface="Times New Roman" panose="02020603050405020304" pitchFamily="18" charset="0"/>
                <a:cs typeface="Times New Roman" panose="02020603050405020304" pitchFamily="18" charset="0"/>
              </a:rPr>
              <a:t>“Integrity without knowledge is weak and useless and knowledge without integrity is dangerous and dreadful.”</a:t>
            </a:r>
            <a:r>
              <a:rPr lang="en-US"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(Samuel Johnson (1709-1784) English Poet, Critic and Writer)</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3326479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304800" y="222250"/>
            <a:ext cx="11582400" cy="6407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VOCABULARY</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ethics</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the principles </a:t>
            </a:r>
            <a:r>
              <a:rPr lang="en-US" sz="3600" i="1" dirty="0" smtClean="0">
                <a:effectLst>
                  <a:outerShdw blurRad="38100" dist="38100" dir="2700000" algn="tl">
                    <a:srgbClr val="336699"/>
                  </a:outerShdw>
                </a:effectLst>
                <a:latin typeface="Comic Sans MS" pitchFamily="66" charset="0"/>
              </a:rPr>
              <a:t>(rules) of </a:t>
            </a:r>
            <a:r>
              <a:rPr lang="en-US" sz="3600" i="1" dirty="0">
                <a:effectLst>
                  <a:outerShdw blurRad="38100" dist="38100" dir="2700000" algn="tl">
                    <a:srgbClr val="336699"/>
                  </a:outerShdw>
                </a:effectLst>
                <a:latin typeface="Comic Sans MS" pitchFamily="66" charset="0"/>
              </a:rPr>
              <a:t>conduct </a:t>
            </a:r>
          </a:p>
          <a:p>
            <a:pPr eaLnBrk="0" hangingPunct="0"/>
            <a:r>
              <a:rPr lang="en-US" sz="3600" i="1" dirty="0">
                <a:effectLst>
                  <a:outerShdw blurRad="38100" dist="38100" dir="2700000" algn="tl">
                    <a:srgbClr val="336699"/>
                  </a:outerShdw>
                </a:effectLst>
                <a:latin typeface="Comic Sans MS" pitchFamily="66" charset="0"/>
              </a:rPr>
              <a:t>   governing an individual or a group, the </a:t>
            </a:r>
          </a:p>
          <a:p>
            <a:pPr eaLnBrk="0" hangingPunct="0"/>
            <a:r>
              <a:rPr lang="en-US" sz="3600" i="1" dirty="0">
                <a:effectLst>
                  <a:outerShdw blurRad="38100" dist="38100" dir="2700000" algn="tl">
                    <a:srgbClr val="336699"/>
                  </a:outerShdw>
                </a:effectLst>
                <a:latin typeface="Comic Sans MS" pitchFamily="66" charset="0"/>
              </a:rPr>
              <a:t>   discipline dealing with what is good </a:t>
            </a:r>
          </a:p>
          <a:p>
            <a:pPr eaLnBrk="0" hangingPunct="0"/>
            <a:r>
              <a:rPr lang="en-US" sz="3600" i="1" dirty="0">
                <a:effectLst>
                  <a:outerShdw blurRad="38100" dist="38100" dir="2700000" algn="tl">
                    <a:srgbClr val="336699"/>
                  </a:outerShdw>
                </a:effectLst>
                <a:latin typeface="Comic Sans MS" pitchFamily="66" charset="0"/>
              </a:rPr>
              <a:t>   and bad and moral duty and obligation</a:t>
            </a:r>
            <a:endParaRPr lang="en-US" sz="3600" b="1" u="sng"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moral, conforming to accepted </a:t>
            </a:r>
          </a:p>
          <a:p>
            <a:pPr eaLnBrk="0" hangingPunct="0"/>
            <a:r>
              <a:rPr lang="en-US" sz="3600" i="1" dirty="0">
                <a:effectLst>
                  <a:outerShdw blurRad="38100" dist="38100" dir="2700000" algn="tl">
                    <a:srgbClr val="336699"/>
                  </a:outerShdw>
                </a:effectLst>
                <a:latin typeface="Comic Sans MS" pitchFamily="66" charset="0"/>
              </a:rPr>
              <a:t>   </a:t>
            </a:r>
            <a:r>
              <a:rPr lang="en-US" sz="3600" i="1" dirty="0" smtClean="0">
                <a:effectLst>
                  <a:outerShdw blurRad="38100" dist="38100" dir="2700000" algn="tl">
                    <a:srgbClr val="336699"/>
                  </a:outerShdw>
                </a:effectLst>
                <a:latin typeface="Comic Sans MS" pitchFamily="66" charset="0"/>
              </a:rPr>
              <a:t>rules and standards </a:t>
            </a:r>
            <a:r>
              <a:rPr lang="en-US" sz="3600" i="1" dirty="0">
                <a:effectLst>
                  <a:outerShdw blurRad="38100" dist="38100" dir="2700000" algn="tl">
                    <a:srgbClr val="336699"/>
                  </a:outerShdw>
                </a:effectLst>
                <a:latin typeface="Comic Sans MS" pitchFamily="66" charset="0"/>
              </a:rPr>
              <a:t>of conduct</a:t>
            </a:r>
            <a:endParaRPr lang="en-US" sz="3600"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moral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principles of right and wrong </a:t>
            </a:r>
          </a:p>
          <a:p>
            <a:pPr eaLnBrk="0" hangingPunct="0"/>
            <a:r>
              <a:rPr lang="en-US" sz="3600" i="1" dirty="0">
                <a:effectLst>
                  <a:outerShdw blurRad="38100" dist="38100" dir="2700000" algn="tl">
                    <a:srgbClr val="336699"/>
                  </a:outerShdw>
                </a:effectLst>
                <a:latin typeface="Comic Sans MS" pitchFamily="66" charset="0"/>
              </a:rPr>
              <a:t>   behavior</a:t>
            </a:r>
          </a:p>
          <a:p>
            <a:pPr eaLnBrk="0" hangingPunct="0"/>
            <a:r>
              <a:rPr lang="en-US" sz="3600" b="1" u="sng" dirty="0">
                <a:effectLst>
                  <a:outerShdw blurRad="38100" dist="38100" dir="2700000" algn="tl">
                    <a:srgbClr val="336699"/>
                  </a:outerShdw>
                </a:effectLst>
                <a:latin typeface="Comic Sans MS" pitchFamily="66" charset="0"/>
              </a:rPr>
              <a:t>dilemma</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situation involving a choice </a:t>
            </a:r>
          </a:p>
          <a:p>
            <a:pPr eaLnBrk="0" hangingPunct="0"/>
            <a:r>
              <a:rPr lang="en-US" sz="3600" i="1" dirty="0">
                <a:effectLst>
                  <a:outerShdw blurRad="38100" dist="38100" dir="2700000" algn="tl">
                    <a:srgbClr val="336699"/>
                  </a:outerShdw>
                </a:effectLst>
                <a:latin typeface="Comic Sans MS" pitchFamily="66" charset="0"/>
              </a:rPr>
              <a:t>   between </a:t>
            </a:r>
            <a:r>
              <a:rPr lang="en-US" sz="3600" i="1" dirty="0" smtClean="0">
                <a:effectLst>
                  <a:outerShdw blurRad="38100" dist="38100" dir="2700000" algn="tl">
                    <a:srgbClr val="336699"/>
                  </a:outerShdw>
                </a:effectLst>
                <a:latin typeface="Comic Sans MS" pitchFamily="66" charset="0"/>
              </a:rPr>
              <a:t>alternatives</a:t>
            </a:r>
            <a:endParaRPr lang="en-US" sz="3600" b="1" u="sng" dirty="0">
              <a:effectLst>
                <a:outerShdw blurRad="38100" dist="38100" dir="2700000" algn="tl">
                  <a:srgbClr val="336699"/>
                </a:outerShdw>
              </a:effectLst>
              <a:latin typeface="Comic Sans MS" pitchFamily="66" charset="0"/>
            </a:endParaRPr>
          </a:p>
        </p:txBody>
      </p:sp>
    </p:spTree>
    <p:extLst>
      <p:ext uri="{BB962C8B-B14F-4D97-AF65-F5344CB8AC3E}">
        <p14:creationId xmlns:p14="http://schemas.microsoft.com/office/powerpoint/2010/main" val="4039168806"/>
      </p:ext>
    </p:extLst>
  </p:cSld>
  <p:clrMapOvr>
    <a:masterClrMapping/>
  </p:clrMapOvr>
  <p:transition spd="slow">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486834" y="149226"/>
            <a:ext cx="115019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u="sng" dirty="0">
                <a:effectLst>
                  <a:outerShdw blurRad="38100" dist="38100" dir="2700000" algn="tl">
                    <a:srgbClr val="336699"/>
                  </a:outerShdw>
                </a:effectLst>
                <a:latin typeface="Comic Sans MS" pitchFamily="66" charset="0"/>
              </a:rPr>
              <a:t>expelled</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kicked out of school,   </a:t>
            </a:r>
          </a:p>
          <a:p>
            <a:pPr eaLnBrk="0" hangingPunct="0"/>
            <a:r>
              <a:rPr lang="en-US" sz="3600" i="1" dirty="0">
                <a:effectLst>
                  <a:outerShdw blurRad="38100" dist="38100" dir="2700000" algn="tl">
                    <a:srgbClr val="336699"/>
                  </a:outerShdw>
                </a:effectLst>
                <a:latin typeface="Comic Sans MS" pitchFamily="66" charset="0"/>
              </a:rPr>
              <a:t>   suspended from </a:t>
            </a:r>
            <a:r>
              <a:rPr lang="en-US" sz="3600" i="1" dirty="0" smtClean="0">
                <a:effectLst>
                  <a:outerShdw blurRad="38100" dist="38100" dir="2700000" algn="tl">
                    <a:srgbClr val="336699"/>
                  </a:outerShdw>
                </a:effectLst>
                <a:latin typeface="Comic Sans MS" pitchFamily="66" charset="0"/>
              </a:rPr>
              <a:t>school</a:t>
            </a:r>
            <a:endParaRPr lang="en-US" sz="3600" b="1" u="sng" dirty="0" smtClean="0">
              <a:effectLst>
                <a:outerShdw blurRad="38100" dist="38100" dir="2700000" algn="tl">
                  <a:srgbClr val="336699"/>
                </a:outerShdw>
              </a:effectLst>
              <a:latin typeface="Comic Sans MS" pitchFamily="66" charset="0"/>
            </a:endParaRPr>
          </a:p>
          <a:p>
            <a:pPr eaLnBrk="0" hangingPunct="0"/>
            <a:r>
              <a:rPr lang="en-US" sz="3600" b="1" u="sng" dirty="0" smtClean="0">
                <a:effectLst>
                  <a:outerShdw blurRad="38100" dist="38100" dir="2700000" algn="tl">
                    <a:srgbClr val="336699"/>
                  </a:outerShdw>
                </a:effectLst>
                <a:latin typeface="Comic Sans MS" pitchFamily="66" charset="0"/>
              </a:rPr>
              <a:t>0 </a:t>
            </a:r>
            <a:r>
              <a:rPr lang="en-US" sz="3600" b="1" u="sng" dirty="0">
                <a:effectLst>
                  <a:outerShdw blurRad="38100" dist="38100" dir="2700000" algn="tl">
                    <a:srgbClr val="336699"/>
                  </a:outerShdw>
                </a:effectLst>
                <a:latin typeface="Comic Sans MS" pitchFamily="66" charset="0"/>
              </a:rPr>
              <a:t>tolerance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no exceptions, no second </a:t>
            </a:r>
          </a:p>
          <a:p>
            <a:pPr eaLnBrk="0" hangingPunct="0"/>
            <a:r>
              <a:rPr lang="en-US" sz="3600" i="1" dirty="0">
                <a:effectLst>
                  <a:outerShdw blurRad="38100" dist="38100" dir="2700000" algn="tl">
                    <a:srgbClr val="336699"/>
                  </a:outerShdw>
                </a:effectLst>
                <a:latin typeface="Comic Sans MS" pitchFamily="66" charset="0"/>
              </a:rPr>
              <a:t>   chances</a:t>
            </a:r>
          </a:p>
          <a:p>
            <a:pPr eaLnBrk="0" hangingPunct="0"/>
            <a:r>
              <a:rPr lang="en-US" sz="3600" b="1" u="sng" dirty="0">
                <a:effectLst>
                  <a:outerShdw blurRad="38100" dist="38100" dir="2700000" algn="tl">
                    <a:srgbClr val="336699"/>
                  </a:outerShdw>
                </a:effectLst>
                <a:latin typeface="Comic Sans MS" pitchFamily="66" charset="0"/>
              </a:rPr>
              <a:t>full ride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scholarship which pays </a:t>
            </a:r>
          </a:p>
          <a:p>
            <a:pPr eaLnBrk="0" hangingPunct="0"/>
            <a:r>
              <a:rPr lang="en-US" sz="3600" i="1" dirty="0">
                <a:effectLst>
                  <a:outerShdw blurRad="38100" dist="38100" dir="2700000" algn="tl">
                    <a:srgbClr val="336699"/>
                  </a:outerShdw>
                </a:effectLst>
                <a:latin typeface="Comic Sans MS" pitchFamily="66" charset="0"/>
              </a:rPr>
              <a:t>   tuition, books, room and </a:t>
            </a:r>
            <a:r>
              <a:rPr lang="en-US" sz="3600" i="1" dirty="0" smtClean="0">
                <a:effectLst>
                  <a:outerShdw blurRad="38100" dist="38100" dir="2700000" algn="tl">
                    <a:srgbClr val="336699"/>
                  </a:outerShdw>
                </a:effectLst>
                <a:latin typeface="Comic Sans MS" pitchFamily="66" charset="0"/>
              </a:rPr>
              <a:t>board</a:t>
            </a:r>
          </a:p>
          <a:p>
            <a:pPr eaLnBrk="0" hangingPunct="0"/>
            <a:r>
              <a:rPr lang="en-US" sz="3600" b="1" i="1" u="sng" dirty="0" smtClean="0">
                <a:effectLst>
                  <a:outerShdw blurRad="38100" dist="38100" dir="2700000" algn="tl">
                    <a:srgbClr val="336699"/>
                  </a:outerShdw>
                </a:effectLst>
                <a:latin typeface="Comic Sans MS" pitchFamily="66" charset="0"/>
              </a:rPr>
              <a:t>Win </a:t>
            </a:r>
            <a:r>
              <a:rPr lang="en-US" sz="3600" b="1" i="1" u="sng" dirty="0" err="1" smtClean="0">
                <a:effectLst>
                  <a:outerShdw blurRad="38100" dist="38100" dir="2700000" algn="tl">
                    <a:srgbClr val="336699"/>
                  </a:outerShdw>
                </a:effectLst>
                <a:latin typeface="Comic Sans MS" pitchFamily="66" charset="0"/>
              </a:rPr>
              <a:t>Win</a:t>
            </a:r>
            <a:r>
              <a:rPr lang="en-US" sz="3600" b="1" i="1" u="sng" dirty="0" smtClean="0">
                <a:effectLst>
                  <a:outerShdw blurRad="38100" dist="38100" dir="2700000" algn="tl">
                    <a:srgbClr val="336699"/>
                  </a:outerShdw>
                </a:effectLst>
                <a:latin typeface="Comic Sans MS" pitchFamily="66" charset="0"/>
              </a:rPr>
              <a:t> </a:t>
            </a:r>
            <a:r>
              <a:rPr lang="en-US" sz="3600" b="1" i="1" dirty="0" smtClean="0">
                <a:effectLst>
                  <a:outerShdw blurRad="38100" dist="38100" dir="2700000" algn="tl">
                    <a:srgbClr val="336699"/>
                  </a:outerShdw>
                </a:effectLst>
                <a:latin typeface="Comic Sans MS" pitchFamily="66" charset="0"/>
              </a:rPr>
              <a:t>–</a:t>
            </a:r>
            <a:r>
              <a:rPr lang="en-US" sz="3600" b="1" i="1" u="sng" dirty="0" smtClean="0">
                <a:effectLst>
                  <a:outerShdw blurRad="38100" dist="38100" dir="2700000" algn="tl">
                    <a:srgbClr val="336699"/>
                  </a:outerShdw>
                </a:effectLst>
                <a:latin typeface="Comic Sans MS" pitchFamily="66" charset="0"/>
              </a:rPr>
              <a:t> </a:t>
            </a:r>
            <a:r>
              <a:rPr lang="en-US" sz="3600" dirty="0" smtClean="0">
                <a:effectLst>
                  <a:outerShdw blurRad="38100" dist="38100" dir="2700000" algn="tl">
                    <a:srgbClr val="336699"/>
                  </a:outerShdw>
                </a:effectLst>
                <a:latin typeface="Comic Sans MS" pitchFamily="66" charset="0"/>
              </a:rPr>
              <a:t>Solutions in which all parties are better off</a:t>
            </a:r>
            <a:endParaRPr lang="en-US" sz="3600" dirty="0">
              <a:effectLst>
                <a:outerShdw blurRad="38100" dist="38100" dir="2700000" algn="tl">
                  <a:srgbClr val="336699"/>
                </a:outerShdw>
              </a:effectLst>
              <a:latin typeface="Comic Sans MS" pitchFamily="66" charset="0"/>
            </a:endParaRPr>
          </a:p>
        </p:txBody>
      </p:sp>
      <p:pic>
        <p:nvPicPr>
          <p:cNvPr id="7171" name="Picture 3" descr="Depression%20M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0316" y="4178896"/>
            <a:ext cx="4242509" cy="32558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9326598"/>
      </p:ext>
    </p:extLst>
  </p:cSld>
  <p:clrMapOvr>
    <a:masterClrMapping/>
  </p:clrMapOvr>
  <p:transition spd="slow">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406400" y="177801"/>
            <a:ext cx="11582400" cy="4924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ETHICAL DILEMMA</a:t>
            </a:r>
          </a:p>
          <a:p>
            <a:pPr algn="ctr" eaLnBrk="0" hangingPunct="0"/>
            <a:r>
              <a:rPr lang="en-US" sz="4400" b="1" dirty="0">
                <a:effectLst>
                  <a:outerShdw blurRad="38100" dist="38100" dir="2700000" algn="tl">
                    <a:srgbClr val="336699"/>
                  </a:outerShdw>
                </a:effectLst>
                <a:latin typeface="Comic Sans MS" pitchFamily="66" charset="0"/>
              </a:rPr>
              <a:t>(VICE PRINCIPAL</a:t>
            </a:r>
            <a:r>
              <a:rPr lang="en-US" sz="3600" b="1" dirty="0">
                <a:effectLst>
                  <a:outerShdw blurRad="38100" dist="38100" dir="2700000" algn="tl">
                    <a:srgbClr val="336699"/>
                  </a:outerShdw>
                </a:effectLst>
                <a:latin typeface="Comic Sans MS" pitchFamily="66" charset="0"/>
              </a:rPr>
              <a:t>)</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dirty="0">
                <a:effectLst>
                  <a:outerShdw blurRad="38100" dist="38100" dir="2700000" algn="tl">
                    <a:srgbClr val="336699"/>
                  </a:outerShdw>
                </a:effectLst>
                <a:latin typeface="Comic Sans MS" pitchFamily="66" charset="0"/>
              </a:rPr>
              <a:t>   </a:t>
            </a:r>
            <a:r>
              <a:rPr lang="en-US" sz="3600" dirty="0">
                <a:latin typeface="Comic Sans MS" pitchFamily="66" charset="0"/>
              </a:rPr>
              <a:t>You are the vice principal in charge of discipline of a high school.  It is your responsibility to see that all students follow the rules and are treated fairly and equally.  It is the policy of your school that students caught with alcohol, drugs or weapons on campus will be expelled—0 tolerance.</a:t>
            </a:r>
            <a:r>
              <a:rPr lang="en-US" sz="3600" b="1" dirty="0">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2270186048"/>
      </p:ext>
    </p:extLst>
  </p:cSld>
  <p:clrMapOvr>
    <a:masterClrMapping/>
  </p:clrMapOvr>
  <p:transition spd="slow">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588434" y="358776"/>
            <a:ext cx="112987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Your daughter is a senior at the high school.  She is an outstanding basketball and volleyball player and is a top academic student.  She has applied to several universities and for scholarships that would pay virtually all of her costs at any of these colleges.  She is almost certain to be accepted and to receive a full ride at all schools to which she has applied.</a:t>
            </a:r>
            <a:r>
              <a:rPr lang="en-US" sz="3600" b="1">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1261187094"/>
      </p:ext>
    </p:extLst>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835573" y="2839764"/>
            <a:ext cx="10515600" cy="1325563"/>
          </a:xfrm>
        </p:spPr>
        <p:txBody>
          <a:bodyPr>
            <a:noAutofit/>
          </a:bodyPr>
          <a:lstStyle/>
          <a:p>
            <a:pPr algn="ct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r>
              <a:rPr lang="en-US" sz="6000" b="1" dirty="0">
                <a:latin typeface="Times New Roman" panose="02020603050405020304" pitchFamily="18" charset="0"/>
                <a:cs typeface="Times New Roman" panose="02020603050405020304" pitchFamily="18" charset="0"/>
              </a:rPr>
              <a:t>Next English Corner</a:t>
            </a:r>
            <a:r>
              <a:rPr lang="en-US" sz="6000" b="1" dirty="0" smtClean="0">
                <a:latin typeface="Times New Roman" panose="02020603050405020304" pitchFamily="18" charset="0"/>
                <a:cs typeface="Times New Roman" panose="02020603050405020304" pitchFamily="18" charset="0"/>
              </a:rPr>
              <a:t/>
            </a:r>
            <a:br>
              <a:rPr lang="en-US" sz="6000" b="1" dirty="0" smtClean="0">
                <a:latin typeface="Times New Roman" panose="02020603050405020304" pitchFamily="18" charset="0"/>
                <a:cs typeface="Times New Roman" panose="02020603050405020304" pitchFamily="18" charset="0"/>
              </a:rPr>
            </a:br>
            <a:r>
              <a:rPr lang="en-US" sz="6000" b="1" dirty="0" smtClean="0">
                <a:latin typeface="Times New Roman" panose="02020603050405020304" pitchFamily="18" charset="0"/>
                <a:cs typeface="Times New Roman" panose="02020603050405020304" pitchFamily="18" charset="0"/>
              </a:rPr>
              <a:t>Thursday, </a:t>
            </a:r>
            <a:r>
              <a:rPr lang="en-US" sz="6000" b="1" smtClean="0">
                <a:latin typeface="Times New Roman" panose="02020603050405020304" pitchFamily="18" charset="0"/>
                <a:cs typeface="Times New Roman" panose="02020603050405020304" pitchFamily="18" charset="0"/>
              </a:rPr>
              <a:t>June 11, </a:t>
            </a:r>
            <a:r>
              <a:rPr lang="en-US" sz="6000" b="1" dirty="0" smtClean="0">
                <a:latin typeface="Times New Roman" panose="02020603050405020304" pitchFamily="18" charset="0"/>
                <a:cs typeface="Times New Roman" panose="02020603050405020304" pitchFamily="18" charset="0"/>
              </a:rPr>
              <a:t>2015 </a:t>
            </a:r>
            <a:br>
              <a:rPr lang="en-US" sz="6000" b="1" dirty="0" smtClean="0">
                <a:latin typeface="Times New Roman" panose="02020603050405020304" pitchFamily="18" charset="0"/>
                <a:cs typeface="Times New Roman" panose="02020603050405020304" pitchFamily="18" charset="0"/>
              </a:rPr>
            </a:br>
            <a:r>
              <a:rPr lang="en-US" sz="6000" b="1" dirty="0" smtClean="0">
                <a:latin typeface="Times New Roman" panose="02020603050405020304" pitchFamily="18" charset="0"/>
                <a:cs typeface="Times New Roman" panose="02020603050405020304" pitchFamily="18" charset="0"/>
              </a:rPr>
              <a:t>7 </a:t>
            </a:r>
            <a:r>
              <a:rPr lang="en-US" sz="6000" b="1" dirty="0">
                <a:latin typeface="Times New Roman" panose="02020603050405020304" pitchFamily="18" charset="0"/>
                <a:cs typeface="Times New Roman" panose="02020603050405020304" pitchFamily="18" charset="0"/>
              </a:rPr>
              <a:t>PM</a:t>
            </a:r>
            <a:br>
              <a:rPr lang="en-US" sz="6000" b="1" dirty="0">
                <a:latin typeface="Times New Roman" panose="02020603050405020304" pitchFamily="18" charset="0"/>
                <a:cs typeface="Times New Roman" panose="02020603050405020304" pitchFamily="18" charset="0"/>
              </a:rPr>
            </a:b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endParaRPr lang="en-US" sz="4800" b="1" dirty="0">
              <a:latin typeface="Times New Roman" panose="02020603050405020304" pitchFamily="18" charset="0"/>
              <a:cs typeface="Times New Roman" panose="02020603050405020304" pitchFamily="18" charset="0"/>
            </a:endParaRPr>
          </a:p>
        </p:txBody>
      </p:sp>
      <p:sp>
        <p:nvSpPr>
          <p:cNvPr id="5" name="Oval Callout 4"/>
          <p:cNvSpPr/>
          <p:nvPr/>
        </p:nvSpPr>
        <p:spPr>
          <a:xfrm>
            <a:off x="8639503" y="173421"/>
            <a:ext cx="3216166" cy="1749972"/>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Let’s have some Fun!</a:t>
            </a:r>
            <a:endParaRPr lang="en-US" sz="3600" dirty="0"/>
          </a:p>
        </p:txBody>
      </p:sp>
      <p:sp>
        <p:nvSpPr>
          <p:cNvPr id="6" name="Rectangular Callout 5"/>
          <p:cNvSpPr/>
          <p:nvPr/>
        </p:nvSpPr>
        <p:spPr>
          <a:xfrm>
            <a:off x="299545" y="173421"/>
            <a:ext cx="3121572" cy="1749972"/>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Bring a friend!</a:t>
            </a:r>
            <a:endParaRPr lang="en-US" sz="3600" dirty="0"/>
          </a:p>
        </p:txBody>
      </p:sp>
      <p:sp>
        <p:nvSpPr>
          <p:cNvPr id="7" name="Wave 6"/>
          <p:cNvSpPr/>
          <p:nvPr/>
        </p:nvSpPr>
        <p:spPr>
          <a:xfrm>
            <a:off x="882867" y="4508937"/>
            <a:ext cx="10168759" cy="2207173"/>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800" dirty="0" smtClean="0"/>
              <a:t>Come One; Come ALL</a:t>
            </a:r>
            <a:endParaRPr lang="en-US" sz="8800" dirty="0"/>
          </a:p>
        </p:txBody>
      </p:sp>
      <p:sp>
        <p:nvSpPr>
          <p:cNvPr id="8" name="Vertical Scroll 7"/>
          <p:cNvSpPr/>
          <p:nvPr/>
        </p:nvSpPr>
        <p:spPr>
          <a:xfrm>
            <a:off x="5517930" y="173421"/>
            <a:ext cx="1340069" cy="1749972"/>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Have </a:t>
            </a:r>
          </a:p>
          <a:p>
            <a:pPr algn="ctr"/>
            <a:r>
              <a:rPr lang="en-US" sz="2800" dirty="0" smtClean="0"/>
              <a:t>a </a:t>
            </a:r>
          </a:p>
          <a:p>
            <a:pPr algn="ctr"/>
            <a:r>
              <a:rPr lang="en-US" sz="2800" dirty="0" smtClean="0"/>
              <a:t>Treat.</a:t>
            </a:r>
            <a:endParaRPr lang="en-US" sz="2800" dirty="0"/>
          </a:p>
        </p:txBody>
      </p:sp>
    </p:spTree>
    <p:extLst>
      <p:ext uri="{BB962C8B-B14F-4D97-AF65-F5344CB8AC3E}">
        <p14:creationId xmlns:p14="http://schemas.microsoft.com/office/powerpoint/2010/main" val="316601002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486834" y="146050"/>
            <a:ext cx="11501967"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One evening, you are supervising a school dance.  You need to speak to your daughter and can’t find her.  You finally go into the darkened girls’ locker room and hear voices.  One is your daughter’s voice and as you listen, you realize they are drinking alcohol.  They do not see you.  </a:t>
            </a:r>
          </a:p>
          <a:p>
            <a:pPr eaLnBrk="0" hangingPunct="0"/>
            <a:r>
              <a:rPr lang="en-US" sz="3600">
                <a:latin typeface="Comic Sans MS" pitchFamily="66" charset="0"/>
              </a:rPr>
              <a:t>   What will you do?</a:t>
            </a:r>
            <a:r>
              <a:rPr lang="en-US" sz="3600" b="1">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570600310"/>
      </p:ext>
    </p:extLst>
  </p:cSld>
  <p:clrMapOvr>
    <a:masterClrMapping/>
  </p:clrMapOvr>
  <p:transition spd="slow">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24op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79904" y="3048000"/>
            <a:ext cx="5113696" cy="3886200"/>
          </a:xfrm>
          <a:prstGeom prst="rect">
            <a:avLst/>
          </a:prstGeom>
          <a:noFill/>
          <a:extLst>
            <a:ext uri="{909E8E84-426E-40DD-AFC4-6F175D3DCCD1}">
              <a14:hiddenFill xmlns:a14="http://schemas.microsoft.com/office/drawing/2010/main">
                <a:solidFill>
                  <a:srgbClr val="FFFFFF"/>
                </a:solidFill>
              </a14:hiddenFill>
            </a:ext>
          </a:extLst>
        </p:spPr>
      </p:pic>
      <p:sp>
        <p:nvSpPr>
          <p:cNvPr id="16387" name="Text Box 3"/>
          <p:cNvSpPr txBox="1">
            <a:spLocks noChangeArrowheads="1"/>
          </p:cNvSpPr>
          <p:nvPr/>
        </p:nvSpPr>
        <p:spPr bwMode="auto">
          <a:xfrm>
            <a:off x="508001" y="76201"/>
            <a:ext cx="10892367" cy="6186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dirty="0">
                <a:effectLst>
                  <a:outerShdw blurRad="38100" dist="38100" dir="2700000" algn="tl">
                    <a:srgbClr val="336699"/>
                  </a:outerShdw>
                </a:effectLst>
                <a:latin typeface="Comic Sans MS" pitchFamily="66" charset="0"/>
              </a:rPr>
              <a:t>Life is full of choices and decisions and many of them will present us with moral and ethical dilemmas. Some of these choices and decisions will challenge </a:t>
            </a:r>
          </a:p>
          <a:p>
            <a:pPr eaLnBrk="0" hangingPunct="0"/>
            <a:r>
              <a:rPr lang="en-US" sz="3600" b="1" dirty="0">
                <a:effectLst>
                  <a:outerShdw blurRad="38100" dist="38100" dir="2700000" algn="tl">
                    <a:srgbClr val="336699"/>
                  </a:outerShdw>
                </a:effectLst>
                <a:latin typeface="Comic Sans MS" pitchFamily="66" charset="0"/>
              </a:rPr>
              <a:t>the very principles,</a:t>
            </a:r>
          </a:p>
          <a:p>
            <a:pPr eaLnBrk="0" hangingPunct="0"/>
            <a:r>
              <a:rPr lang="en-US" sz="3600" b="1" dirty="0">
                <a:effectLst>
                  <a:outerShdw blurRad="38100" dist="38100" dir="2700000" algn="tl">
                    <a:srgbClr val="336699"/>
                  </a:outerShdw>
                </a:effectLst>
                <a:latin typeface="Comic Sans MS" pitchFamily="66" charset="0"/>
              </a:rPr>
              <a:t>standards and values</a:t>
            </a:r>
          </a:p>
          <a:p>
            <a:pPr eaLnBrk="0" hangingPunct="0"/>
            <a:r>
              <a:rPr lang="en-US" sz="3600" b="1" dirty="0">
                <a:effectLst>
                  <a:outerShdw blurRad="38100" dist="38100" dir="2700000" algn="tl">
                    <a:srgbClr val="336699"/>
                  </a:outerShdw>
                </a:effectLst>
                <a:latin typeface="Comic Sans MS" pitchFamily="66" charset="0"/>
              </a:rPr>
              <a:t>we were taught by </a:t>
            </a:r>
          </a:p>
          <a:p>
            <a:pPr eaLnBrk="0" hangingPunct="0"/>
            <a:r>
              <a:rPr lang="en-US" sz="3600" b="1" dirty="0">
                <a:effectLst>
                  <a:outerShdw blurRad="38100" dist="38100" dir="2700000" algn="tl">
                    <a:srgbClr val="336699"/>
                  </a:outerShdw>
                </a:effectLst>
                <a:latin typeface="Comic Sans MS" pitchFamily="66" charset="0"/>
              </a:rPr>
              <a:t>our family.</a:t>
            </a:r>
            <a:r>
              <a:rPr lang="en-US" sz="3600" dirty="0">
                <a:latin typeface="Comic Sans MS" pitchFamily="66" charset="0"/>
              </a:rPr>
              <a:t> </a:t>
            </a:r>
            <a:r>
              <a:rPr lang="en-US" sz="3600" b="1" dirty="0">
                <a:effectLst>
                  <a:outerShdw blurRad="38100" dist="38100" dir="2700000" algn="tl">
                    <a:srgbClr val="336699"/>
                  </a:outerShdw>
                </a:effectLst>
                <a:latin typeface="Comic Sans MS" pitchFamily="66" charset="0"/>
              </a:rPr>
              <a:t>When </a:t>
            </a:r>
          </a:p>
          <a:p>
            <a:pPr eaLnBrk="0" hangingPunct="0"/>
            <a:r>
              <a:rPr lang="en-US" sz="3600" b="1" dirty="0">
                <a:effectLst>
                  <a:outerShdw blurRad="38100" dist="38100" dir="2700000" algn="tl">
                    <a:srgbClr val="336699"/>
                  </a:outerShdw>
                </a:effectLst>
                <a:latin typeface="Comic Sans MS" pitchFamily="66" charset="0"/>
              </a:rPr>
              <a:t>faced with these</a:t>
            </a:r>
          </a:p>
          <a:p>
            <a:pPr eaLnBrk="0" hangingPunct="0"/>
            <a:r>
              <a:rPr lang="en-US" sz="3600" b="1" dirty="0">
                <a:effectLst>
                  <a:outerShdw blurRad="38100" dist="38100" dir="2700000" algn="tl">
                    <a:srgbClr val="336699"/>
                  </a:outerShdw>
                </a:effectLst>
                <a:latin typeface="Comic Sans MS" pitchFamily="66" charset="0"/>
              </a:rPr>
              <a:t>moral dilemmas, </a:t>
            </a:r>
          </a:p>
          <a:p>
            <a:pPr eaLnBrk="0" hangingPunct="0"/>
            <a:r>
              <a:rPr lang="en-US" sz="3600" b="1" dirty="0">
                <a:effectLst>
                  <a:outerShdw blurRad="38100" dist="38100" dir="2700000" algn="tl">
                    <a:srgbClr val="336699"/>
                  </a:outerShdw>
                </a:effectLst>
                <a:latin typeface="Comic Sans MS" pitchFamily="66" charset="0"/>
              </a:rPr>
              <a:t>what will you do?</a:t>
            </a:r>
          </a:p>
        </p:txBody>
      </p:sp>
    </p:spTree>
    <p:extLst>
      <p:ext uri="{BB962C8B-B14F-4D97-AF65-F5344CB8AC3E}">
        <p14:creationId xmlns:p14="http://schemas.microsoft.com/office/powerpoint/2010/main" val="3720229156"/>
      </p:ext>
    </p:extLst>
  </p:cSld>
  <p:clrMapOvr>
    <a:masterClrMapping/>
  </p:clrMapOvr>
  <p:transition spd="slow">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1419562" y="2492322"/>
            <a:ext cx="9352880" cy="2800767"/>
          </a:xfrm>
          <a:prstGeom prst="rect">
            <a:avLst/>
          </a:prstGeom>
          <a:noFill/>
        </p:spPr>
        <p:txBody>
          <a:bodyPr wrap="none" lIns="91440" tIns="45720" rIns="91440" bIns="45720">
            <a:spAutoFit/>
          </a:bodyPr>
          <a:lstStyle/>
          <a:p>
            <a:pPr algn="ctr"/>
            <a:r>
              <a:rPr lang="en-US" sz="8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Mystery Person</a:t>
            </a:r>
          </a:p>
          <a:p>
            <a:pPr algn="ctr"/>
            <a:r>
              <a:rPr lang="en-US" sz="8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Conversation Game</a:t>
            </a:r>
            <a:endParaRPr lang="en-US" sz="88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53679551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7250" y="0"/>
            <a:ext cx="10515600" cy="1325563"/>
          </a:xfrm>
        </p:spPr>
        <p:txBody>
          <a:bodyPr/>
          <a:lstStyle/>
          <a:p>
            <a:pPr algn="ctr"/>
            <a:r>
              <a:rPr lang="en-US" dirty="0" smtClean="0"/>
              <a:t>Instructions</a:t>
            </a:r>
            <a:endParaRPr lang="en-US" dirty="0"/>
          </a:p>
        </p:txBody>
      </p:sp>
      <p:sp>
        <p:nvSpPr>
          <p:cNvPr id="3" name="Content Placeholder 2"/>
          <p:cNvSpPr>
            <a:spLocks noGrp="1"/>
          </p:cNvSpPr>
          <p:nvPr>
            <p:ph idx="1"/>
          </p:nvPr>
        </p:nvSpPr>
        <p:spPr>
          <a:xfrm>
            <a:off x="552450" y="1123950"/>
            <a:ext cx="11106150" cy="5410199"/>
          </a:xfrm>
        </p:spPr>
        <p:txBody>
          <a:bodyPr>
            <a:normAutofit lnSpcReduction="10000"/>
          </a:bodyPr>
          <a:lstStyle/>
          <a:p>
            <a:r>
              <a:rPr lang="en-US" dirty="0" smtClean="0"/>
              <a:t>Write down the names of three famous people on </a:t>
            </a:r>
            <a:r>
              <a:rPr lang="en-US" dirty="0"/>
              <a:t>the slip of paper that has been provided</a:t>
            </a:r>
            <a:r>
              <a:rPr lang="en-US" dirty="0" smtClean="0"/>
              <a:t>; names can be in English or Chinese.  These people can be real or fictitious, but must be very well known.</a:t>
            </a:r>
          </a:p>
          <a:p>
            <a:r>
              <a:rPr lang="en-US" dirty="0" smtClean="0"/>
              <a:t>Divide into assigned groups.</a:t>
            </a:r>
          </a:p>
          <a:p>
            <a:r>
              <a:rPr lang="en-US" dirty="0" smtClean="0"/>
              <a:t>The first person has 30 seconds to describe their first mystery person without using his or her name.</a:t>
            </a:r>
          </a:p>
          <a:p>
            <a:r>
              <a:rPr lang="en-US" dirty="0" smtClean="0"/>
              <a:t>Then group members have 30 seconds to guess the name of the famous person.  The group member who first guesses correctly earns one point.</a:t>
            </a:r>
          </a:p>
          <a:p>
            <a:r>
              <a:rPr lang="en-US" dirty="0" smtClean="0"/>
              <a:t>When time is up and if no one is successful, then the first person gives the answer.</a:t>
            </a:r>
          </a:p>
          <a:p>
            <a:r>
              <a:rPr lang="en-US" dirty="0" smtClean="0"/>
              <a:t>Play continues by moving one person to the left until the time is up.</a:t>
            </a:r>
          </a:p>
          <a:p>
            <a:r>
              <a:rPr lang="en-US" dirty="0" smtClean="0"/>
              <a:t>The winner is the person who has guessed the most correct answers.</a:t>
            </a:r>
            <a:endParaRPr lang="en-US" dirty="0"/>
          </a:p>
        </p:txBody>
      </p:sp>
    </p:spTree>
    <p:extLst>
      <p:ext uri="{BB962C8B-B14F-4D97-AF65-F5344CB8AC3E}">
        <p14:creationId xmlns:p14="http://schemas.microsoft.com/office/powerpoint/2010/main" val="6139618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Mackenzie%202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7200" y="304801"/>
            <a:ext cx="7721600" cy="602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Text Box 3"/>
          <p:cNvSpPr txBox="1">
            <a:spLocks noChangeArrowheads="1"/>
          </p:cNvSpPr>
          <p:nvPr/>
        </p:nvSpPr>
        <p:spPr bwMode="auto">
          <a:xfrm>
            <a:off x="-1" y="772510"/>
            <a:ext cx="4082603" cy="6555641"/>
          </a:xfrm>
          <a:prstGeom prst="rect">
            <a:avLst/>
          </a:prstGeom>
          <a:noFill/>
          <a:ln w="9525">
            <a:noFill/>
            <a:miter lim="800000"/>
            <a:headEnd/>
            <a:tailEnd/>
          </a:ln>
          <a:effectLst/>
        </p:spPr>
        <p:txBody>
          <a:bodyPr wrap="square">
            <a:spAutoFit/>
          </a:bodyPr>
          <a:lstStyle>
            <a:lvl1pPr marL="742950" indent="-742950"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marL="0" indent="0" algn="ctr">
              <a:defRPr/>
            </a:pPr>
            <a:r>
              <a:rPr lang="en-US" altLang="en-US" sz="3600" b="1" dirty="0">
                <a:effectLst>
                  <a:outerShdw blurRad="38100" dist="38100" dir="2700000" algn="tl">
                    <a:srgbClr val="336699"/>
                  </a:outerShdw>
                </a:effectLst>
                <a:latin typeface="Comic Sans MS" pitchFamily="66" charset="0"/>
              </a:rPr>
              <a:t> </a:t>
            </a:r>
            <a:r>
              <a:rPr lang="en-US" altLang="en-US" sz="6000" b="1" dirty="0" smtClean="0">
                <a:effectLst>
                  <a:outerShdw blurRad="38100" dist="38100" dir="2700000" algn="tl">
                    <a:srgbClr val="336699"/>
                  </a:outerShdw>
                </a:effectLst>
                <a:latin typeface="Comic Sans MS" pitchFamily="66" charset="0"/>
              </a:rPr>
              <a:t>Let’s Sing</a:t>
            </a:r>
          </a:p>
          <a:p>
            <a:pPr marL="0" indent="0" algn="ctr">
              <a:defRPr/>
            </a:pPr>
            <a:endParaRPr lang="en-US" altLang="en-US" sz="6000" b="1" dirty="0" smtClean="0">
              <a:effectLst>
                <a:outerShdw blurRad="38100" dist="38100" dir="2700000" algn="tl">
                  <a:srgbClr val="336699"/>
                </a:outerShdw>
              </a:effectLst>
              <a:latin typeface="Comic Sans MS" pitchFamily="66" charset="0"/>
            </a:endParaRPr>
          </a:p>
          <a:p>
            <a:pPr marL="0" indent="0" algn="ctr">
              <a:defRPr/>
            </a:pPr>
            <a:r>
              <a:rPr lang="en-US" altLang="en-US" sz="6000" b="1" dirty="0" smtClean="0">
                <a:effectLst>
                  <a:outerShdw blurRad="38100" dist="38100" dir="2700000" algn="tl">
                    <a:srgbClr val="336699"/>
                  </a:outerShdw>
                </a:effectLst>
                <a:latin typeface="Comic Sans MS" pitchFamily="66" charset="0"/>
              </a:rPr>
              <a:t>Yesterday Once More</a:t>
            </a:r>
            <a:endParaRPr lang="en-US" altLang="en-US" sz="6000" b="1" dirty="0">
              <a:effectLst>
                <a:outerShdw blurRad="38100" dist="38100" dir="2700000" algn="tl">
                  <a:srgbClr val="336699"/>
                </a:outerShdw>
              </a:effectLst>
              <a:latin typeface="Comic Sans MS" pitchFamily="66" charset="0"/>
            </a:endParaRPr>
          </a:p>
          <a:p>
            <a:pPr marL="0" indent="0" algn="ctr">
              <a:defRPr/>
            </a:pPr>
            <a:r>
              <a:rPr lang="en-US" altLang="en-US" sz="6000" b="1" i="1" dirty="0" smtClean="0">
                <a:effectLst>
                  <a:outerShdw blurRad="38100" dist="38100" dir="2700000" algn="tl">
                    <a:srgbClr val="336699"/>
                  </a:outerShdw>
                </a:effectLst>
                <a:latin typeface="Comic Sans MS" pitchFamily="66" charset="0"/>
              </a:rPr>
              <a:t> </a:t>
            </a:r>
          </a:p>
          <a:p>
            <a:pPr marL="0" indent="0" algn="ctr">
              <a:defRPr/>
            </a:pPr>
            <a:r>
              <a:rPr lang="en-US" altLang="en-US" sz="6000" b="1" dirty="0" smtClean="0">
                <a:effectLst>
                  <a:outerShdw blurRad="38100" dist="38100" dir="2700000" algn="tl">
                    <a:srgbClr val="336699"/>
                  </a:outerShdw>
                </a:effectLst>
                <a:latin typeface="Comic Sans MS" pitchFamily="66" charset="0"/>
              </a:rPr>
              <a:t> </a:t>
            </a:r>
          </a:p>
        </p:txBody>
      </p:sp>
    </p:spTree>
  </p:cSld>
  <p:clrMapOvr>
    <a:masterClrMapping/>
  </p:clrMapOvr>
  <p:transition spd="slow">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C000"/>
          </a:solidFill>
        </p:spPr>
        <p:txBody>
          <a:bodyPr>
            <a:normAutofit/>
          </a:bodyPr>
          <a:lstStyle/>
          <a:p>
            <a:pPr algn="ctr"/>
            <a:r>
              <a:rPr lang="en-US" sz="4800" b="1" dirty="0" smtClean="0"/>
              <a:t>English Corner Student Led Activity</a:t>
            </a:r>
            <a:endParaRPr lang="en-US" sz="4800" b="1" dirty="0"/>
          </a:p>
        </p:txBody>
      </p:sp>
      <p:sp>
        <p:nvSpPr>
          <p:cNvPr id="3" name="Content Placeholder 2"/>
          <p:cNvSpPr>
            <a:spLocks noGrp="1"/>
          </p:cNvSpPr>
          <p:nvPr>
            <p:ph idx="1"/>
          </p:nvPr>
        </p:nvSpPr>
        <p:spPr/>
        <p:txBody>
          <a:bodyPr/>
          <a:lstStyle/>
          <a:p>
            <a:pPr marL="0" indent="0" algn="ctr">
              <a:buNone/>
            </a:pPr>
            <a:r>
              <a:rPr lang="en-US" dirty="0" smtClean="0"/>
              <a:t> </a:t>
            </a:r>
            <a:endParaRPr lang="en-US" dirty="0"/>
          </a:p>
        </p:txBody>
      </p:sp>
      <p:sp>
        <p:nvSpPr>
          <p:cNvPr id="4" name="Rectangle 3"/>
          <p:cNvSpPr/>
          <p:nvPr/>
        </p:nvSpPr>
        <p:spPr>
          <a:xfrm>
            <a:off x="3258396" y="1962783"/>
            <a:ext cx="5675208" cy="5078313"/>
          </a:xfrm>
          <a:prstGeom prst="rect">
            <a:avLst/>
          </a:prstGeom>
          <a:noFill/>
        </p:spPr>
        <p:txBody>
          <a:bodyPr wrap="none" lIns="91440" tIns="45720" rIns="91440" bIns="45720">
            <a:spAutoFit/>
          </a:bodyPr>
          <a:lstStyle/>
          <a:p>
            <a:pPr algn="ctr"/>
            <a:r>
              <a:rPr lang="en-US" sz="5400" b="1" cap="none" spc="0" dirty="0" smtClean="0">
                <a:ln w="12700" cmpd="sng">
                  <a:solidFill>
                    <a:schemeClr val="accent4"/>
                  </a:solidFill>
                  <a:prstDash val="solid"/>
                </a:ln>
                <a:effectLst/>
              </a:rPr>
              <a:t>Welcome Team </a:t>
            </a:r>
            <a:r>
              <a:rPr lang="en-US" sz="5400" b="1" dirty="0" smtClean="0">
                <a:ln w="12700" cmpd="sng">
                  <a:solidFill>
                    <a:schemeClr val="accent4"/>
                  </a:solidFill>
                  <a:prstDash val="solid"/>
                </a:ln>
              </a:rPr>
              <a:t>4-B</a:t>
            </a:r>
            <a:endParaRPr lang="en-US" sz="5400" b="1" cap="none" spc="0" dirty="0" smtClean="0">
              <a:ln w="12700" cmpd="sng">
                <a:solidFill>
                  <a:schemeClr val="accent4"/>
                </a:solidFill>
                <a:prstDash val="solid"/>
              </a:ln>
              <a:effectLst/>
            </a:endParaRPr>
          </a:p>
          <a:p>
            <a:pPr algn="ctr"/>
            <a:r>
              <a:rPr lang="en-US" sz="5400" b="1" dirty="0" smtClean="0">
                <a:ln w="12700" cmpd="sng">
                  <a:solidFill>
                    <a:schemeClr val="accent4"/>
                  </a:solidFill>
                  <a:prstDash val="solid"/>
                </a:ln>
              </a:rPr>
              <a:t>  Crystal</a:t>
            </a:r>
          </a:p>
          <a:p>
            <a:pPr algn="ctr"/>
            <a:r>
              <a:rPr lang="en-US" sz="5400" b="1" cap="none" spc="0" dirty="0" smtClean="0">
                <a:ln w="12700" cmpd="sng">
                  <a:solidFill>
                    <a:schemeClr val="accent4"/>
                  </a:solidFill>
                  <a:prstDash val="solid"/>
                </a:ln>
                <a:effectLst/>
              </a:rPr>
              <a:t>Jane</a:t>
            </a:r>
          </a:p>
          <a:p>
            <a:pPr algn="ctr"/>
            <a:r>
              <a:rPr lang="en-US" sz="5400" b="1" dirty="0" smtClean="0">
                <a:ln w="12700" cmpd="sng">
                  <a:solidFill>
                    <a:schemeClr val="accent4"/>
                  </a:solidFill>
                  <a:prstDash val="solid"/>
                </a:ln>
              </a:rPr>
              <a:t>Elmo</a:t>
            </a:r>
          </a:p>
          <a:p>
            <a:pPr algn="ctr"/>
            <a:r>
              <a:rPr lang="en-US" sz="5400" b="1" cap="none" spc="0" dirty="0" smtClean="0">
                <a:ln w="12700" cmpd="sng">
                  <a:solidFill>
                    <a:schemeClr val="accent4"/>
                  </a:solidFill>
                  <a:prstDash val="solid"/>
                </a:ln>
                <a:effectLst/>
              </a:rPr>
              <a:t>Sophie</a:t>
            </a:r>
          </a:p>
          <a:p>
            <a:pPr algn="ctr"/>
            <a:r>
              <a:rPr lang="en-US" sz="5400"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 </a:t>
            </a:r>
            <a:endParaRPr lang="en-US" sz="54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Tree>
    <p:extLst>
      <p:ext uri="{BB962C8B-B14F-4D97-AF65-F5344CB8AC3E}">
        <p14:creationId xmlns:p14="http://schemas.microsoft.com/office/powerpoint/2010/main" val="19748584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 </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dirty="0" smtClean="0">
                <a:latin typeface="Times New Roman" panose="02020603050405020304" pitchFamily="18" charset="0"/>
                <a:cs typeface="Times New Roman" panose="02020603050405020304" pitchFamily="18" charset="0"/>
              </a:rPr>
              <a:t>Limericks are short (sometimes serious; sometime silly) poems that are fun to recite.</a:t>
            </a:r>
          </a:p>
          <a:p>
            <a:pPr marL="0" indent="0">
              <a:buNone/>
            </a:pP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What is a limerick, Mother?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It's a form of verse, said brother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In which lines one and two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Rhyme with five when it's through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And three and four rhyme with each other.</a:t>
            </a:r>
          </a:p>
          <a:p>
            <a:pPr marL="0" indent="0">
              <a:buNone/>
            </a:pPr>
            <a:endParaRPr lang="en-US" sz="4400" dirty="0" smtClean="0"/>
          </a:p>
        </p:txBody>
      </p:sp>
      <p:sp>
        <p:nvSpPr>
          <p:cNvPr id="4" name="Rectangle 3"/>
          <p:cNvSpPr/>
          <p:nvPr/>
        </p:nvSpPr>
        <p:spPr>
          <a:xfrm>
            <a:off x="1162373" y="780103"/>
            <a:ext cx="8927023" cy="923330"/>
          </a:xfrm>
          <a:prstGeom prst="rect">
            <a:avLst/>
          </a:prstGeom>
        </p:spPr>
        <p:txBody>
          <a:bodyPr wrap="square">
            <a:spAutoFit/>
          </a:bodyPr>
          <a:lstStyle/>
          <a:p>
            <a:pPr algn="ctr"/>
            <a:r>
              <a:rPr lang="en-US" sz="5400" b="1" dirty="0">
                <a:solidFill>
                  <a:srgbClr val="FF0000"/>
                </a:solidFill>
              </a:rPr>
              <a:t>Did anyone write a Limerick?</a:t>
            </a:r>
            <a:endParaRPr lang="en-US" sz="5400" dirty="0"/>
          </a:p>
        </p:txBody>
      </p:sp>
    </p:spTree>
    <p:extLst>
      <p:ext uri="{BB962C8B-B14F-4D97-AF65-F5344CB8AC3E}">
        <p14:creationId xmlns:p14="http://schemas.microsoft.com/office/powerpoint/2010/main" val="40453491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Dealing with a Difficulty Personality</a:t>
            </a:r>
            <a:endParaRPr lang="en-US" b="1" dirty="0"/>
          </a:p>
        </p:txBody>
      </p:sp>
      <p:sp>
        <p:nvSpPr>
          <p:cNvPr id="3" name="Content Placeholder 2"/>
          <p:cNvSpPr>
            <a:spLocks noGrp="1"/>
          </p:cNvSpPr>
          <p:nvPr>
            <p:ph idx="1"/>
          </p:nvPr>
        </p:nvSpPr>
        <p:spPr>
          <a:xfrm>
            <a:off x="302173" y="1794094"/>
            <a:ext cx="10515600" cy="4351338"/>
          </a:xfrm>
        </p:spPr>
        <p:txBody>
          <a:bodyPr>
            <a:normAutofit/>
          </a:bodyPr>
          <a:lstStyle/>
          <a:p>
            <a:r>
              <a:rPr lang="en-US" sz="3600" dirty="0" smtClean="0"/>
              <a:t>How do you handle a difficult person?</a:t>
            </a:r>
          </a:p>
          <a:p>
            <a:r>
              <a:rPr lang="en-US" sz="3600" dirty="0" smtClean="0"/>
              <a:t>A selfish, obnoxious, and two-faced one?</a:t>
            </a:r>
          </a:p>
          <a:p>
            <a:r>
              <a:rPr lang="en-US" sz="3600" dirty="0" smtClean="0"/>
              <a:t>With patience and kindness,</a:t>
            </a:r>
          </a:p>
          <a:p>
            <a:r>
              <a:rPr lang="en-US" sz="3600" dirty="0" smtClean="0"/>
              <a:t>Being friendly and selfless.</a:t>
            </a:r>
          </a:p>
          <a:p>
            <a:r>
              <a:rPr lang="en-US" sz="3600" dirty="0" smtClean="0"/>
              <a:t>Invite to a party and have some fun! </a:t>
            </a:r>
            <a:endParaRPr lang="en-US" sz="3600" dirty="0"/>
          </a:p>
        </p:txBody>
      </p:sp>
      <p:pic>
        <p:nvPicPr>
          <p:cNvPr id="6146" name="Picture 2" descr="F:\One Frog Too Many\One Frog Too Many-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71489" y="1657656"/>
            <a:ext cx="4829503" cy="61470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06360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6129</TotalTime>
  <Words>1758</Words>
  <Application>Microsoft Office PowerPoint</Application>
  <PresentationFormat>Widescreen</PresentationFormat>
  <Paragraphs>259</Paragraphs>
  <Slides>53</Slides>
  <Notes>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53</vt:i4>
      </vt:variant>
    </vt:vector>
  </HeadingPairs>
  <TitlesOfParts>
    <vt:vector size="62" baseType="lpstr">
      <vt:lpstr>ＭＳ Ｐゴシック</vt:lpstr>
      <vt:lpstr>Arial</vt:lpstr>
      <vt:lpstr>Arial Black</vt:lpstr>
      <vt:lpstr>Calibri</vt:lpstr>
      <vt:lpstr>Calibri Light</vt:lpstr>
      <vt:lpstr>Comic Sans MS</vt:lpstr>
      <vt:lpstr>Times New Roman</vt:lpstr>
      <vt:lpstr>Wingdings</vt:lpstr>
      <vt:lpstr>Office Theme</vt:lpstr>
      <vt:lpstr>PowerPoint Presentation</vt:lpstr>
      <vt:lpstr>English Corner Friends</vt:lpstr>
      <vt:lpstr>English Corner Friends</vt:lpstr>
      <vt:lpstr>English Corner’s Goals</vt:lpstr>
      <vt:lpstr> Next English Corner Thursday, June 11, 2015  7 PM  </vt:lpstr>
      <vt:lpstr>PowerPoint Presentation</vt:lpstr>
      <vt:lpstr>English Corner Student Led Activity</vt:lpstr>
      <vt:lpstr> </vt:lpstr>
      <vt:lpstr>Dealing with a Difficulty Personality</vt:lpstr>
      <vt:lpstr>PowerPoint Presentation</vt:lpstr>
      <vt:lpstr>What Can We Learn from One Frog to Many?</vt:lpstr>
      <vt:lpstr>Meet &amp; Greet          We-Chat     </vt:lpstr>
      <vt:lpstr>PowerPoint Presentation</vt:lpstr>
      <vt:lpstr> Questions</vt:lpstr>
      <vt:lpstr>Descriptionary Moods and Dispositions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Dealing with a Difficulty Personality</vt:lpstr>
      <vt:lpstr>What are some of the topics you would like to discuss in class and/or English Corners?</vt:lpstr>
      <vt:lpstr>Vocabulary Builders</vt:lpstr>
      <vt:lpstr>Talking Cards</vt:lpstr>
      <vt:lpstr>Five Phases of Dating</vt:lpstr>
      <vt:lpstr> Five Phases of Dating</vt:lpstr>
      <vt:lpstr>PowerPoint Presentation</vt:lpstr>
      <vt:lpstr>PowerPoint Presentation</vt:lpstr>
      <vt:lpstr>PowerPoint Presentation</vt:lpstr>
      <vt:lpstr>Talking Dice</vt:lpstr>
      <vt:lpstr>PowerPoint Presentation</vt:lpstr>
      <vt:lpstr>PowerPoint Presentation</vt:lpstr>
      <vt:lpstr>Integrity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Instructions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Professors John &amp; Marie Murdoch</dc:title>
  <dc:creator>John Murdoch</dc:creator>
  <cp:lastModifiedBy>John Murdoch</cp:lastModifiedBy>
  <cp:revision>476</cp:revision>
  <cp:lastPrinted>2013-09-23T08:57:36Z</cp:lastPrinted>
  <dcterms:created xsi:type="dcterms:W3CDTF">2013-09-17T00:49:18Z</dcterms:created>
  <dcterms:modified xsi:type="dcterms:W3CDTF">2015-06-01T04:39:16Z</dcterms:modified>
</cp:coreProperties>
</file>