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557" r:id="rId2"/>
    <p:sldId id="661" r:id="rId3"/>
    <p:sldId id="579" r:id="rId4"/>
    <p:sldId id="486" r:id="rId5"/>
    <p:sldId id="680" r:id="rId6"/>
    <p:sldId id="258" r:id="rId7"/>
    <p:sldId id="655" r:id="rId8"/>
    <p:sldId id="502" r:id="rId9"/>
    <p:sldId id="343" r:id="rId10"/>
    <p:sldId id="683" r:id="rId11"/>
    <p:sldId id="681" r:id="rId12"/>
    <p:sldId id="407" r:id="rId13"/>
    <p:sldId id="663" r:id="rId14"/>
    <p:sldId id="600" r:id="rId15"/>
    <p:sldId id="609" r:id="rId16"/>
    <p:sldId id="682" r:id="rId17"/>
    <p:sldId id="610" r:id="rId18"/>
    <p:sldId id="611" r:id="rId19"/>
    <p:sldId id="612" r:id="rId20"/>
    <p:sldId id="613" r:id="rId21"/>
    <p:sldId id="614" r:id="rId22"/>
    <p:sldId id="615" r:id="rId23"/>
    <p:sldId id="616" r:id="rId24"/>
    <p:sldId id="637" r:id="rId25"/>
    <p:sldId id="638" r:id="rId26"/>
    <p:sldId id="639" r:id="rId27"/>
    <p:sldId id="641" r:id="rId28"/>
    <p:sldId id="642" r:id="rId29"/>
    <p:sldId id="643" r:id="rId30"/>
    <p:sldId id="264" r:id="rId31"/>
    <p:sldId id="453" r:id="rId32"/>
    <p:sldId id="481" r:id="rId33"/>
    <p:sldId id="482" r:id="rId34"/>
    <p:sldId id="597" r:id="rId35"/>
    <p:sldId id="619" r:id="rId36"/>
    <p:sldId id="620" r:id="rId37"/>
    <p:sldId id="621" r:id="rId38"/>
    <p:sldId id="622" r:id="rId39"/>
    <p:sldId id="646" r:id="rId40"/>
    <p:sldId id="647" r:id="rId41"/>
    <p:sldId id="648" r:id="rId42"/>
    <p:sldId id="649" r:id="rId43"/>
    <p:sldId id="650" r:id="rId44"/>
    <p:sldId id="651" r:id="rId45"/>
    <p:sldId id="652" r:id="rId46"/>
    <p:sldId id="653" r:id="rId47"/>
    <p:sldId id="657" r:id="rId48"/>
    <p:sldId id="658" r:id="rId49"/>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varScale="1">
        <p:scale>
          <a:sx n="74" d="100"/>
          <a:sy n="74" d="100"/>
        </p:scale>
        <p:origin x="948" y="5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5/12/2015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extLst>
      <p:ext uri="{BB962C8B-B14F-4D97-AF65-F5344CB8AC3E}">
        <p14:creationId xmlns:p14="http://schemas.microsoft.com/office/powerpoint/2010/main" val="3059827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extLst>
      <p:ext uri="{BB962C8B-B14F-4D97-AF65-F5344CB8AC3E}">
        <p14:creationId xmlns:p14="http://schemas.microsoft.com/office/powerpoint/2010/main" val="4292308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5/12/2015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133" y="1280159"/>
            <a:ext cx="9688766" cy="726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074237" y="1839179"/>
            <a:ext cx="8266558" cy="1754326"/>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John and Marie Murdoch</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232" y="154547"/>
            <a:ext cx="10515600" cy="2231602"/>
          </a:xfrm>
        </p:spPr>
        <p:txBody>
          <a:bodyPr>
            <a:noAutofit/>
          </a:bodyPr>
          <a:lstStyle/>
          <a:p>
            <a:pPr algn="ctr"/>
            <a:r>
              <a:rPr lang="en-US" sz="6000" b="1" dirty="0"/>
              <a:t>Meet &amp; </a:t>
            </a:r>
            <a:r>
              <a:rPr lang="en-US" sz="6000" b="1" dirty="0" smtClean="0"/>
              <a:t>Greet   </a:t>
            </a:r>
            <a:r>
              <a:rPr lang="en-US" sz="2800" b="1" dirty="0" smtClean="0"/>
              <a:t> </a:t>
            </a:r>
            <a:r>
              <a:rPr lang="en-US" sz="6000" b="1" dirty="0" smtClean="0"/>
              <a:t>     </a:t>
            </a:r>
            <a:r>
              <a:rPr lang="en-US" sz="6000" b="1" dirty="0"/>
              <a:t/>
            </a:r>
            <a:br>
              <a:rPr lang="en-US" sz="6000" b="1" dirty="0"/>
            </a:br>
            <a:r>
              <a:rPr lang="en-US" sz="6000" b="1" dirty="0" smtClean="0"/>
              <a:t>We-Chat     </a:t>
            </a:r>
            <a:endParaRPr lang="en-US" sz="6000" dirty="0"/>
          </a:p>
        </p:txBody>
      </p:sp>
      <p:sp>
        <p:nvSpPr>
          <p:cNvPr id="3" name="Content Placeholder 2"/>
          <p:cNvSpPr>
            <a:spLocks noGrp="1"/>
          </p:cNvSpPr>
          <p:nvPr>
            <p:ph idx="1"/>
          </p:nvPr>
        </p:nvSpPr>
        <p:spPr>
          <a:xfrm>
            <a:off x="154546" y="1825624"/>
            <a:ext cx="11861443" cy="4910027"/>
          </a:xfrm>
        </p:spPr>
        <p:txBody>
          <a:bodyPr>
            <a:normAutofit fontScale="92500" lnSpcReduction="20000"/>
          </a:bodyPr>
          <a:lstStyle/>
          <a:p>
            <a:pPr marL="0" indent="0">
              <a:buNone/>
            </a:pPr>
            <a:endParaRPr lang="en-US" b="1" dirty="0" smtClean="0"/>
          </a:p>
          <a:p>
            <a:pPr marL="0" indent="0">
              <a:buNone/>
            </a:pPr>
            <a:endParaRPr lang="en-US" dirty="0"/>
          </a:p>
          <a:p>
            <a:pPr marL="514350" indent="-514350">
              <a:buFont typeface="+mj-lt"/>
              <a:buAutoNum type="arabicPeriod"/>
            </a:pPr>
            <a:r>
              <a:rPr lang="en-US" sz="3200" dirty="0"/>
              <a:t> </a:t>
            </a:r>
            <a:r>
              <a:rPr lang="en-US" sz="4000" dirty="0" smtClean="0"/>
              <a:t>Beautiful Memories of your hometown or province.</a:t>
            </a:r>
          </a:p>
          <a:p>
            <a:pPr marL="514350" indent="-514350">
              <a:buFont typeface="+mj-lt"/>
              <a:buAutoNum type="arabicPeriod"/>
            </a:pPr>
            <a:r>
              <a:rPr lang="en-US" sz="4000" dirty="0" smtClean="0"/>
              <a:t>Favorite  places you like to visit in China.</a:t>
            </a:r>
          </a:p>
          <a:p>
            <a:pPr marL="514350" indent="-514350">
              <a:buFont typeface="+mj-lt"/>
              <a:buAutoNum type="arabicPeriod"/>
            </a:pPr>
            <a:r>
              <a:rPr lang="en-US" sz="4000" dirty="0" smtClean="0"/>
              <a:t>What do you like best about Shanghai?</a:t>
            </a:r>
          </a:p>
          <a:p>
            <a:pPr marL="514350" indent="-514350">
              <a:buFont typeface="+mj-lt"/>
              <a:buAutoNum type="arabicPeriod"/>
            </a:pPr>
            <a:r>
              <a:rPr lang="en-US" sz="4000" dirty="0" smtClean="0"/>
              <a:t>What kind of activities have you participated in while at </a:t>
            </a:r>
            <a:r>
              <a:rPr lang="en-US" sz="4000" dirty="0" err="1" smtClean="0"/>
              <a:t>Tongji</a:t>
            </a:r>
            <a:r>
              <a:rPr lang="en-US" sz="4000" dirty="0" smtClean="0"/>
              <a:t>?</a:t>
            </a:r>
          </a:p>
          <a:p>
            <a:pPr marL="514350" indent="-514350">
              <a:buFont typeface="+mj-lt"/>
              <a:buAutoNum type="arabicPeriod"/>
            </a:pPr>
            <a:r>
              <a:rPr lang="en-US" sz="4000" dirty="0" smtClean="0"/>
              <a:t>What memories will you take home and share with your family?</a:t>
            </a:r>
          </a:p>
          <a:p>
            <a:pPr marL="0" indent="0">
              <a:buNone/>
            </a:pPr>
            <a:r>
              <a:rPr lang="en-US" sz="3200" dirty="0"/>
              <a:t>	</a:t>
            </a:r>
            <a:r>
              <a:rPr lang="en-US" sz="3200" dirty="0" smtClean="0"/>
              <a:t>					</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10</a:t>
            </a:fld>
            <a:endParaRPr lang="en-US"/>
          </a:p>
        </p:txBody>
      </p:sp>
      <p:sp>
        <p:nvSpPr>
          <p:cNvPr id="6" name="Rectangle 5"/>
          <p:cNvSpPr/>
          <p:nvPr/>
        </p:nvSpPr>
        <p:spPr>
          <a:xfrm>
            <a:off x="8773741" y="154547"/>
            <a:ext cx="2962670"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10:30 AM</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Picture 6"/>
          <p:cNvPicPr>
            <a:picLocks noChangeAspect="1"/>
          </p:cNvPicPr>
          <p:nvPr/>
        </p:nvPicPr>
        <p:blipFill>
          <a:blip r:embed="rId2"/>
          <a:stretch>
            <a:fillRect/>
          </a:stretch>
        </p:blipFill>
        <p:spPr>
          <a:xfrm>
            <a:off x="-103559" y="-1"/>
            <a:ext cx="4147526" cy="2386149"/>
          </a:xfrm>
          <a:prstGeom prst="rect">
            <a:avLst/>
          </a:prstGeom>
        </p:spPr>
      </p:pic>
    </p:spTree>
    <p:extLst>
      <p:ext uri="{BB962C8B-B14F-4D97-AF65-F5344CB8AC3E}">
        <p14:creationId xmlns:p14="http://schemas.microsoft.com/office/powerpoint/2010/main" val="4171947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8"/>
            <a:ext cx="10972799" cy="7160655"/>
          </a:xfrm>
        </p:spPr>
        <p:txBody>
          <a:bodyPr>
            <a:normAutofit fontScale="25000" lnSpcReduction="20000"/>
          </a:bodyPr>
          <a:lstStyle/>
          <a:p>
            <a:pPr marL="0" indent="0">
              <a:buNone/>
            </a:pPr>
            <a:endParaRPr lang="en-US" sz="6000" b="1" dirty="0" smtClean="0"/>
          </a:p>
          <a:p>
            <a:pPr marL="0" indent="0">
              <a:buNone/>
            </a:pPr>
            <a:r>
              <a:rPr lang="en-US" sz="17600" b="1" dirty="0" smtClean="0"/>
              <a:t>Introduce yourselves. </a:t>
            </a:r>
            <a:endParaRPr lang="en-US" sz="17600" dirty="0" smtClean="0"/>
          </a:p>
          <a:p>
            <a:pPr marL="0" indent="0">
              <a:buNone/>
            </a:pPr>
            <a:r>
              <a:rPr lang="en-US" sz="17600" b="1" dirty="0" smtClean="0"/>
              <a:t>Optional Topics:</a:t>
            </a:r>
          </a:p>
          <a:p>
            <a:pPr marL="0" indent="0">
              <a:buNone/>
            </a:pPr>
            <a:r>
              <a:rPr lang="en-US" sz="17600" b="1" dirty="0" smtClean="0">
                <a:latin typeface="Times New Roman" panose="02020603050405020304" pitchFamily="18" charset="0"/>
                <a:cs typeface="Times New Roman" panose="02020603050405020304" pitchFamily="18" charset="0"/>
              </a:rPr>
              <a:t> </a:t>
            </a:r>
          </a:p>
          <a:p>
            <a:pPr marL="1143000" indent="-1143000">
              <a:buAutoNum type="arabicParenBoth"/>
            </a:pPr>
            <a:r>
              <a:rPr lang="en-US" sz="17600" b="1" dirty="0" smtClean="0">
                <a:latin typeface="Times New Roman" panose="02020603050405020304" pitchFamily="18" charset="0"/>
                <a:cs typeface="Times New Roman" panose="02020603050405020304" pitchFamily="18" charset="0"/>
              </a:rPr>
              <a:t>What </a:t>
            </a:r>
            <a:r>
              <a:rPr lang="en-US" sz="17600" b="1" dirty="0">
                <a:latin typeface="Times New Roman" panose="02020603050405020304" pitchFamily="18" charset="0"/>
                <a:cs typeface="Times New Roman" panose="02020603050405020304" pitchFamily="18" charset="0"/>
              </a:rPr>
              <a:t>things would your mother like you to know? </a:t>
            </a:r>
            <a:endParaRPr lang="en-US" sz="17600" b="1" dirty="0" smtClean="0">
              <a:latin typeface="Times New Roman" panose="02020603050405020304" pitchFamily="18" charset="0"/>
              <a:cs typeface="Times New Roman" panose="02020603050405020304" pitchFamily="18" charset="0"/>
            </a:endParaRPr>
          </a:p>
          <a:p>
            <a:pPr marL="1143000" indent="-1143000">
              <a:buAutoNum type="arabicParenBoth"/>
            </a:pPr>
            <a:r>
              <a:rPr lang="en-US" sz="17600" b="1" dirty="0" smtClean="0">
                <a:latin typeface="Times New Roman" panose="02020603050405020304" pitchFamily="18" charset="0"/>
                <a:cs typeface="Times New Roman" panose="02020603050405020304" pitchFamily="18" charset="0"/>
              </a:rPr>
              <a:t>What </a:t>
            </a:r>
            <a:r>
              <a:rPr lang="en-US" sz="17600" b="1" dirty="0">
                <a:latin typeface="Times New Roman" panose="02020603050405020304" pitchFamily="18" charset="0"/>
                <a:cs typeface="Times New Roman" panose="02020603050405020304" pitchFamily="18" charset="0"/>
              </a:rPr>
              <a:t>things would you like your mother to know? </a:t>
            </a:r>
            <a:endParaRPr lang="en-US" sz="17600" b="1" dirty="0" smtClean="0">
              <a:latin typeface="Times New Roman" panose="02020603050405020304" pitchFamily="18" charset="0"/>
              <a:cs typeface="Times New Roman" panose="02020603050405020304" pitchFamily="18" charset="0"/>
            </a:endParaRPr>
          </a:p>
          <a:p>
            <a:pPr marL="1143000" indent="-1143000">
              <a:buAutoNum type="arabicParenBoth"/>
            </a:pPr>
            <a:r>
              <a:rPr lang="en-US" sz="17600" b="1" dirty="0" smtClean="0">
                <a:latin typeface="Times New Roman" panose="02020603050405020304" pitchFamily="18" charset="0"/>
                <a:cs typeface="Times New Roman" panose="02020603050405020304" pitchFamily="18" charset="0"/>
              </a:rPr>
              <a:t>Describe </a:t>
            </a:r>
            <a:r>
              <a:rPr lang="en-US" sz="17600" b="1" dirty="0">
                <a:latin typeface="Times New Roman" panose="02020603050405020304" pitchFamily="18" charset="0"/>
                <a:cs typeface="Times New Roman" panose="02020603050405020304" pitchFamily="18" charset="0"/>
              </a:rPr>
              <a:t>your mother.</a:t>
            </a:r>
          </a:p>
          <a:p>
            <a:pPr marL="0" indent="0">
              <a:buNone/>
            </a:pPr>
            <a:endParaRPr lang="en-US" sz="11000" b="1" dirty="0" smtClean="0"/>
          </a:p>
          <a:p>
            <a:pPr marL="514350" lvl="2" indent="-514350">
              <a:spcBef>
                <a:spcPts val="1000"/>
              </a:spcBef>
              <a:buFont typeface="Arial" panose="020B0604020202020204" pitchFamily="34" charset="0"/>
              <a:buAutoNum type="arabicPeriod"/>
            </a:pPr>
            <a:endParaRPr lang="en-US" sz="136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8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80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2530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12</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669" y="160173"/>
            <a:ext cx="10515600" cy="1325563"/>
          </a:xfrm>
        </p:spPr>
        <p:txBody>
          <a:bodyPr/>
          <a:lstStyle/>
          <a:p>
            <a:pPr algn="ctr"/>
            <a:r>
              <a:rPr lang="en-US" b="1" dirty="0"/>
              <a:t>Mother’s Day Bingo</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7823677"/>
              </p:ext>
            </p:extLst>
          </p:nvPr>
        </p:nvGraphicFramePr>
        <p:xfrm>
          <a:off x="977461" y="1450424"/>
          <a:ext cx="10830910" cy="5265690"/>
        </p:xfrm>
        <a:graphic>
          <a:graphicData uri="http://schemas.openxmlformats.org/drawingml/2006/table">
            <a:tbl>
              <a:tblPr firstRow="1" firstCol="1" bandRow="1">
                <a:tableStyleId>{5C22544A-7EE6-4342-B048-85BDC9FD1C3A}</a:tableStyleId>
              </a:tblPr>
              <a:tblGrid>
                <a:gridCol w="2706937"/>
                <a:gridCol w="2708518"/>
                <a:gridCol w="2706937"/>
                <a:gridCol w="2708518"/>
              </a:tblGrid>
              <a:tr h="526569">
                <a:tc>
                  <a:txBody>
                    <a:bodyPr/>
                    <a:lstStyle/>
                    <a:p>
                      <a:pPr marL="0" marR="0">
                        <a:lnSpc>
                          <a:spcPct val="115000"/>
                        </a:lnSpc>
                        <a:spcBef>
                          <a:spcPts val="0"/>
                        </a:spcBef>
                        <a:spcAft>
                          <a:spcPts val="0"/>
                        </a:spcAft>
                      </a:pPr>
                      <a:r>
                        <a:rPr lang="en-US" sz="2800" dirty="0">
                          <a:solidFill>
                            <a:schemeClr val="tx1"/>
                          </a:solidFill>
                          <a:effectLst/>
                        </a:rPr>
                        <a:t>Mother</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dirty="0">
                          <a:solidFill>
                            <a:schemeClr val="tx1"/>
                          </a:solidFill>
                          <a:effectLst/>
                        </a:rPr>
                        <a:t> baby</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dirty="0">
                          <a:solidFill>
                            <a:schemeClr val="tx1"/>
                          </a:solidFill>
                          <a:effectLst/>
                        </a:rPr>
                        <a:t>nurse</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dirty="0">
                          <a:solidFill>
                            <a:schemeClr val="tx1"/>
                          </a:solidFill>
                          <a:effectLst/>
                        </a:rPr>
                        <a:t>nurture</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dedication</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helicopter mom</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motherhood</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counselor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chocolates</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 clean</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embrace</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endearments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disciplinarian </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tiger mom</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Mom</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sacrifice </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cook</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teacher</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protector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heart  and soul</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hug</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laundry fairy</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sleepless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kiss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homemaker</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love</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industrious</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Mama</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friend</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decorator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sweetheart</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roses</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diapers</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Grandmother</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spouse</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service</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r>
              <a:tr h="526569">
                <a:tc>
                  <a:txBody>
                    <a:bodyPr/>
                    <a:lstStyle/>
                    <a:p>
                      <a:pPr marL="0" marR="0">
                        <a:lnSpc>
                          <a:spcPct val="115000"/>
                        </a:lnSpc>
                        <a:spcBef>
                          <a:spcPts val="0"/>
                        </a:spcBef>
                        <a:spcAft>
                          <a:spcPts val="0"/>
                        </a:spcAft>
                      </a:pPr>
                      <a:r>
                        <a:rPr lang="en-US" sz="2800" dirty="0">
                          <a:solidFill>
                            <a:schemeClr val="tx1"/>
                          </a:solidFill>
                          <a:effectLst/>
                        </a:rPr>
                        <a:t>tenderness</a:t>
                      </a:r>
                      <a:endParaRPr lang="en-US" sz="2800" dirty="0">
                        <a:solidFill>
                          <a:schemeClr val="tx1"/>
                        </a:solidFill>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a:effectLst/>
                        </a:rPr>
                        <a:t>budget</a:t>
                      </a:r>
                      <a:endParaRPr lang="en-US" sz="2800" b="1">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maternal</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c>
                  <a:txBody>
                    <a:bodyPr/>
                    <a:lstStyle/>
                    <a:p>
                      <a:pPr marL="0" marR="0">
                        <a:lnSpc>
                          <a:spcPct val="115000"/>
                        </a:lnSpc>
                        <a:spcBef>
                          <a:spcPts val="0"/>
                        </a:spcBef>
                        <a:spcAft>
                          <a:spcPts val="0"/>
                        </a:spcAft>
                      </a:pPr>
                      <a:r>
                        <a:rPr lang="en-US" sz="2800" b="1" dirty="0">
                          <a:effectLst/>
                        </a:rPr>
                        <a:t>child</a:t>
                      </a:r>
                      <a:endParaRPr lang="en-US" sz="2800" b="1" dirty="0">
                        <a:effectLst/>
                        <a:latin typeface="Calibri"/>
                        <a:ea typeface="SimSun"/>
                        <a:cs typeface="Times New Roman"/>
                      </a:endParaRPr>
                    </a:p>
                  </a:txBody>
                  <a:tcPr marL="68580" marR="68580" marT="0" marB="0">
                    <a:solidFill>
                      <a:schemeClr val="accent1">
                        <a:lumMod val="40000"/>
                        <a:lumOff val="60000"/>
                      </a:schemeClr>
                    </a:solidFill>
                  </a:tcPr>
                </a:tc>
              </a:tr>
            </a:tbl>
          </a:graphicData>
        </a:graphic>
      </p:graphicFrame>
    </p:spTree>
    <p:extLst>
      <p:ext uri="{BB962C8B-B14F-4D97-AF65-F5344CB8AC3E}">
        <p14:creationId xmlns:p14="http://schemas.microsoft.com/office/powerpoint/2010/main" val="17250829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Mother’s Day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14</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15</a:t>
            </a:fld>
            <a:endParaRPr lang="en-US"/>
          </a:p>
        </p:txBody>
      </p:sp>
      <p:sp>
        <p:nvSpPr>
          <p:cNvPr id="3" name="Rectangle 2"/>
          <p:cNvSpPr/>
          <p:nvPr/>
        </p:nvSpPr>
        <p:spPr>
          <a:xfrm>
            <a:off x="3842315" y="2376492"/>
            <a:ext cx="45073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diapers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16</a:t>
            </a:fld>
            <a:endParaRPr lang="en-US"/>
          </a:p>
        </p:txBody>
      </p:sp>
      <p:sp>
        <p:nvSpPr>
          <p:cNvPr id="3" name="Rectangle 2"/>
          <p:cNvSpPr/>
          <p:nvPr/>
        </p:nvSpPr>
        <p:spPr>
          <a:xfrm>
            <a:off x="4475727" y="2432763"/>
            <a:ext cx="3493777"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cook</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21049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2450422" y="2573440"/>
            <a:ext cx="729116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baby formula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1705317" y="2517169"/>
            <a:ext cx="878137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Helicopter Mom</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3449737" y="2332503"/>
            <a:ext cx="5082160" cy="1938992"/>
          </a:xfrm>
          <a:prstGeom prst="rect">
            <a:avLst/>
          </a:prstGeom>
        </p:spPr>
        <p:txBody>
          <a:bodyPr wrap="none">
            <a:spAutoFit/>
          </a:bodyPr>
          <a:lstStyle/>
          <a:p>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laundry</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611265688"/>
              </p:ext>
            </p:extLst>
          </p:nvPr>
        </p:nvGraphicFramePr>
        <p:xfrm>
          <a:off x="326118" y="875764"/>
          <a:ext cx="11404072" cy="2920307"/>
        </p:xfrm>
        <a:graphic>
          <a:graphicData uri="http://schemas.openxmlformats.org/presentationml/2006/ole">
            <mc:AlternateContent xmlns:mc="http://schemas.openxmlformats.org/markup-compatibility/2006">
              <mc:Choice xmlns:v="urn:schemas-microsoft-com:vml" Requires="v">
                <p:oleObj spid="_x0000_s4117" name="Package" showAsIcon="1" r:id="rId3" imgW="2678040" imgH="685800" progId="Package">
                  <p:embed/>
                </p:oleObj>
              </mc:Choice>
              <mc:Fallback>
                <p:oleObj name="Package" showAsIcon="1" r:id="rId3" imgW="2678040" imgH="685800" progId="Package">
                  <p:embed/>
                  <p:pic>
                    <p:nvPicPr>
                      <p:cNvPr id="0" name=""/>
                      <p:cNvPicPr/>
                      <p:nvPr/>
                    </p:nvPicPr>
                    <p:blipFill>
                      <a:blip r:embed="rId4"/>
                      <a:stretch>
                        <a:fillRect/>
                      </a:stretch>
                    </p:blipFill>
                    <p:spPr>
                      <a:xfrm>
                        <a:off x="326118" y="875764"/>
                        <a:ext cx="11404072" cy="2920307"/>
                      </a:xfrm>
                      <a:prstGeom prst="rect">
                        <a:avLst/>
                      </a:prstGeom>
                    </p:spPr>
                  </p:pic>
                </p:oleObj>
              </mc:Fallback>
            </mc:AlternateContent>
          </a:graphicData>
        </a:graphic>
      </p:graphicFrame>
    </p:spTree>
    <p:extLst>
      <p:ext uri="{BB962C8B-B14F-4D97-AF65-F5344CB8AC3E}">
        <p14:creationId xmlns:p14="http://schemas.microsoft.com/office/powerpoint/2010/main" val="610779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2993744" y="2432763"/>
            <a:ext cx="6204519"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a:t>industrious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2398422" y="2432763"/>
            <a:ext cx="7395166"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a:t>Grandmother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2860823" y="2432763"/>
            <a:ext cx="6470362"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a:t>protector</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4" name="Rectangle 3"/>
          <p:cNvSpPr/>
          <p:nvPr/>
        </p:nvSpPr>
        <p:spPr>
          <a:xfrm>
            <a:off x="3627670" y="2329934"/>
            <a:ext cx="4936672" cy="1938992"/>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a:t>service</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3" name="Rectangle 2"/>
          <p:cNvSpPr/>
          <p:nvPr/>
        </p:nvSpPr>
        <p:spPr>
          <a:xfrm>
            <a:off x="3449339" y="2209692"/>
            <a:ext cx="574349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Tiger Mom</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2953769" y="2601575"/>
            <a:ext cx="6678368"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decorator</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2816906" y="2460898"/>
            <a:ext cx="6558207"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sleepless</a:t>
            </a: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4171719" y="2503101"/>
            <a:ext cx="4580101"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444251" y="2209692"/>
            <a:ext cx="5303503" cy="1938992"/>
          </a:xfrm>
          <a:prstGeom prst="rect">
            <a:avLst/>
          </a:prstGeom>
          <a:noFill/>
        </p:spPr>
        <p:txBody>
          <a:bodyPr wrap="none" lIns="91440" tIns="45720" rIns="91440" bIns="45720">
            <a:spAutoFit/>
          </a:bodyPr>
          <a:lstStyle/>
          <a:p>
            <a:pPr algn="ctr"/>
            <a:r>
              <a:rPr lang="en-US" sz="1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teacher</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4691612" y="2390559"/>
            <a:ext cx="2808782"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kiss</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334" y="888642"/>
            <a:ext cx="11378394" cy="8533797"/>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3861" y="1339403"/>
            <a:ext cx="11938139" cy="8953606"/>
          </a:xfrm>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May14, 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t>Mother</a:t>
            </a:r>
            <a:endParaRPr lang="en-US" sz="8000" dirty="0"/>
          </a:p>
        </p:txBody>
      </p:sp>
      <p:sp>
        <p:nvSpPr>
          <p:cNvPr id="3" name="Content Placeholder 2"/>
          <p:cNvSpPr>
            <a:spLocks noGrp="1"/>
          </p:cNvSpPr>
          <p:nvPr>
            <p:ph idx="1"/>
          </p:nvPr>
        </p:nvSpPr>
        <p:spPr>
          <a:xfrm>
            <a:off x="790904" y="2664317"/>
            <a:ext cx="10515600" cy="4351338"/>
          </a:xfrm>
        </p:spPr>
        <p:txBody>
          <a:bodyPr>
            <a:normAutofit/>
          </a:bodyPr>
          <a:lstStyle/>
          <a:p>
            <a:pPr marL="0" indent="0" algn="ctr">
              <a:buNone/>
            </a:pPr>
            <a:r>
              <a:rPr lang="en-US" sz="4800" dirty="0" smtClean="0"/>
              <a:t>Oh Mother I do miss you so.</a:t>
            </a:r>
          </a:p>
          <a:p>
            <a:pPr marL="0" indent="0" algn="ctr">
              <a:buNone/>
            </a:pPr>
            <a:r>
              <a:rPr lang="en-US" sz="4800" dirty="0" smtClean="0"/>
              <a:t>For everything—it’s you I owe.</a:t>
            </a:r>
          </a:p>
          <a:p>
            <a:pPr marL="0" indent="0" algn="ctr">
              <a:buNone/>
            </a:pPr>
            <a:r>
              <a:rPr lang="en-US" sz="4800" dirty="0" smtClean="0"/>
              <a:t>You gave me courage</a:t>
            </a:r>
          </a:p>
          <a:p>
            <a:pPr marL="0" indent="0" algn="ctr">
              <a:buNone/>
            </a:pPr>
            <a:r>
              <a:rPr lang="en-US" sz="4800" dirty="0" smtClean="0"/>
              <a:t>To attend college</a:t>
            </a:r>
          </a:p>
          <a:p>
            <a:pPr marL="0" indent="0" algn="ctr">
              <a:buNone/>
            </a:pPr>
            <a:r>
              <a:rPr lang="en-US" sz="4800" dirty="0" smtClean="0"/>
              <a:t>And now it is my time to grow.</a:t>
            </a:r>
          </a:p>
          <a:p>
            <a:pPr algn="ctr"/>
            <a:endParaRPr lang="en-US" sz="4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541442" cy="349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77445" y="0"/>
            <a:ext cx="4429109" cy="3310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027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3657600"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r>
              <a:rPr lang="en-US" altLang="en-US" sz="6000" b="1" dirty="0" smtClean="0">
                <a:effectLst>
                  <a:outerShdw blurRad="38100" dist="38100" dir="2700000" algn="tl">
                    <a:srgbClr val="336699"/>
                  </a:outerShdw>
                </a:effectLst>
                <a:latin typeface="Comic Sans MS" pitchFamily="66" charset="0"/>
              </a:rPr>
              <a:t>Happy</a:t>
            </a:r>
          </a:p>
          <a:p>
            <a:pPr marL="0" indent="0" algn="ctr">
              <a:defRPr/>
            </a:pPr>
            <a:r>
              <a:rPr lang="en-US" altLang="en-US" sz="6000" b="1" dirty="0" smtClean="0">
                <a:effectLst>
                  <a:outerShdw blurRad="38100" dist="38100" dir="2700000" algn="tl">
                    <a:srgbClr val="336699"/>
                  </a:outerShdw>
                </a:effectLst>
                <a:latin typeface="Comic Sans MS" pitchFamily="66" charset="0"/>
              </a:rPr>
              <a:t>Mother’s</a:t>
            </a:r>
          </a:p>
          <a:p>
            <a:pPr marL="0" indent="0" algn="ctr">
              <a:defRPr/>
            </a:pPr>
            <a:r>
              <a:rPr lang="en-US" altLang="en-US" sz="6000" b="1" dirty="0" smtClean="0">
                <a:effectLst>
                  <a:outerShdw blurRad="38100" dist="38100" dir="2700000" algn="tl">
                    <a:srgbClr val="336699"/>
                  </a:outerShdw>
                </a:effectLst>
                <a:latin typeface="Comic Sans MS" pitchFamily="66" charset="0"/>
              </a:rPr>
              <a:t>Day</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5830</TotalTime>
  <Words>1711</Words>
  <Application>Microsoft Office PowerPoint</Application>
  <PresentationFormat>Widescreen</PresentationFormat>
  <Paragraphs>283</Paragraphs>
  <Slides>48</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9" baseType="lpstr">
      <vt:lpstr>ＭＳ Ｐゴシック</vt:lpstr>
      <vt:lpstr>SimSun</vt:lpstr>
      <vt:lpstr>Arial</vt:lpstr>
      <vt:lpstr>Arial Black</vt:lpstr>
      <vt:lpstr>Calibri</vt:lpstr>
      <vt:lpstr>Calibri Light</vt:lpstr>
      <vt:lpstr>Comic Sans MS</vt:lpstr>
      <vt:lpstr>Times New Roman</vt:lpstr>
      <vt:lpstr>Wingdings</vt:lpstr>
      <vt:lpstr>Office Theme</vt:lpstr>
      <vt:lpstr>Package</vt:lpstr>
      <vt:lpstr>PowerPoint Presentation</vt:lpstr>
      <vt:lpstr>PowerPoint Presentation</vt:lpstr>
      <vt:lpstr>English Corner Friends</vt:lpstr>
      <vt:lpstr>English Corner Friends</vt:lpstr>
      <vt:lpstr> Next English Corner Thursday, May14, 2015  7 PM  </vt:lpstr>
      <vt:lpstr>English Corner’s Goals</vt:lpstr>
      <vt:lpstr>Mother</vt:lpstr>
      <vt:lpstr>PowerPoint Presentation</vt:lpstr>
      <vt:lpstr> </vt:lpstr>
      <vt:lpstr>Meet &amp; Greet          We-Chat     </vt:lpstr>
      <vt:lpstr>Meet &amp; Greet We-Chat   </vt:lpstr>
      <vt:lpstr>PowerPoint Presentation</vt:lpstr>
      <vt:lpstr>Mother’s Day Bingo</vt:lpstr>
      <vt:lpstr>Mother’s Day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448</cp:revision>
  <cp:lastPrinted>2013-09-23T08:57:36Z</cp:lastPrinted>
  <dcterms:created xsi:type="dcterms:W3CDTF">2013-09-17T00:49:18Z</dcterms:created>
  <dcterms:modified xsi:type="dcterms:W3CDTF">2015-05-12T14:10:25Z</dcterms:modified>
</cp:coreProperties>
</file>