
<file path=[Content_Types].xml><?xml version="1.0" encoding="utf-8"?>
<Types xmlns="http://schemas.openxmlformats.org/package/2006/content-types">
  <Default Extension="bin" ContentType="audio/unknown"/>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3"/>
  </p:notesMasterIdLst>
  <p:sldIdLst>
    <p:sldId id="256" r:id="rId2"/>
    <p:sldId id="579" r:id="rId3"/>
    <p:sldId id="637" r:id="rId4"/>
    <p:sldId id="638" r:id="rId5"/>
    <p:sldId id="269" r:id="rId6"/>
    <p:sldId id="502" r:id="rId7"/>
    <p:sldId id="504" r:id="rId8"/>
    <p:sldId id="505" r:id="rId9"/>
    <p:sldId id="506" r:id="rId10"/>
    <p:sldId id="507" r:id="rId11"/>
    <p:sldId id="508" r:id="rId12"/>
    <p:sldId id="509" r:id="rId13"/>
    <p:sldId id="510" r:id="rId14"/>
    <p:sldId id="511" r:id="rId15"/>
    <p:sldId id="512" r:id="rId16"/>
    <p:sldId id="513" r:id="rId17"/>
    <p:sldId id="514" r:id="rId18"/>
    <p:sldId id="515" r:id="rId19"/>
    <p:sldId id="516" r:id="rId20"/>
    <p:sldId id="517" r:id="rId21"/>
    <p:sldId id="518" r:id="rId22"/>
    <p:sldId id="519" r:id="rId23"/>
    <p:sldId id="520" r:id="rId24"/>
    <p:sldId id="521" r:id="rId25"/>
    <p:sldId id="522" r:id="rId26"/>
    <p:sldId id="523" r:id="rId27"/>
    <p:sldId id="524" r:id="rId28"/>
    <p:sldId id="525" r:id="rId29"/>
    <p:sldId id="526" r:id="rId30"/>
    <p:sldId id="527" r:id="rId31"/>
    <p:sldId id="528" r:id="rId32"/>
    <p:sldId id="529" r:id="rId33"/>
    <p:sldId id="530" r:id="rId34"/>
    <p:sldId id="531" r:id="rId35"/>
    <p:sldId id="532" r:id="rId36"/>
    <p:sldId id="533" r:id="rId37"/>
    <p:sldId id="534" r:id="rId38"/>
    <p:sldId id="535" r:id="rId39"/>
    <p:sldId id="536" r:id="rId40"/>
    <p:sldId id="537" r:id="rId41"/>
    <p:sldId id="538" r:id="rId42"/>
    <p:sldId id="539" r:id="rId43"/>
    <p:sldId id="540" r:id="rId44"/>
    <p:sldId id="541" r:id="rId45"/>
    <p:sldId id="542" r:id="rId46"/>
    <p:sldId id="543" r:id="rId47"/>
    <p:sldId id="544" r:id="rId48"/>
    <p:sldId id="545" r:id="rId49"/>
    <p:sldId id="546" r:id="rId50"/>
    <p:sldId id="547" r:id="rId51"/>
    <p:sldId id="548" r:id="rId52"/>
    <p:sldId id="549" r:id="rId53"/>
    <p:sldId id="550" r:id="rId54"/>
    <p:sldId id="258" r:id="rId55"/>
    <p:sldId id="636" r:id="rId56"/>
    <p:sldId id="634" r:id="rId57"/>
    <p:sldId id="626" r:id="rId58"/>
    <p:sldId id="628" r:id="rId59"/>
    <p:sldId id="639" r:id="rId60"/>
    <p:sldId id="640" r:id="rId61"/>
    <p:sldId id="641" r:id="rId62"/>
    <p:sldId id="343" r:id="rId63"/>
    <p:sldId id="617" r:id="rId64"/>
    <p:sldId id="635" r:id="rId65"/>
    <p:sldId id="627" r:id="rId66"/>
    <p:sldId id="629" r:id="rId67"/>
    <p:sldId id="630" r:id="rId68"/>
    <p:sldId id="631" r:id="rId69"/>
    <p:sldId id="632" r:id="rId70"/>
    <p:sldId id="633" r:id="rId71"/>
    <p:sldId id="623" r:id="rId72"/>
    <p:sldId id="624" r:id="rId73"/>
    <p:sldId id="407" r:id="rId74"/>
    <p:sldId id="598" r:id="rId75"/>
    <p:sldId id="600" r:id="rId76"/>
    <p:sldId id="601" r:id="rId77"/>
    <p:sldId id="602" r:id="rId78"/>
    <p:sldId id="603" r:id="rId79"/>
    <p:sldId id="604" r:id="rId80"/>
    <p:sldId id="605" r:id="rId81"/>
    <p:sldId id="606" r:id="rId82"/>
    <p:sldId id="607" r:id="rId83"/>
    <p:sldId id="608" r:id="rId84"/>
    <p:sldId id="609" r:id="rId85"/>
    <p:sldId id="610" r:id="rId86"/>
    <p:sldId id="611" r:id="rId87"/>
    <p:sldId id="612" r:id="rId88"/>
    <p:sldId id="613" r:id="rId89"/>
    <p:sldId id="614" r:id="rId90"/>
    <p:sldId id="615" r:id="rId91"/>
    <p:sldId id="616" r:id="rId92"/>
    <p:sldId id="454" r:id="rId93"/>
    <p:sldId id="264" r:id="rId94"/>
    <p:sldId id="453" r:id="rId95"/>
    <p:sldId id="481" r:id="rId96"/>
    <p:sldId id="482" r:id="rId97"/>
    <p:sldId id="597" r:id="rId98"/>
    <p:sldId id="619" r:id="rId99"/>
    <p:sldId id="620" r:id="rId100"/>
    <p:sldId id="621" r:id="rId101"/>
    <p:sldId id="622" r:id="rId102"/>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000" autoAdjust="0"/>
    <p:restoredTop sz="94660"/>
  </p:normalViewPr>
  <p:slideViewPr>
    <p:cSldViewPr snapToGrid="0">
      <p:cViewPr>
        <p:scale>
          <a:sx n="80" d="100"/>
          <a:sy n="80" d="100"/>
        </p:scale>
        <p:origin x="-732" y="162"/>
      </p:cViewPr>
      <p:guideLst>
        <p:guide orient="horz" pos="2160"/>
        <p:guide pos="3840"/>
      </p:guideLst>
    </p:cSldViewPr>
  </p:slideViewPr>
  <p:notesTextViewPr>
    <p:cViewPr>
      <p:scale>
        <a:sx n="1" d="1"/>
        <a:sy n="1" d="1"/>
      </p:scale>
      <p:origin x="0" y="0"/>
    </p:cViewPr>
  </p:notesTextViewPr>
  <p:sorterViewPr>
    <p:cViewPr>
      <p:scale>
        <a:sx n="66" d="100"/>
        <a:sy n="66" d="100"/>
      </p:scale>
      <p:origin x="0" y="842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tableStyles" Target="tableStyle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73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7311"/>
          </a:xfrm>
          <a:prstGeom prst="rect">
            <a:avLst/>
          </a:prstGeom>
        </p:spPr>
        <p:txBody>
          <a:bodyPr vert="horz" lIns="91440" tIns="45720" rIns="91440" bIns="45720" rtlCol="0"/>
          <a:lstStyle>
            <a:lvl1pPr algn="r">
              <a:defRPr sz="1200"/>
            </a:lvl1pPr>
          </a:lstStyle>
          <a:p>
            <a:fld id="{9D442191-C85D-40F8-B3AE-E8AC54426D83}" type="datetimeFigureOut">
              <a:rPr lang="en-US" smtClean="0"/>
              <a:pPr/>
              <a:t>4/23/2015</a:t>
            </a:fld>
            <a:endParaRPr lang="en-US"/>
          </a:p>
        </p:txBody>
      </p:sp>
      <p:sp>
        <p:nvSpPr>
          <p:cNvPr id="4" name="Slide Image Placeholder 3"/>
          <p:cNvSpPr>
            <a:spLocks noGrp="1" noRot="1" noChangeAspect="1"/>
          </p:cNvSpPr>
          <p:nvPr>
            <p:ph type="sldImg" idx="2"/>
          </p:nvPr>
        </p:nvSpPr>
        <p:spPr>
          <a:xfrm>
            <a:off x="635000" y="1163638"/>
            <a:ext cx="5588000" cy="31432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82296"/>
            <a:ext cx="5486400" cy="366733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6554"/>
            <a:ext cx="2971800" cy="46731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6554"/>
            <a:ext cx="2971800" cy="467310"/>
          </a:xfrm>
          <a:prstGeom prst="rect">
            <a:avLst/>
          </a:prstGeom>
        </p:spPr>
        <p:txBody>
          <a:bodyPr vert="horz" lIns="91440" tIns="45720" rIns="91440" bIns="45720" rtlCol="0" anchor="b"/>
          <a:lstStyle>
            <a:lvl1pPr algn="r">
              <a:defRPr sz="1200"/>
            </a:lvl1pPr>
          </a:lstStyle>
          <a:p>
            <a:fld id="{0C602954-3A6B-497E-8CAD-8CC77A605943}" type="slidenum">
              <a:rPr lang="en-US" smtClean="0"/>
              <a:pPr/>
              <a:t>‹#›</a:t>
            </a:fld>
            <a:endParaRPr lang="en-US"/>
          </a:p>
        </p:txBody>
      </p:sp>
    </p:spTree>
    <p:extLst>
      <p:ext uri="{BB962C8B-B14F-4D97-AF65-F5344CB8AC3E}">
        <p14:creationId xmlns:p14="http://schemas.microsoft.com/office/powerpoint/2010/main" val="3675594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A4451F3-EA85-409E-A850-7309A1391DAB}" type="slidenum">
              <a:rPr lang="en-US" altLang="en-US">
                <a:latin typeface="Arial" charset="0"/>
              </a:rPr>
              <a:pPr eaLnBrk="1" hangingPunct="1">
                <a:spcBef>
                  <a:spcPct val="0"/>
                </a:spcBef>
              </a:pPr>
              <a:t>6</a:t>
            </a:fld>
            <a:endParaRPr lang="en-US" altLang="en-US">
              <a:latin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19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E5BDDF8-9227-4546-8887-E16C210EF7C9}" type="slidenum">
              <a:rPr lang="en-US" altLang="en-US">
                <a:latin typeface="Arial" charset="0"/>
              </a:rPr>
              <a:pPr eaLnBrk="1" hangingPunct="1">
                <a:spcBef>
                  <a:spcPct val="0"/>
                </a:spcBef>
              </a:pPr>
              <a:t>15</a:t>
            </a:fld>
            <a:endParaRPr lang="en-US" altLang="en-US">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29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42E57671-7A86-426F-BF41-4BDB006E00D5}" type="slidenum">
              <a:rPr lang="en-US" altLang="en-US">
                <a:latin typeface="Arial" charset="0"/>
              </a:rPr>
              <a:pPr eaLnBrk="1" hangingPunct="1">
                <a:spcBef>
                  <a:spcPct val="0"/>
                </a:spcBef>
              </a:pPr>
              <a:t>16</a:t>
            </a:fld>
            <a:endParaRPr lang="en-US" altLang="en-US">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39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9240F745-E8EB-4EED-BA16-03AD066B6F2A}" type="slidenum">
              <a:rPr lang="en-US" altLang="en-US">
                <a:latin typeface="Arial" charset="0"/>
              </a:rPr>
              <a:pPr eaLnBrk="1" hangingPunct="1">
                <a:spcBef>
                  <a:spcPct val="0"/>
                </a:spcBef>
              </a:pPr>
              <a:t>17</a:t>
            </a:fld>
            <a:endParaRPr lang="en-US" altLang="en-US">
              <a:latin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49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0A6E83EB-7B50-4992-B11D-16715CAB91D0}" type="slidenum">
              <a:rPr lang="en-US" altLang="en-US">
                <a:latin typeface="Arial" charset="0"/>
              </a:rPr>
              <a:pPr eaLnBrk="1" hangingPunct="1">
                <a:spcBef>
                  <a:spcPct val="0"/>
                </a:spcBef>
              </a:pPr>
              <a:t>18</a:t>
            </a:fld>
            <a:endParaRPr lang="en-US" altLang="en-US">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60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F118899E-31F0-4838-B396-60E66375C9EC}" type="slidenum">
              <a:rPr lang="en-US" altLang="en-US">
                <a:latin typeface="Arial" charset="0"/>
              </a:rPr>
              <a:pPr eaLnBrk="1" hangingPunct="1">
                <a:spcBef>
                  <a:spcPct val="0"/>
                </a:spcBef>
              </a:pPr>
              <a:t>19</a:t>
            </a:fld>
            <a:endParaRPr lang="en-US" altLang="en-US">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70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86003A8A-852C-4D99-B695-747FE9E0590F}" type="slidenum">
              <a:rPr lang="en-US" altLang="en-US">
                <a:latin typeface="Arial" charset="0"/>
              </a:rPr>
              <a:pPr eaLnBrk="1" hangingPunct="1">
                <a:spcBef>
                  <a:spcPct val="0"/>
                </a:spcBef>
              </a:pPr>
              <a:t>20</a:t>
            </a:fld>
            <a:endParaRPr lang="en-US" altLang="en-US">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80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91E5BF37-9A89-42E6-93EE-B14FB826C152}" type="slidenum">
              <a:rPr lang="en-US" altLang="en-US">
                <a:latin typeface="Arial" charset="0"/>
              </a:rPr>
              <a:pPr eaLnBrk="1" hangingPunct="1">
                <a:spcBef>
                  <a:spcPct val="0"/>
                </a:spcBef>
              </a:pPr>
              <a:t>21</a:t>
            </a:fld>
            <a:endParaRPr lang="en-US" altLang="en-US">
              <a:latin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90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8A1B2526-505A-41FA-91CA-4B04856C6141}" type="slidenum">
              <a:rPr lang="en-US" altLang="en-US">
                <a:latin typeface="Arial" charset="0"/>
              </a:rPr>
              <a:pPr eaLnBrk="1" hangingPunct="1">
                <a:spcBef>
                  <a:spcPct val="0"/>
                </a:spcBef>
              </a:pPr>
              <a:t>22</a:t>
            </a:fld>
            <a:endParaRPr lang="en-US" altLang="en-US">
              <a:latin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01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8265AA4E-A2B9-40D0-A448-C021718D3A57}" type="slidenum">
              <a:rPr lang="en-US" altLang="en-US">
                <a:latin typeface="Arial" charset="0"/>
              </a:rPr>
              <a:pPr eaLnBrk="1" hangingPunct="1">
                <a:spcBef>
                  <a:spcPct val="0"/>
                </a:spcBef>
              </a:pPr>
              <a:t>23</a:t>
            </a:fld>
            <a:endParaRPr lang="en-US" altLang="en-US">
              <a:latin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11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B4CC9952-E813-43D8-9E3F-A45C38E9AB03}" type="slidenum">
              <a:rPr lang="en-US" altLang="en-US">
                <a:latin typeface="Arial" charset="0"/>
              </a:rPr>
              <a:pPr eaLnBrk="1" hangingPunct="1">
                <a:spcBef>
                  <a:spcPct val="0"/>
                </a:spcBef>
              </a:pPr>
              <a:t>24</a:t>
            </a:fld>
            <a:endParaRPr lang="en-US" altLang="en-US">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37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629DD2DF-74A8-4617-8C88-02B4E2FAFC8D}" type="slidenum">
              <a:rPr lang="en-US" altLang="en-US">
                <a:latin typeface="Arial" charset="0"/>
              </a:rPr>
              <a:pPr eaLnBrk="1" hangingPunct="1">
                <a:spcBef>
                  <a:spcPct val="0"/>
                </a:spcBef>
              </a:pPr>
              <a:t>7</a:t>
            </a:fld>
            <a:endParaRPr lang="en-US" altLang="en-US">
              <a:latin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21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2D13FB31-1C30-4AA5-A111-81BD55AA3E9F}" type="slidenum">
              <a:rPr lang="en-US" altLang="en-US">
                <a:latin typeface="Arial" charset="0"/>
              </a:rPr>
              <a:pPr eaLnBrk="1" hangingPunct="1">
                <a:spcBef>
                  <a:spcPct val="0"/>
                </a:spcBef>
              </a:pPr>
              <a:t>25</a:t>
            </a:fld>
            <a:endParaRPr lang="en-US" altLang="en-US">
              <a:latin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31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9F439DFE-BD8F-4901-80FB-4D3F59103FBF}" type="slidenum">
              <a:rPr lang="en-US" altLang="en-US">
                <a:latin typeface="Arial" charset="0"/>
              </a:rPr>
              <a:pPr eaLnBrk="1" hangingPunct="1">
                <a:spcBef>
                  <a:spcPct val="0"/>
                </a:spcBef>
              </a:pPr>
              <a:t>26</a:t>
            </a:fld>
            <a:endParaRPr lang="en-US" altLang="en-US">
              <a:latin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42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E5F7EA0A-9AC0-4099-93D5-127BAA2B269F}" type="slidenum">
              <a:rPr lang="en-US" altLang="en-US">
                <a:latin typeface="Arial" charset="0"/>
              </a:rPr>
              <a:pPr eaLnBrk="1" hangingPunct="1">
                <a:spcBef>
                  <a:spcPct val="0"/>
                </a:spcBef>
              </a:pPr>
              <a:t>27</a:t>
            </a:fld>
            <a:endParaRPr lang="en-US" altLang="en-US">
              <a:latin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52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9072DAF4-17BD-4C52-820A-100BE8D909A9}" type="slidenum">
              <a:rPr lang="en-US" altLang="en-US">
                <a:latin typeface="Arial" charset="0"/>
              </a:rPr>
              <a:pPr eaLnBrk="1" hangingPunct="1">
                <a:spcBef>
                  <a:spcPct val="0"/>
                </a:spcBef>
              </a:pPr>
              <a:t>28</a:t>
            </a:fld>
            <a:endParaRPr lang="en-US" altLang="en-US">
              <a:latin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62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1D8578F-8F22-4F53-A3A3-1B972BFFB061}" type="slidenum">
              <a:rPr lang="en-US" altLang="en-US">
                <a:latin typeface="Arial" charset="0"/>
              </a:rPr>
              <a:pPr eaLnBrk="1" hangingPunct="1">
                <a:spcBef>
                  <a:spcPct val="0"/>
                </a:spcBef>
              </a:pPr>
              <a:t>29</a:t>
            </a:fld>
            <a:endParaRPr lang="en-US" altLang="en-US">
              <a:latin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72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A4E2E448-4156-4355-AD69-5DF5A6D901C6}" type="slidenum">
              <a:rPr lang="en-US" altLang="en-US">
                <a:latin typeface="Arial" charset="0"/>
              </a:rPr>
              <a:pPr eaLnBrk="1" hangingPunct="1">
                <a:spcBef>
                  <a:spcPct val="0"/>
                </a:spcBef>
              </a:pPr>
              <a:t>30</a:t>
            </a:fld>
            <a:endParaRPr lang="en-US" altLang="en-US">
              <a:latin typeface="Arial"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83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5E0ADCD5-08B8-4BED-903C-846301506BCC}" type="slidenum">
              <a:rPr lang="en-US" altLang="en-US">
                <a:latin typeface="Arial" charset="0"/>
              </a:rPr>
              <a:pPr eaLnBrk="1" hangingPunct="1">
                <a:spcBef>
                  <a:spcPct val="0"/>
                </a:spcBef>
              </a:pPr>
              <a:t>31</a:t>
            </a:fld>
            <a:endParaRPr lang="en-US" altLang="en-US">
              <a:latin typeface="Arial"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93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599B2E2A-53D9-4D19-8575-074985D180C9}" type="slidenum">
              <a:rPr lang="en-US" altLang="en-US">
                <a:latin typeface="Arial" charset="0"/>
              </a:rPr>
              <a:pPr eaLnBrk="1" hangingPunct="1">
                <a:spcBef>
                  <a:spcPct val="0"/>
                </a:spcBef>
              </a:pPr>
              <a:t>32</a:t>
            </a:fld>
            <a:endParaRPr lang="en-US" altLang="en-US">
              <a:latin typeface="Arial"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03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56BCB2AD-7A0E-47E6-9FA6-362603F8408F}" type="slidenum">
              <a:rPr lang="en-US" altLang="en-US">
                <a:latin typeface="Arial" charset="0"/>
              </a:rPr>
              <a:pPr eaLnBrk="1" hangingPunct="1">
                <a:spcBef>
                  <a:spcPct val="0"/>
                </a:spcBef>
              </a:pPr>
              <a:t>33</a:t>
            </a:fld>
            <a:endParaRPr lang="en-US" altLang="en-US">
              <a:latin typeface="Arial"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13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DCEB6323-FF91-41C5-A990-B88CCF89CD78}" type="slidenum">
              <a:rPr lang="en-US" altLang="en-US">
                <a:latin typeface="Arial" charset="0"/>
              </a:rPr>
              <a:pPr eaLnBrk="1" hangingPunct="1">
                <a:spcBef>
                  <a:spcPct val="0"/>
                </a:spcBef>
              </a:pPr>
              <a:t>34</a:t>
            </a:fld>
            <a:endParaRPr lang="en-US" altLang="en-US">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7A5643F9-A0E1-4D74-A669-C1390B529BB7}" type="slidenum">
              <a:rPr lang="en-US" altLang="en-US">
                <a:latin typeface="Arial" charset="0"/>
              </a:rPr>
              <a:pPr eaLnBrk="1" hangingPunct="1">
                <a:spcBef>
                  <a:spcPct val="0"/>
                </a:spcBef>
              </a:pPr>
              <a:t>8</a:t>
            </a:fld>
            <a:endParaRPr lang="en-US" altLang="en-US">
              <a:latin typeface="Arial"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24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07BAFAEF-4065-4F97-AFD9-5F89234A0C89}" type="slidenum">
              <a:rPr lang="en-US" altLang="en-US">
                <a:latin typeface="Arial" charset="0"/>
              </a:rPr>
              <a:pPr eaLnBrk="1" hangingPunct="1">
                <a:spcBef>
                  <a:spcPct val="0"/>
                </a:spcBef>
              </a:pPr>
              <a:t>35</a:t>
            </a:fld>
            <a:endParaRPr lang="en-US" altLang="en-US">
              <a:latin typeface="Arial"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34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635E2810-5616-4C85-9364-7B2595703617}" type="slidenum">
              <a:rPr lang="en-US" altLang="en-US">
                <a:latin typeface="Arial" charset="0"/>
              </a:rPr>
              <a:pPr eaLnBrk="1" hangingPunct="1">
                <a:spcBef>
                  <a:spcPct val="0"/>
                </a:spcBef>
              </a:pPr>
              <a:t>36</a:t>
            </a:fld>
            <a:endParaRPr lang="en-US" altLang="en-US">
              <a:latin typeface="Arial"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44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B7D07EA2-E180-4A53-AF7F-8EB03D73AB09}" type="slidenum">
              <a:rPr lang="en-US" altLang="en-US">
                <a:latin typeface="Arial" charset="0"/>
              </a:rPr>
              <a:pPr eaLnBrk="1" hangingPunct="1">
                <a:spcBef>
                  <a:spcPct val="0"/>
                </a:spcBef>
              </a:pPr>
              <a:t>37</a:t>
            </a:fld>
            <a:endParaRPr lang="en-US" altLang="en-US">
              <a:latin typeface="Arial"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54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91FA5BDE-4FBF-40DE-BDC8-AD23F0F66FE7}" type="slidenum">
              <a:rPr lang="en-US" altLang="en-US">
                <a:latin typeface="Arial" charset="0"/>
              </a:rPr>
              <a:pPr eaLnBrk="1" hangingPunct="1">
                <a:spcBef>
                  <a:spcPct val="0"/>
                </a:spcBef>
              </a:pPr>
              <a:t>38</a:t>
            </a:fld>
            <a:endParaRPr lang="en-US" altLang="en-US">
              <a:latin typeface="Arial"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65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7AF9E10-1A77-4E37-8101-A5ADE868086A}" type="slidenum">
              <a:rPr lang="en-US" altLang="en-US">
                <a:latin typeface="Arial" charset="0"/>
              </a:rPr>
              <a:pPr eaLnBrk="1" hangingPunct="1">
                <a:spcBef>
                  <a:spcPct val="0"/>
                </a:spcBef>
              </a:pPr>
              <a:t>39</a:t>
            </a:fld>
            <a:endParaRPr lang="en-US" altLang="en-US">
              <a:latin typeface="Arial"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75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DDD00E27-84CD-4C94-87C7-B46EAD10EB5D}" type="slidenum">
              <a:rPr lang="en-US" altLang="en-US">
                <a:latin typeface="Arial" charset="0"/>
              </a:rPr>
              <a:pPr eaLnBrk="1" hangingPunct="1">
                <a:spcBef>
                  <a:spcPct val="0"/>
                </a:spcBef>
              </a:pPr>
              <a:t>40</a:t>
            </a:fld>
            <a:endParaRPr lang="en-US" altLang="en-US">
              <a:latin typeface="Arial"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85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A59F57D3-F159-48E4-9887-C7F14B84D07C}" type="slidenum">
              <a:rPr lang="en-US" altLang="en-US">
                <a:latin typeface="Arial" charset="0"/>
              </a:rPr>
              <a:pPr eaLnBrk="1" hangingPunct="1">
                <a:spcBef>
                  <a:spcPct val="0"/>
                </a:spcBef>
              </a:pPr>
              <a:t>41</a:t>
            </a:fld>
            <a:endParaRPr lang="en-US" altLang="en-US">
              <a:latin typeface="Arial"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5060CF9F-4A11-4827-B395-469C6DE8ACFD}" type="slidenum">
              <a:rPr lang="en-US" altLang="en-US">
                <a:latin typeface="Arial" charset="0"/>
              </a:rPr>
              <a:pPr eaLnBrk="1" hangingPunct="1">
                <a:spcBef>
                  <a:spcPct val="0"/>
                </a:spcBef>
              </a:pPr>
              <a:t>42</a:t>
            </a:fld>
            <a:endParaRPr lang="en-US" altLang="en-US">
              <a:latin typeface="Arial"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05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58B5BC26-6A50-4BF9-8976-B7FF40C7A850}" type="slidenum">
              <a:rPr lang="en-US" altLang="en-US">
                <a:latin typeface="Arial" charset="0"/>
              </a:rPr>
              <a:pPr eaLnBrk="1" hangingPunct="1">
                <a:spcBef>
                  <a:spcPct val="0"/>
                </a:spcBef>
              </a:pPr>
              <a:t>43</a:t>
            </a:fld>
            <a:endParaRPr lang="en-US" altLang="en-US">
              <a:latin typeface="Arial"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16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299AC75F-0E1E-44CB-A05D-6CB5AC5576F0}" type="slidenum">
              <a:rPr lang="en-US" altLang="en-US">
                <a:latin typeface="Arial" charset="0"/>
              </a:rPr>
              <a:pPr eaLnBrk="1" hangingPunct="1">
                <a:spcBef>
                  <a:spcPct val="0"/>
                </a:spcBef>
              </a:pPr>
              <a:t>44</a:t>
            </a:fld>
            <a:endParaRPr lang="en-US" altLang="en-US">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C0AEA3E-C1CE-4B7D-92D4-A39746E49BF3}" type="slidenum">
              <a:rPr lang="en-US" altLang="en-US">
                <a:latin typeface="Arial" charset="0"/>
              </a:rPr>
              <a:pPr eaLnBrk="1" hangingPunct="1">
                <a:spcBef>
                  <a:spcPct val="0"/>
                </a:spcBef>
              </a:pPr>
              <a:t>9</a:t>
            </a:fld>
            <a:endParaRPr lang="en-US" altLang="en-US">
              <a:latin typeface="Arial"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26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B3B542DD-85EE-46CB-9CA8-A430A53182B3}" type="slidenum">
              <a:rPr lang="en-US" altLang="en-US">
                <a:latin typeface="Arial" charset="0"/>
              </a:rPr>
              <a:pPr eaLnBrk="1" hangingPunct="1">
                <a:spcBef>
                  <a:spcPct val="0"/>
                </a:spcBef>
              </a:pPr>
              <a:t>45</a:t>
            </a:fld>
            <a:endParaRPr lang="en-US" altLang="en-US">
              <a:latin typeface="Arial"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36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0AC339E2-AEB4-4110-92F0-E2B767F34A25}" type="slidenum">
              <a:rPr lang="en-US" altLang="en-US">
                <a:latin typeface="Arial" charset="0"/>
              </a:rPr>
              <a:pPr eaLnBrk="1" hangingPunct="1">
                <a:spcBef>
                  <a:spcPct val="0"/>
                </a:spcBef>
              </a:pPr>
              <a:t>46</a:t>
            </a:fld>
            <a:endParaRPr lang="en-US" altLang="en-US">
              <a:latin typeface="Arial"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46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BB6ED5E9-A398-4DE4-809C-701FD6B5A02A}" type="slidenum">
              <a:rPr lang="en-US" altLang="en-US">
                <a:latin typeface="Arial" charset="0"/>
              </a:rPr>
              <a:pPr eaLnBrk="1" hangingPunct="1">
                <a:spcBef>
                  <a:spcPct val="0"/>
                </a:spcBef>
              </a:pPr>
              <a:t>47</a:t>
            </a:fld>
            <a:endParaRPr lang="en-US" altLang="en-US">
              <a:latin typeface="Arial"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57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0818AB6E-A7D4-4AAD-9287-4BF2E11167C5}" type="slidenum">
              <a:rPr lang="en-US" altLang="en-US">
                <a:latin typeface="Arial" charset="0"/>
              </a:rPr>
              <a:pPr eaLnBrk="1" hangingPunct="1">
                <a:spcBef>
                  <a:spcPct val="0"/>
                </a:spcBef>
              </a:pPr>
              <a:t>48</a:t>
            </a:fld>
            <a:endParaRPr lang="en-US" altLang="en-US">
              <a:latin typeface="Arial"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67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22110B7E-9F3F-44FF-8836-13F69263401B}" type="slidenum">
              <a:rPr lang="en-US" altLang="en-US">
                <a:latin typeface="Arial" charset="0"/>
              </a:rPr>
              <a:pPr eaLnBrk="1" hangingPunct="1">
                <a:spcBef>
                  <a:spcPct val="0"/>
                </a:spcBef>
              </a:pPr>
              <a:t>49</a:t>
            </a:fld>
            <a:endParaRPr lang="en-US" altLang="en-US">
              <a:latin typeface="Arial"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77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291F829-5EBB-43AA-8D6D-B068201C555B}" type="slidenum">
              <a:rPr lang="en-US" altLang="en-US">
                <a:latin typeface="Arial" charset="0"/>
              </a:rPr>
              <a:pPr eaLnBrk="1" hangingPunct="1">
                <a:spcBef>
                  <a:spcPct val="0"/>
                </a:spcBef>
              </a:pPr>
              <a:t>50</a:t>
            </a:fld>
            <a:endParaRPr lang="en-US" altLang="en-US">
              <a:latin typeface="Arial"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8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DFC9C31C-F354-431B-8665-EAAC99D5EEB7}" type="slidenum">
              <a:rPr lang="en-US" altLang="en-US">
                <a:latin typeface="Arial" charset="0"/>
              </a:rPr>
              <a:pPr eaLnBrk="1" hangingPunct="1">
                <a:spcBef>
                  <a:spcPct val="0"/>
                </a:spcBef>
              </a:pPr>
              <a:t>51</a:t>
            </a:fld>
            <a:endParaRPr lang="en-US" altLang="en-US">
              <a:latin typeface="Arial"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98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1FD9818-0645-4719-BA1D-81D6800144CF}" type="slidenum">
              <a:rPr lang="en-US" altLang="en-US">
                <a:latin typeface="Arial" charset="0"/>
              </a:rPr>
              <a:pPr eaLnBrk="1" hangingPunct="1">
                <a:spcBef>
                  <a:spcPct val="0"/>
                </a:spcBef>
              </a:pPr>
              <a:t>52</a:t>
            </a:fld>
            <a:endParaRPr lang="en-US" altLang="en-US">
              <a:latin typeface="Arial"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18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4071C4FC-9A61-44EC-8903-53EC8492D0E4}" type="slidenum">
              <a:rPr lang="en-US" altLang="en-US">
                <a:latin typeface="Arial" charset="0"/>
              </a:rPr>
              <a:pPr eaLnBrk="1" hangingPunct="1">
                <a:spcBef>
                  <a:spcPct val="0"/>
                </a:spcBef>
              </a:pPr>
              <a:t>53</a:t>
            </a:fld>
            <a:endParaRPr lang="en-US" altLang="en-US">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68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80B14350-3779-479B-B662-9137D60957FF}" type="slidenum">
              <a:rPr lang="en-US" altLang="en-US">
                <a:latin typeface="Arial" charset="0"/>
              </a:rPr>
              <a:pPr eaLnBrk="1" hangingPunct="1">
                <a:spcBef>
                  <a:spcPct val="0"/>
                </a:spcBef>
              </a:pPr>
              <a:t>10</a:t>
            </a:fld>
            <a:endParaRPr lang="en-US" altLang="en-US">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78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2E024A56-10C0-4CB9-A5CA-C181A96BBABE}" type="slidenum">
              <a:rPr lang="en-US" altLang="en-US">
                <a:latin typeface="Arial" charset="0"/>
              </a:rPr>
              <a:pPr eaLnBrk="1" hangingPunct="1">
                <a:spcBef>
                  <a:spcPct val="0"/>
                </a:spcBef>
              </a:pPr>
              <a:t>11</a:t>
            </a:fld>
            <a:endParaRPr lang="en-US" altLang="en-US">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E84BD41D-3097-474C-8DD3-DD645BABC7D2}" type="slidenum">
              <a:rPr lang="en-US" altLang="en-US">
                <a:latin typeface="Arial" charset="0"/>
              </a:rPr>
              <a:pPr eaLnBrk="1" hangingPunct="1">
                <a:spcBef>
                  <a:spcPct val="0"/>
                </a:spcBef>
              </a:pPr>
              <a:t>12</a:t>
            </a:fld>
            <a:endParaRPr lang="en-US" altLang="en-US">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98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01D68C8A-938C-434B-9808-FFE803B86639}" type="slidenum">
              <a:rPr lang="en-US" altLang="en-US">
                <a:latin typeface="Arial" charset="0"/>
              </a:rPr>
              <a:pPr eaLnBrk="1" hangingPunct="1">
                <a:spcBef>
                  <a:spcPct val="0"/>
                </a:spcBef>
              </a:pPr>
              <a:t>13</a:t>
            </a:fld>
            <a:endParaRPr lang="en-US" altLang="en-US">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23F85D63-86E1-4AFF-A429-509F43995272}" type="slidenum">
              <a:rPr lang="en-US" altLang="en-US">
                <a:latin typeface="Arial" charset="0"/>
              </a:rPr>
              <a:pPr eaLnBrk="1" hangingPunct="1">
                <a:spcBef>
                  <a:spcPct val="0"/>
                </a:spcBef>
              </a:pPr>
              <a:t>14</a:t>
            </a:fld>
            <a:endParaRPr lang="en-US" altLang="en-US">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4/23/2015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79033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4/23/2015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979806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4/23/2015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41650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4/23/2015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361896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27E469-E76D-4506-93AE-00EBB45EAD69}" type="datetimeFigureOut">
              <a:rPr lang="en-US" smtClean="0"/>
              <a:pPr/>
              <a:t>4/23/2015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15672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927E469-E76D-4506-93AE-00EBB45EAD69}" type="datetimeFigureOut">
              <a:rPr lang="en-US" smtClean="0"/>
              <a:pPr/>
              <a:t>4/23/2015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21164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927E469-E76D-4506-93AE-00EBB45EAD69}" type="datetimeFigureOut">
              <a:rPr lang="en-US" smtClean="0"/>
              <a:pPr/>
              <a:t>4/23/2015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3856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27E469-E76D-4506-93AE-00EBB45EAD69}" type="datetimeFigureOut">
              <a:rPr lang="en-US" smtClean="0"/>
              <a:pPr/>
              <a:t>4/23/2015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411492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7E469-E76D-4506-93AE-00EBB45EAD69}" type="datetimeFigureOut">
              <a:rPr lang="en-US" smtClean="0"/>
              <a:pPr/>
              <a:t>4/23/2015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87119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4/23/2015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19407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4/23/2015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604993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27E469-E76D-4506-93AE-00EBB45EAD69}" type="datetimeFigureOut">
              <a:rPr lang="en-US" smtClean="0"/>
              <a:pPr/>
              <a:t>4/23/2015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0414D5-E642-40FE-B8F5-88F82B8EB10A}" type="slidenum">
              <a:rPr lang="en-US" smtClean="0"/>
              <a:pPr/>
              <a:t>‹#›</a:t>
            </a:fld>
            <a:endParaRPr lang="en-US"/>
          </a:p>
        </p:txBody>
      </p:sp>
    </p:spTree>
    <p:extLst>
      <p:ext uri="{BB962C8B-B14F-4D97-AF65-F5344CB8AC3E}">
        <p14:creationId xmlns:p14="http://schemas.microsoft.com/office/powerpoint/2010/main" val="2871661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hyperlink" Target="http://s4.tinypic.com/261c0t3.jpg" TargetMode="External"/><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38.jpeg"/></Relationships>
</file>

<file path=ppt/slides/_rels/slide3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0.gif"/><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64.xml.rels><?xml version="1.0" encoding="UTF-8" standalone="yes"?>
<Relationships xmlns="http://schemas.openxmlformats.org/package/2006/relationships"><Relationship Id="rId2" Type="http://schemas.openxmlformats.org/officeDocument/2006/relationships/image" Target="../media/image63.emf"/><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audio" Target="../media/audio1.bin"/><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70.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02226" y="-144463"/>
            <a:ext cx="9144000" cy="2387600"/>
          </a:xfrm>
        </p:spPr>
        <p:txBody>
          <a:bodyPr>
            <a:normAutofit/>
          </a:bodyPr>
          <a:lstStyle/>
          <a:p>
            <a:r>
              <a:rPr lang="en-US" sz="4400" b="1" dirty="0" smtClean="0">
                <a:latin typeface="Times New Roman" panose="02020603050405020304" pitchFamily="18" charset="0"/>
                <a:cs typeface="Times New Roman" panose="02020603050405020304" pitchFamily="18" charset="0"/>
              </a:rPr>
              <a:t>Professors John &amp; Marie Murdoch </a:t>
            </a:r>
            <a:r>
              <a:rPr lang="en-US" b="1" dirty="0" smtClean="0">
                <a:latin typeface="Times New Roman" panose="02020603050405020304" pitchFamily="18" charset="0"/>
                <a:cs typeface="Times New Roman" panose="02020603050405020304" pitchFamily="18" charset="0"/>
              </a:rPr>
              <a:t/>
            </a:r>
            <a:br>
              <a:rPr lang="en-US" b="1" dirty="0" smtClean="0">
                <a:latin typeface="Times New Roman" panose="02020603050405020304" pitchFamily="18" charset="0"/>
                <a:cs typeface="Times New Roman" panose="02020603050405020304" pitchFamily="18" charset="0"/>
              </a:rPr>
            </a:br>
            <a:endParaRPr lang="en-US" b="1" dirty="0">
              <a:latin typeface="Times New Roman" panose="02020603050405020304" pitchFamily="18" charset="0"/>
              <a:cs typeface="Times New Roman" panose="02020603050405020304" pitchFamily="18" charset="0"/>
            </a:endParaRPr>
          </a:p>
        </p:txBody>
      </p:sp>
      <p:sp>
        <p:nvSpPr>
          <p:cNvPr id="4" name="Rectangle 3"/>
          <p:cNvSpPr/>
          <p:nvPr/>
        </p:nvSpPr>
        <p:spPr>
          <a:xfrm>
            <a:off x="698692" y="1082730"/>
            <a:ext cx="10511275" cy="1200329"/>
          </a:xfrm>
          <a:prstGeom prst="rect">
            <a:avLst/>
          </a:prstGeom>
          <a:noFill/>
        </p:spPr>
        <p:txBody>
          <a:bodyPr wrap="none" lIns="91440" tIns="45720" rIns="91440" bIns="45720">
            <a:spAutoFit/>
          </a:bodyPr>
          <a:lstStyle/>
          <a:p>
            <a:pPr algn="ctr"/>
            <a:r>
              <a:rPr lang="en-US" sz="72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Welcome to English Corner</a:t>
            </a:r>
            <a:endParaRPr lang="en-US" sz="72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5"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90287" y="2430465"/>
            <a:ext cx="3370320" cy="5063538"/>
          </a:xfrm>
          <a:prstGeom prst="rect">
            <a:avLst/>
          </a:prstGeom>
        </p:spPr>
      </p:pic>
      <p:sp>
        <p:nvSpPr>
          <p:cNvPr id="6" name="AutoShape 2" descr="https://us-mg6.mail.yahoo.com/ya/download?mid=2_0_0_1_580645_AFrTi2IAASinUxPwZQRAKnfsXpw&amp;pid=2&amp;fid=Inbox&amp;inline=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92629" y="2170517"/>
            <a:ext cx="7795316" cy="77953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110921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5" descr="BAPM918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2000" y="806450"/>
            <a:ext cx="8229600" cy="605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4" name="Text Box 6"/>
          <p:cNvSpPr txBox="1">
            <a:spLocks noChangeArrowheads="1"/>
          </p:cNvSpPr>
          <p:nvPr/>
        </p:nvSpPr>
        <p:spPr bwMode="auto">
          <a:xfrm>
            <a:off x="2134408" y="128588"/>
            <a:ext cx="7952818"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When they played, I</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d sing along;</a:t>
            </a:r>
            <a:endParaRPr lang="en-US" altLang="en-US" sz="3600" b="1" smtClean="0">
              <a:effectLst>
                <a:outerShdw blurRad="38100" dist="38100" dir="2700000" algn="tl">
                  <a:srgbClr val="336699"/>
                </a:outerShdw>
              </a:effectLst>
              <a:latin typeface="Comic Sans MS" pitchFamily="66" charset="0"/>
            </a:endParaRPr>
          </a:p>
        </p:txBody>
      </p:sp>
    </p:spTree>
  </p:cSld>
  <p:clrMapOvr>
    <a:masterClrMapping/>
  </p:clrMapOvr>
  <p:transition spd="slow" advClick="0" advTm="4000">
    <p:fade thruBlk="1"/>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600" b="1" dirty="0" smtClean="0">
                <a:latin typeface="Arial Black" pitchFamily="34" charset="0"/>
              </a:rPr>
              <a:t>Talking Dice</a:t>
            </a:r>
            <a:endParaRPr lang="en-US" sz="6600" b="1" dirty="0">
              <a:latin typeface="Arial Black" pitchFamily="34" charset="0"/>
            </a:endParaRPr>
          </a:p>
        </p:txBody>
      </p:sp>
      <p:sp>
        <p:nvSpPr>
          <p:cNvPr id="3" name="Subtitle 2"/>
          <p:cNvSpPr>
            <a:spLocks noGrp="1"/>
          </p:cNvSpPr>
          <p:nvPr>
            <p:ph type="subTitle" idx="1"/>
          </p:nvPr>
        </p:nvSpPr>
        <p:spPr/>
        <p:txBody>
          <a:bodyPr>
            <a:normAutofit/>
          </a:bodyPr>
          <a:lstStyle/>
          <a:p>
            <a:r>
              <a:rPr lang="en-US" sz="5400" b="1" dirty="0" smtClean="0">
                <a:solidFill>
                  <a:srgbClr val="FF0000"/>
                </a:solidFill>
              </a:rPr>
              <a:t>Unfinished Sentences…</a:t>
            </a:r>
            <a:endParaRPr lang="en-US" sz="5400" b="1" dirty="0">
              <a:solidFill>
                <a:srgbClr val="FF0000"/>
              </a:solidFill>
            </a:endParaRPr>
          </a:p>
        </p:txBody>
      </p:sp>
    </p:spTree>
    <p:extLst>
      <p:ext uri="{BB962C8B-B14F-4D97-AF65-F5344CB8AC3E}">
        <p14:creationId xmlns:p14="http://schemas.microsoft.com/office/powerpoint/2010/main" val="2010578084"/>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0" y="0"/>
            <a:ext cx="11379200" cy="6858000"/>
          </a:xfrm>
          <a:prstGeom prst="rect">
            <a:avLst/>
          </a:prstGeom>
          <a:noFill/>
          <a:ln w="9525">
            <a:noFill/>
            <a:miter lim="800000"/>
            <a:headEnd/>
            <a:tailEnd/>
          </a:ln>
        </p:spPr>
        <p:txBody>
          <a:bodyPr/>
          <a:lstStyle/>
          <a:p>
            <a:pPr marL="590550" indent="-590550" algn="ctr">
              <a:spcBef>
                <a:spcPts val="700"/>
              </a:spcBef>
              <a:buClr>
                <a:schemeClr val="tx2"/>
              </a:buClr>
              <a:buSzPct val="95000"/>
              <a:defRPr/>
            </a:pPr>
            <a:r>
              <a:rPr lang="en-US" dirty="0">
                <a:latin typeface="+mn-lt"/>
                <a:ea typeface="+mn-ea"/>
              </a:rPr>
              <a:t>Unfinished Sentences:</a:t>
            </a:r>
          </a:p>
          <a:p>
            <a:pPr marL="590550" indent="-590550" algn="ctr">
              <a:spcBef>
                <a:spcPts val="700"/>
              </a:spcBef>
              <a:buClr>
                <a:schemeClr val="tx2"/>
              </a:buClr>
              <a:buSzPct val="95000"/>
              <a:defRPr/>
            </a:pPr>
            <a:r>
              <a:rPr lang="en-US" dirty="0">
                <a:latin typeface="+mn-lt"/>
                <a:ea typeface="+mn-ea"/>
              </a:rPr>
              <a:t>Finish these sentences by adding your own words.</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On Saturdays, I like to____________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had only 24 hours to live, I would__________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 feel best when people_____________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Secretly I wish_____________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could change the world, I would____  because_____</a:t>
            </a:r>
          </a:p>
          <a:p>
            <a:pPr marL="590550" indent="-590550">
              <a:lnSpc>
                <a:spcPct val="150000"/>
              </a:lnSpc>
              <a:spcBef>
                <a:spcPts val="700"/>
              </a:spcBef>
              <a:buClr>
                <a:schemeClr val="tx2"/>
              </a:buClr>
              <a:buSzPct val="95000"/>
              <a:buFont typeface="Wingdings" pitchFamily="2" charset="2"/>
              <a:buAutoNum type="arabicPeriod"/>
              <a:defRPr/>
            </a:pPr>
            <a:r>
              <a:rPr lang="en-US" dirty="0">
                <a:ea typeface="+mn-ea"/>
              </a:rPr>
              <a:t>The most exciting thing I have done is</a:t>
            </a:r>
            <a:r>
              <a:rPr lang="en-US" dirty="0" smtClean="0">
                <a:ea typeface="+mn-ea"/>
              </a:rPr>
              <a:t>_____</a:t>
            </a:r>
          </a:p>
          <a:p>
            <a:pPr marL="590550" indent="-590550">
              <a:lnSpc>
                <a:spcPct val="150000"/>
              </a:lnSpc>
              <a:spcBef>
                <a:spcPts val="700"/>
              </a:spcBef>
              <a:buClr>
                <a:schemeClr val="tx2"/>
              </a:buClr>
              <a:buSzPct val="95000"/>
              <a:buFont typeface="Wingdings" pitchFamily="2" charset="2"/>
              <a:buAutoNum type="arabicPeriod"/>
              <a:defRPr/>
            </a:pPr>
            <a:endParaRPr lang="en-US" dirty="0" smtClean="0">
              <a:ea typeface="+mn-ea"/>
            </a:endParaRPr>
          </a:p>
          <a:p>
            <a:pPr marL="590550" indent="-590550">
              <a:lnSpc>
                <a:spcPct val="150000"/>
              </a:lnSpc>
              <a:spcBef>
                <a:spcPts val="700"/>
              </a:spcBef>
              <a:buClr>
                <a:schemeClr val="tx2"/>
              </a:buClr>
              <a:buSzPct val="95000"/>
              <a:buFont typeface="Wingdings" pitchFamily="2" charset="2"/>
              <a:buAutoNum type="arabicPeriod"/>
              <a:defRPr/>
            </a:pPr>
            <a:endParaRPr lang="en-US" dirty="0">
              <a:ea typeface="+mn-ea"/>
            </a:endParaRPr>
          </a:p>
        </p:txBody>
      </p:sp>
      <p:sp>
        <p:nvSpPr>
          <p:cNvPr id="3" name="Rectangle 2"/>
          <p:cNvSpPr txBox="1">
            <a:spLocks noChangeArrowheads="1"/>
          </p:cNvSpPr>
          <p:nvPr/>
        </p:nvSpPr>
        <p:spPr>
          <a:xfrm>
            <a:off x="3352800" y="304800"/>
            <a:ext cx="4622800" cy="838200"/>
          </a:xfrm>
          <a:prstGeom prst="rect">
            <a:avLst/>
          </a:prstGeom>
        </p:spPr>
        <p:txBody>
          <a:bodyPr/>
          <a:lstStyle/>
          <a:p>
            <a:pPr algn="ctr">
              <a:defRPr/>
            </a:pPr>
            <a:endParaRPr lang="en-US" sz="4000" spc="-100" dirty="0">
              <a:latin typeface="+mn-lt"/>
              <a:ea typeface="+mj-ea"/>
              <a:cs typeface="+mj-cs"/>
            </a:endParaRPr>
          </a:p>
        </p:txBody>
      </p:sp>
      <p:sp>
        <p:nvSpPr>
          <p:cNvPr id="4" name="Rectangle 3"/>
          <p:cNvSpPr/>
          <p:nvPr/>
        </p:nvSpPr>
        <p:spPr>
          <a:xfrm>
            <a:off x="0" y="3581400"/>
            <a:ext cx="12192000" cy="3034164"/>
          </a:xfrm>
          <a:prstGeom prst="rect">
            <a:avLst/>
          </a:prstGeom>
        </p:spPr>
        <p:txBody>
          <a:bodyPr wrap="square">
            <a:spAutoFit/>
          </a:bodyPr>
          <a:lstStyle/>
          <a:p>
            <a:pPr marL="590550" indent="-590550">
              <a:lnSpc>
                <a:spcPct val="150000"/>
              </a:lnSpc>
              <a:spcBef>
                <a:spcPts val="700"/>
              </a:spcBef>
              <a:buClr>
                <a:schemeClr val="tx2"/>
              </a:buClr>
              <a:buSzPct val="95000"/>
              <a:buFont typeface="Times New Roman" pitchFamily="18" charset="0"/>
              <a:buAutoNum type="arabicPeriod" startAt="7"/>
            </a:pPr>
            <a:r>
              <a:rPr lang="en-US" dirty="0" smtClean="0"/>
              <a:t>Right now the most important thing in my life is_____   because_________________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If I could be somewhere else now, I</a:t>
            </a:r>
            <a:r>
              <a:rPr lang="en-US" altLang="en-US" dirty="0" smtClean="0"/>
              <a:t>’</a:t>
            </a:r>
            <a:r>
              <a:rPr lang="en-US" dirty="0" smtClean="0"/>
              <a:t>d______________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never worry about_____________________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like people who________________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find it difficult to_______________________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Studying is________________________________</a:t>
            </a:r>
            <a:endParaRPr lang="en-US" dirty="0"/>
          </a:p>
        </p:txBody>
      </p:sp>
    </p:spTree>
    <p:extLst>
      <p:ext uri="{BB962C8B-B14F-4D97-AF65-F5344CB8AC3E}">
        <p14:creationId xmlns:p14="http://schemas.microsoft.com/office/powerpoint/2010/main" val="3624587012"/>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l_a873d1fad062df0172b1e38e821d436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61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595" name="Text Box 3"/>
          <p:cNvSpPr txBox="1">
            <a:spLocks noChangeArrowheads="1"/>
          </p:cNvSpPr>
          <p:nvPr/>
        </p:nvSpPr>
        <p:spPr bwMode="auto">
          <a:xfrm>
            <a:off x="203201" y="3024189"/>
            <a:ext cx="3475567" cy="119062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It made me smile.</a:t>
            </a:r>
          </a:p>
        </p:txBody>
      </p:sp>
    </p:spTree>
  </p:cSld>
  <p:clrMapOvr>
    <a:masterClrMapping/>
  </p:clrMapOvr>
  <p:transition spd="slow" advClick="0" advTm="5000">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5" descr="BE067409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77267" y="-76200"/>
            <a:ext cx="7916333"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Text Box 6"/>
          <p:cNvSpPr txBox="1">
            <a:spLocks noChangeArrowheads="1"/>
          </p:cNvSpPr>
          <p:nvPr/>
        </p:nvSpPr>
        <p:spPr bwMode="auto">
          <a:xfrm>
            <a:off x="182034" y="2038350"/>
            <a:ext cx="4085167" cy="2308324"/>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Those were such happy times</a:t>
            </a:r>
          </a:p>
          <a:p>
            <a:pPr algn="ctr">
              <a:defRPr/>
            </a:pPr>
            <a:r>
              <a:rPr lang="en-US" altLang="en-US" sz="3600" b="1" smtClean="0">
                <a:effectLst>
                  <a:outerShdw blurRad="38100" dist="38100" dir="2700000" algn="tl">
                    <a:srgbClr val="336699"/>
                  </a:outerShdw>
                </a:effectLst>
                <a:latin typeface="Comic Sans MS" pitchFamily="66" charset="0"/>
              </a:rPr>
              <a:t>and not so long ago,</a:t>
            </a:r>
          </a:p>
        </p:txBody>
      </p:sp>
    </p:spTree>
  </p:cSld>
  <p:clrMapOvr>
    <a:masterClrMapping/>
  </p:clrMapOvr>
  <p:transition spd="slow" advClick="0" advTm="5328">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7" descr="CD_EverlastingMelodi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76326"/>
            <a:ext cx="12192000" cy="585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0" name="Text Box 8"/>
          <p:cNvSpPr txBox="1">
            <a:spLocks noChangeArrowheads="1"/>
          </p:cNvSpPr>
          <p:nvPr/>
        </p:nvSpPr>
        <p:spPr bwMode="auto">
          <a:xfrm>
            <a:off x="1877537" y="349250"/>
            <a:ext cx="8436925"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How I wondered where they</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d gone.</a:t>
            </a:r>
            <a:endParaRPr lang="en-US" altLang="en-US" sz="3600" b="1" smtClean="0">
              <a:effectLst>
                <a:outerShdw blurRad="38100" dist="38100" dir="2700000" algn="tl">
                  <a:srgbClr val="336699"/>
                </a:outerShdw>
              </a:effectLst>
              <a:latin typeface="Comic Sans MS" pitchFamily="66" charset="0"/>
            </a:endParaRPr>
          </a:p>
        </p:txBody>
      </p:sp>
    </p:spTree>
  </p:cSld>
  <p:clrMapOvr>
    <a:masterClrMapping/>
  </p:clrMapOvr>
  <p:transition spd="slow" advClick="0" advTm="4000">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0"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eaLnBrk="1" hangingPunct="1">
              <a:spcBef>
                <a:spcPct val="0"/>
              </a:spcBef>
              <a:buFontTx/>
              <a:buNone/>
            </a:pPr>
            <a:endParaRPr lang="en-US" altLang="en-US" sz="1800"/>
          </a:p>
        </p:txBody>
      </p:sp>
      <p:pic>
        <p:nvPicPr>
          <p:cNvPr id="13315" name="Picture 3" descr="24868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00" y="-4763"/>
            <a:ext cx="9652000" cy="6940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668" name="Text Box 4"/>
          <p:cNvSpPr txBox="1">
            <a:spLocks noChangeArrowheads="1"/>
          </p:cNvSpPr>
          <p:nvPr/>
        </p:nvSpPr>
        <p:spPr bwMode="auto">
          <a:xfrm>
            <a:off x="9347201" y="2282826"/>
            <a:ext cx="2865967" cy="1200329"/>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But they</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re back again,</a:t>
            </a:r>
            <a:endParaRPr lang="en-US" altLang="en-US" sz="3600" b="1" smtClean="0">
              <a:effectLst>
                <a:outerShdw blurRad="38100" dist="38100" dir="2700000" algn="tl">
                  <a:srgbClr val="336699"/>
                </a:outerShdw>
              </a:effectLst>
              <a:latin typeface="Comic Sans MS" pitchFamily="66" charset="0"/>
            </a:endParaRPr>
          </a:p>
        </p:txBody>
      </p:sp>
    </p:spTree>
  </p:cSld>
  <p:clrMapOvr>
    <a:masterClrMapping/>
  </p:clrMapOvr>
  <p:transition spd="slow" advClick="0" advTm="2000">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5" descr="jukelarge"/>
          <p:cNvPicPr>
            <a:picLocks noChangeAspect="1" noChangeArrowheads="1"/>
          </p:cNvPicPr>
          <p:nvPr/>
        </p:nvPicPr>
        <p:blipFill>
          <a:blip r:embed="rId3">
            <a:extLst>
              <a:ext uri="{28A0092B-C50C-407E-A947-70E740481C1C}">
                <a14:useLocalDpi xmlns:a14="http://schemas.microsoft.com/office/drawing/2010/main" val="0"/>
              </a:ext>
            </a:extLst>
          </a:blip>
          <a:srcRect t="8420"/>
          <a:stretch>
            <a:fillRect/>
          </a:stretch>
        </p:blipFill>
        <p:spPr bwMode="auto">
          <a:xfrm>
            <a:off x="-101600" y="163514"/>
            <a:ext cx="12496800" cy="6389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8" name="Text Box 6"/>
          <p:cNvSpPr txBox="1">
            <a:spLocks noChangeArrowheads="1"/>
          </p:cNvSpPr>
          <p:nvPr/>
        </p:nvSpPr>
        <p:spPr bwMode="auto">
          <a:xfrm>
            <a:off x="3860800" y="1781176"/>
            <a:ext cx="4876800" cy="1190625"/>
          </a:xfrm>
          <a:prstGeom prst="rect">
            <a:avLst/>
          </a:prstGeom>
          <a:noFill/>
          <a:ln w="9525">
            <a:noFill/>
            <a:miter lim="800000"/>
            <a:headEnd/>
            <a:tailEnd/>
          </a:ln>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Just like a long lost friend,</a:t>
            </a:r>
          </a:p>
        </p:txBody>
      </p:sp>
    </p:spTree>
  </p:cSld>
  <p:clrMapOvr>
    <a:masterClrMapping/>
  </p:clrMapOvr>
  <p:transition spd="slow" advClick="0" advTm="2500">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music-pi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5715" name="Text Box 3"/>
          <p:cNvSpPr txBox="1">
            <a:spLocks noChangeArrowheads="1"/>
          </p:cNvSpPr>
          <p:nvPr/>
        </p:nvSpPr>
        <p:spPr bwMode="auto">
          <a:xfrm>
            <a:off x="283634" y="152401"/>
            <a:ext cx="4288367" cy="228917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All the songs I loved </a:t>
            </a:r>
          </a:p>
          <a:p>
            <a:pPr>
              <a:defRPr/>
            </a:pPr>
            <a:r>
              <a:rPr lang="en-US" altLang="en-US" sz="3600" b="1" smtClean="0">
                <a:effectLst>
                  <a:outerShdw blurRad="38100" dist="38100" dir="2700000" algn="tl">
                    <a:srgbClr val="336699"/>
                  </a:outerShdw>
                </a:effectLst>
                <a:latin typeface="Comic Sans MS" pitchFamily="66" charset="0"/>
              </a:rPr>
              <a:t>so </a:t>
            </a:r>
          </a:p>
          <a:p>
            <a:pPr>
              <a:defRPr/>
            </a:pPr>
            <a:r>
              <a:rPr lang="en-US" altLang="en-US" sz="3600" b="1" smtClean="0">
                <a:effectLst>
                  <a:outerShdw blurRad="38100" dist="38100" dir="2700000" algn="tl">
                    <a:srgbClr val="336699"/>
                  </a:outerShdw>
                </a:effectLst>
                <a:latin typeface="Comic Sans MS" pitchFamily="66" charset="0"/>
              </a:rPr>
              <a:t>well.</a:t>
            </a:r>
          </a:p>
        </p:txBody>
      </p:sp>
    </p:spTree>
  </p:cSld>
  <p:clrMapOvr>
    <a:masterClrMapping/>
  </p:clrMapOvr>
  <p:transition spd="slow" advClick="0" advTm="4000">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ANT07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75"/>
            <a:ext cx="12395200" cy="690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739" name="Text Box 3"/>
          <p:cNvSpPr txBox="1">
            <a:spLocks noChangeArrowheads="1"/>
          </p:cNvSpPr>
          <p:nvPr/>
        </p:nvSpPr>
        <p:spPr bwMode="auto">
          <a:xfrm>
            <a:off x="1140297" y="469901"/>
            <a:ext cx="4575291" cy="120032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solidFill>
                  <a:schemeClr val="bg1"/>
                </a:solidFill>
                <a:effectLst>
                  <a:outerShdw blurRad="38100" dist="38100" dir="2700000" algn="tl">
                    <a:srgbClr val="FFFFFF"/>
                  </a:outerShdw>
                </a:effectLst>
                <a:latin typeface="Comic Sans MS" pitchFamily="66" charset="0"/>
              </a:rPr>
              <a:t>Every </a:t>
            </a:r>
            <a:r>
              <a:rPr lang="en-US" altLang="en-US" sz="3600" b="1" dirty="0" err="1" smtClean="0">
                <a:solidFill>
                  <a:schemeClr val="bg1"/>
                </a:solidFill>
                <a:effectLst>
                  <a:outerShdw blurRad="38100" dist="38100" dir="2700000" algn="tl">
                    <a:srgbClr val="FFFFFF"/>
                  </a:outerShdw>
                </a:effectLst>
                <a:latin typeface="Comic Sans MS" pitchFamily="66" charset="0"/>
              </a:rPr>
              <a:t>sha</a:t>
            </a:r>
            <a:r>
              <a:rPr lang="en-US" altLang="en-US" sz="3600" b="1" dirty="0" smtClean="0">
                <a:solidFill>
                  <a:schemeClr val="bg1"/>
                </a:solidFill>
                <a:effectLst>
                  <a:outerShdw blurRad="38100" dist="38100" dir="2700000" algn="tl">
                    <a:srgbClr val="FFFFFF"/>
                  </a:outerShdw>
                </a:effectLst>
                <a:latin typeface="Comic Sans MS" pitchFamily="66" charset="0"/>
              </a:rPr>
              <a:t>-la-la-la,</a:t>
            </a:r>
          </a:p>
          <a:p>
            <a:pPr algn="ctr">
              <a:defRPr/>
            </a:pPr>
            <a:r>
              <a:rPr lang="en-US" altLang="en-US" sz="3600" b="1" dirty="0" smtClean="0">
                <a:solidFill>
                  <a:schemeClr val="bg1"/>
                </a:solidFill>
                <a:effectLst>
                  <a:outerShdw blurRad="38100" dist="38100" dir="2700000" algn="tl">
                    <a:srgbClr val="FFFFFF"/>
                  </a:outerShdw>
                </a:effectLst>
                <a:latin typeface="Comic Sans MS" pitchFamily="66" charset="0"/>
              </a:rPr>
              <a:t>every whoa-oh-oh</a:t>
            </a:r>
          </a:p>
        </p:txBody>
      </p:sp>
    </p:spTree>
  </p:cSld>
  <p:clrMapOvr>
    <a:masterClrMapping/>
  </p:clrMapOvr>
  <p:transition spd="slow" advClick="0" advTm="4500">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The_music_in_my_heart_II_by_rockmantic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00" y="-76200"/>
            <a:ext cx="12395200" cy="701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7763" name="Text Box 3"/>
          <p:cNvSpPr txBox="1">
            <a:spLocks noChangeArrowheads="1"/>
          </p:cNvSpPr>
          <p:nvPr/>
        </p:nvSpPr>
        <p:spPr bwMode="auto">
          <a:xfrm>
            <a:off x="7823200" y="2940050"/>
            <a:ext cx="2852063"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dirty="0" smtClean="0">
                <a:solidFill>
                  <a:schemeClr val="bg1"/>
                </a:solidFill>
                <a:effectLst>
                  <a:outerShdw blurRad="38100" dist="38100" dir="2700000" algn="tl">
                    <a:srgbClr val="FFFFFF"/>
                  </a:outerShdw>
                </a:effectLst>
                <a:latin typeface="Comic Sans MS" pitchFamily="66" charset="0"/>
              </a:rPr>
              <a:t>Still shines</a:t>
            </a:r>
            <a:r>
              <a:rPr lang="en-US" altLang="en-US" sz="3600" b="1" dirty="0" smtClean="0">
                <a:solidFill>
                  <a:srgbClr val="000000"/>
                </a:solidFill>
                <a:effectLst>
                  <a:outerShdw blurRad="38100" dist="38100" dir="2700000" algn="tl">
                    <a:srgbClr val="FFFFFF"/>
                  </a:outerShdw>
                </a:effectLst>
                <a:latin typeface="Comic Sans MS" pitchFamily="66" charset="0"/>
              </a:rPr>
              <a:t>.</a:t>
            </a:r>
          </a:p>
        </p:txBody>
      </p:sp>
    </p:spTree>
  </p:cSld>
  <p:clrMapOvr>
    <a:masterClrMapping/>
  </p:clrMapOvr>
  <p:transition spd="slow" advClick="0" advTm="2500">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jopli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2400" y="22225"/>
            <a:ext cx="9245600" cy="688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2500">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997" y="-141312"/>
            <a:ext cx="10515600" cy="1325563"/>
          </a:xfrm>
        </p:spPr>
        <p:txBody>
          <a:bodyPr/>
          <a:lstStyle/>
          <a:p>
            <a:pPr algn="ctr"/>
            <a: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April 16</a:t>
            </a:r>
            <a:r>
              <a:rPr lang="en-US" b="1" baseline="3000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th</a:t>
            </a:r>
            <a: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English </a:t>
            </a: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Corner Friends</a:t>
            </a:r>
            <a:endParaRPr lang="en-US" dirty="0"/>
          </a:p>
        </p:txBody>
      </p:sp>
      <p:sp>
        <p:nvSpPr>
          <p:cNvPr id="3" name="Content Placeholder 2"/>
          <p:cNvSpPr>
            <a:spLocks noGrp="1"/>
          </p:cNvSpPr>
          <p:nvPr>
            <p:ph idx="1"/>
          </p:nvPr>
        </p:nvSpPr>
        <p:spPr/>
        <p:txBody>
          <a:bodyPr/>
          <a:lstStyle/>
          <a:p>
            <a:endParaRPr lang="en-US" dirty="0"/>
          </a:p>
        </p:txBody>
      </p:sp>
      <p:pic>
        <p:nvPicPr>
          <p:cNvPr id="1026" name="Picture 2" descr="C:\Users\JOHNMU~1\AppData\Local\Temp\P108063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967840"/>
            <a:ext cx="12192000" cy="914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55234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DSC01209"/>
          <p:cNvPicPr>
            <a:picLocks noChangeAspect="1" noChangeArrowheads="1"/>
          </p:cNvPicPr>
          <p:nvPr/>
        </p:nvPicPr>
        <p:blipFill>
          <a:blip r:embed="rId3">
            <a:lum contrast="-24000"/>
            <a:extLst>
              <a:ext uri="{28A0092B-C50C-407E-A947-70E740481C1C}">
                <a14:useLocalDpi xmlns:a14="http://schemas.microsoft.com/office/drawing/2010/main" val="0"/>
              </a:ext>
            </a:extLst>
          </a:blip>
          <a:srcRect/>
          <a:stretch>
            <a:fillRect/>
          </a:stretch>
        </p:blipFill>
        <p:spPr bwMode="auto">
          <a:xfrm>
            <a:off x="0" y="-1588"/>
            <a:ext cx="12192000" cy="6861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811" name="Text Box 3"/>
          <p:cNvSpPr txBox="1">
            <a:spLocks noChangeArrowheads="1"/>
          </p:cNvSpPr>
          <p:nvPr/>
        </p:nvSpPr>
        <p:spPr bwMode="auto">
          <a:xfrm>
            <a:off x="2661380" y="180976"/>
            <a:ext cx="6710491" cy="120032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Every </a:t>
            </a:r>
            <a:r>
              <a:rPr lang="en-US" altLang="en-US" sz="3600" b="1" dirty="0" err="1" smtClean="0">
                <a:solidFill>
                  <a:schemeClr val="bg1"/>
                </a:solidFill>
                <a:effectLst>
                  <a:outerShdw blurRad="38100" dist="38100" dir="2700000" algn="tl">
                    <a:srgbClr val="336699"/>
                  </a:outerShdw>
                </a:effectLst>
                <a:latin typeface="Comic Sans MS" pitchFamily="66" charset="0"/>
              </a:rPr>
              <a:t>shing</a:t>
            </a:r>
            <a:r>
              <a:rPr lang="en-US" altLang="en-US" sz="3600" b="1" dirty="0" smtClean="0">
                <a:solidFill>
                  <a:schemeClr val="bg1"/>
                </a:solidFill>
                <a:effectLst>
                  <a:outerShdw blurRad="38100" dist="38100" dir="2700000" algn="tl">
                    <a:srgbClr val="336699"/>
                  </a:outerShdw>
                </a:effectLst>
                <a:latin typeface="Comic Sans MS" pitchFamily="66" charset="0"/>
              </a:rPr>
              <a:t>-a-ling-a-ling</a:t>
            </a:r>
          </a:p>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that they</a:t>
            </a:r>
            <a:r>
              <a:rPr lang="ja-JP" altLang="en-US" sz="3600" b="1" dirty="0" smtClean="0">
                <a:solidFill>
                  <a:schemeClr val="bg1"/>
                </a:solidFill>
                <a:effectLst>
                  <a:outerShdw blurRad="38100" dist="38100" dir="2700000" algn="tl">
                    <a:srgbClr val="336699"/>
                  </a:outerShdw>
                </a:effectLst>
                <a:latin typeface="Comic Sans MS" pitchFamily="66" charset="0"/>
              </a:rPr>
              <a:t>’</a:t>
            </a:r>
            <a:r>
              <a:rPr lang="en-US" altLang="ja-JP" sz="3600" b="1" dirty="0" smtClean="0">
                <a:solidFill>
                  <a:schemeClr val="bg1"/>
                </a:solidFill>
                <a:effectLst>
                  <a:outerShdw blurRad="38100" dist="38100" dir="2700000" algn="tl">
                    <a:srgbClr val="336699"/>
                  </a:outerShdw>
                </a:effectLst>
                <a:latin typeface="Comic Sans MS" pitchFamily="66" charset="0"/>
              </a:rPr>
              <a:t>re starting to sing</a:t>
            </a:r>
            <a:endParaRPr lang="en-US" altLang="en-US" sz="3600" b="1" dirty="0" smtClean="0">
              <a:solidFill>
                <a:schemeClr val="bg1"/>
              </a:solidFill>
              <a:effectLst>
                <a:outerShdw blurRad="38100" dist="38100" dir="2700000" algn="tl">
                  <a:srgbClr val="336699"/>
                </a:outerShdw>
              </a:effectLst>
              <a:latin typeface="Comic Sans MS" pitchFamily="66" charset="0"/>
            </a:endParaRPr>
          </a:p>
        </p:txBody>
      </p:sp>
    </p:spTree>
  </p:cSld>
  <p:clrMapOvr>
    <a:masterClrMapping/>
  </p:clrMapOvr>
  <p:transition spd="slow" advClick="0" advTm="4000">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211141-main_Fu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88939"/>
            <a:ext cx="12192000" cy="608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35" name="Text Box 3"/>
          <p:cNvSpPr txBox="1">
            <a:spLocks noChangeArrowheads="1"/>
          </p:cNvSpPr>
          <p:nvPr/>
        </p:nvSpPr>
        <p:spPr bwMode="auto">
          <a:xfrm>
            <a:off x="7903634" y="5310188"/>
            <a:ext cx="2012089"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dirty="0" smtClean="0">
                <a:solidFill>
                  <a:schemeClr val="bg1"/>
                </a:solidFill>
                <a:effectLst>
                  <a:outerShdw blurRad="38100" dist="38100" dir="2700000" algn="tl">
                    <a:srgbClr val="336699"/>
                  </a:outerShdw>
                </a:effectLst>
                <a:latin typeface="Comic Sans MS" pitchFamily="66" charset="0"/>
              </a:rPr>
              <a:t>So fine.</a:t>
            </a:r>
          </a:p>
        </p:txBody>
      </p:sp>
    </p:spTree>
  </p:cSld>
  <p:clrMapOvr>
    <a:masterClrMapping/>
  </p:clrMapOvr>
  <p:transition spd="slow" advClick="0" advTm="2000">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Turntables_43_retro_a_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200" y="-49213"/>
            <a:ext cx="10972800" cy="6956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2000">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5" descr="pian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8900"/>
            <a:ext cx="12293600" cy="684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2" name="Text Box 6"/>
          <p:cNvSpPr txBox="1">
            <a:spLocks noChangeArrowheads="1"/>
          </p:cNvSpPr>
          <p:nvPr/>
        </p:nvSpPr>
        <p:spPr bwMode="auto">
          <a:xfrm>
            <a:off x="304800" y="241300"/>
            <a:ext cx="7112000" cy="1739900"/>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When they get to the part where he</a:t>
            </a:r>
            <a:r>
              <a:rPr lang="ja-JP" altLang="en-US" sz="3600" b="1" dirty="0" smtClean="0">
                <a:solidFill>
                  <a:schemeClr val="bg1"/>
                </a:solidFill>
                <a:effectLst>
                  <a:outerShdw blurRad="38100" dist="38100" dir="2700000" algn="tl">
                    <a:srgbClr val="336699"/>
                  </a:outerShdw>
                </a:effectLst>
                <a:latin typeface="Comic Sans MS" pitchFamily="66" charset="0"/>
              </a:rPr>
              <a:t>’</a:t>
            </a:r>
            <a:r>
              <a:rPr lang="en-US" altLang="ja-JP" sz="3600" b="1" dirty="0" smtClean="0">
                <a:solidFill>
                  <a:schemeClr val="bg1"/>
                </a:solidFill>
                <a:effectLst>
                  <a:outerShdw blurRad="38100" dist="38100" dir="2700000" algn="tl">
                    <a:srgbClr val="336699"/>
                  </a:outerShdw>
                </a:effectLst>
                <a:latin typeface="Comic Sans MS" pitchFamily="66" charset="0"/>
              </a:rPr>
              <a:t>s breaking her heart,</a:t>
            </a:r>
            <a:endParaRPr lang="en-US" altLang="en-US" sz="3600" b="1" dirty="0" smtClean="0">
              <a:solidFill>
                <a:schemeClr val="bg1"/>
              </a:solidFill>
              <a:effectLst>
                <a:outerShdw blurRad="38100" dist="38100" dir="2700000" algn="tl">
                  <a:srgbClr val="336699"/>
                </a:outerShdw>
              </a:effectLst>
              <a:latin typeface="Comic Sans MS" pitchFamily="66" charset="0"/>
            </a:endParaRPr>
          </a:p>
        </p:txBody>
      </p:sp>
    </p:spTree>
  </p:cSld>
  <p:clrMapOvr>
    <a:masterClrMapping/>
  </p:clrMapOvr>
  <p:transition spd="slow" advClick="0" advTm="4000">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tea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200" y="-19050"/>
            <a:ext cx="12598400" cy="689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907" name="Text Box 3"/>
          <p:cNvSpPr txBox="1">
            <a:spLocks noChangeArrowheads="1"/>
          </p:cNvSpPr>
          <p:nvPr/>
        </p:nvSpPr>
        <p:spPr bwMode="auto">
          <a:xfrm>
            <a:off x="6197601" y="5057776"/>
            <a:ext cx="4389967" cy="119062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dirty="0" smtClean="0">
                <a:solidFill>
                  <a:schemeClr val="bg1"/>
                </a:solidFill>
                <a:effectLst>
                  <a:outerShdw blurRad="38100" dist="38100" dir="2700000" algn="tl">
                    <a:srgbClr val="336699"/>
                  </a:outerShdw>
                </a:effectLst>
                <a:latin typeface="Comic Sans MS" pitchFamily="66" charset="0"/>
              </a:rPr>
              <a:t>It can really make me cry.</a:t>
            </a:r>
          </a:p>
        </p:txBody>
      </p:sp>
    </p:spTree>
  </p:cSld>
  <p:clrMapOvr>
    <a:masterClrMapping/>
  </p:clrMapOvr>
  <p:transition spd="slow" advClick="0" advTm="3766">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cut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2400"/>
            <a:ext cx="12395200" cy="706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4931" name="Text Box 3"/>
          <p:cNvSpPr txBox="1">
            <a:spLocks noChangeArrowheads="1"/>
          </p:cNvSpPr>
          <p:nvPr/>
        </p:nvSpPr>
        <p:spPr bwMode="auto">
          <a:xfrm>
            <a:off x="4913517" y="958850"/>
            <a:ext cx="4028667"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solidFill>
                  <a:srgbClr val="000000"/>
                </a:solidFill>
                <a:effectLst>
                  <a:outerShdw blurRad="38100" dist="38100" dir="2700000" algn="tl">
                    <a:srgbClr val="FFFFFF"/>
                  </a:outerShdw>
                </a:effectLst>
                <a:latin typeface="Comic Sans MS" pitchFamily="66" charset="0"/>
              </a:rPr>
              <a:t>Just like before,</a:t>
            </a:r>
          </a:p>
        </p:txBody>
      </p:sp>
    </p:spTree>
  </p:cSld>
  <p:clrMapOvr>
    <a:masterClrMapping/>
  </p:clrMapOvr>
  <p:transition spd="slow" advClick="0" advTm="4953">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couple_embrace_silhouet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350"/>
            <a:ext cx="12395200" cy="694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5955" name="Text Box 3"/>
          <p:cNvSpPr txBox="1">
            <a:spLocks noChangeArrowheads="1"/>
          </p:cNvSpPr>
          <p:nvPr/>
        </p:nvSpPr>
        <p:spPr bwMode="auto">
          <a:xfrm>
            <a:off x="2154768" y="5562600"/>
            <a:ext cx="6189515"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dirty="0" smtClean="0">
                <a:solidFill>
                  <a:schemeClr val="bg1"/>
                </a:solidFill>
                <a:effectLst>
                  <a:outerShdw blurRad="38100" dist="38100" dir="2700000" algn="tl">
                    <a:srgbClr val="336699"/>
                  </a:outerShdw>
                </a:effectLst>
                <a:latin typeface="Comic Sans MS" pitchFamily="66" charset="0"/>
              </a:rPr>
              <a:t>It</a:t>
            </a:r>
            <a:r>
              <a:rPr lang="ja-JP" altLang="en-US" sz="3600" b="1" dirty="0" smtClean="0">
                <a:solidFill>
                  <a:schemeClr val="bg1"/>
                </a:solidFill>
                <a:effectLst>
                  <a:outerShdw blurRad="38100" dist="38100" dir="2700000" algn="tl">
                    <a:srgbClr val="336699"/>
                  </a:outerShdw>
                </a:effectLst>
                <a:latin typeface="Comic Sans MS" pitchFamily="66" charset="0"/>
              </a:rPr>
              <a:t>’</a:t>
            </a:r>
            <a:r>
              <a:rPr lang="en-US" altLang="ja-JP" sz="3600" b="1" dirty="0" smtClean="0">
                <a:solidFill>
                  <a:schemeClr val="bg1"/>
                </a:solidFill>
                <a:effectLst>
                  <a:outerShdw blurRad="38100" dist="38100" dir="2700000" algn="tl">
                    <a:srgbClr val="336699"/>
                  </a:outerShdw>
                </a:effectLst>
                <a:latin typeface="Comic Sans MS" pitchFamily="66" charset="0"/>
              </a:rPr>
              <a:t>s yesterday once more.</a:t>
            </a:r>
            <a:endParaRPr lang="en-US" altLang="en-US" sz="3600" b="1" dirty="0" smtClean="0">
              <a:solidFill>
                <a:schemeClr val="bg1"/>
              </a:solidFill>
              <a:effectLst>
                <a:outerShdw blurRad="38100" dist="38100" dir="2700000" algn="tl">
                  <a:srgbClr val="336699"/>
                </a:outerShdw>
              </a:effectLst>
              <a:latin typeface="Comic Sans MS" pitchFamily="66" charset="0"/>
            </a:endParaRPr>
          </a:p>
        </p:txBody>
      </p:sp>
    </p:spTree>
  </p:cSld>
  <p:clrMapOvr>
    <a:masterClrMapping/>
  </p:clrMapOvr>
  <p:transition spd="slow" advClick="0" advTm="6000">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610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20700"/>
            <a:ext cx="12395200" cy="644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4100">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5" descr="otr_rockwe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76200"/>
            <a:ext cx="7685617"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8" name="Text Box 6"/>
          <p:cNvSpPr txBox="1">
            <a:spLocks noChangeArrowheads="1"/>
          </p:cNvSpPr>
          <p:nvPr/>
        </p:nvSpPr>
        <p:spPr bwMode="auto">
          <a:xfrm>
            <a:off x="8005234" y="2109788"/>
            <a:ext cx="4186767" cy="641350"/>
          </a:xfrm>
          <a:prstGeom prst="rect">
            <a:avLst/>
          </a:prstGeom>
          <a:noFill/>
          <a:ln w="9525">
            <a:noFill/>
            <a:miter lim="800000"/>
            <a:headEnd/>
            <a:tailEnd/>
          </a:ln>
          <a:effectLst/>
        </p:spPr>
        <p:txBody>
          <a:bodyPr>
            <a:spAutoFit/>
          </a:bodyPr>
          <a:lstStyle/>
          <a:p>
            <a:pPr algn="ctr" eaLnBrk="0" hangingPunct="0">
              <a:defRPr/>
            </a:pPr>
            <a:endParaRPr lang="en-US" sz="3600" b="1">
              <a:effectLst>
                <a:outerShdw blurRad="38100" dist="38100" dir="2700000" algn="tl">
                  <a:srgbClr val="000000"/>
                </a:outerShdw>
              </a:effectLst>
              <a:latin typeface="Comic Sans MS" pitchFamily="66" charset="0"/>
              <a:ea typeface="+mn-ea"/>
            </a:endParaRPr>
          </a:p>
        </p:txBody>
      </p:sp>
      <p:sp>
        <p:nvSpPr>
          <p:cNvPr id="8199" name="Text Box 7"/>
          <p:cNvSpPr txBox="1">
            <a:spLocks noChangeArrowheads="1"/>
          </p:cNvSpPr>
          <p:nvPr/>
        </p:nvSpPr>
        <p:spPr bwMode="auto">
          <a:xfrm>
            <a:off x="7620001" y="2282826"/>
            <a:ext cx="4389967" cy="1754326"/>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Looking back on how it was</a:t>
            </a:r>
          </a:p>
          <a:p>
            <a:pPr algn="ctr">
              <a:defRPr/>
            </a:pPr>
            <a:r>
              <a:rPr lang="en-US" altLang="en-US" sz="3600" b="1" smtClean="0">
                <a:effectLst>
                  <a:outerShdw blurRad="38100" dist="38100" dir="2700000" algn="tl">
                    <a:srgbClr val="336699"/>
                  </a:outerShdw>
                </a:effectLst>
                <a:latin typeface="Comic Sans MS" pitchFamily="66" charset="0"/>
              </a:rPr>
              <a:t>in years gone by</a:t>
            </a:r>
          </a:p>
        </p:txBody>
      </p:sp>
    </p:spTree>
  </p:cSld>
  <p:clrMapOvr>
    <a:masterClrMapping/>
  </p:clrMapOvr>
  <p:transition spd="slow" advClick="0" advTm="4594">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fromse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6514"/>
            <a:ext cx="12801600" cy="689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9027" name="Text Box 3"/>
          <p:cNvSpPr txBox="1">
            <a:spLocks noChangeArrowheads="1"/>
          </p:cNvSpPr>
          <p:nvPr/>
        </p:nvSpPr>
        <p:spPr bwMode="auto">
          <a:xfrm>
            <a:off x="5588001" y="485776"/>
            <a:ext cx="6117167" cy="119062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And the good times that I had,</a:t>
            </a:r>
          </a:p>
        </p:txBody>
      </p:sp>
    </p:spTree>
  </p:cSld>
  <p:clrMapOvr>
    <a:masterClrMapping/>
  </p:clrMapOvr>
  <p:transition spd="slow" advClick="0" advTm="4968">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997" y="-141312"/>
            <a:ext cx="10515600" cy="1325563"/>
          </a:xfrm>
        </p:spPr>
        <p:txBody>
          <a:bodyPr/>
          <a:lstStyle/>
          <a:p>
            <a:pPr algn="ctr"/>
            <a: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April 16</a:t>
            </a:r>
            <a:r>
              <a:rPr lang="en-US" b="1" baseline="3000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th</a:t>
            </a:r>
            <a: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English </a:t>
            </a: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Corner Friends</a:t>
            </a:r>
            <a:endParaRPr lang="en-US" dirty="0"/>
          </a:p>
        </p:txBody>
      </p:sp>
      <p:sp>
        <p:nvSpPr>
          <p:cNvPr id="3" name="Content Placeholder 2"/>
          <p:cNvSpPr>
            <a:spLocks noGrp="1"/>
          </p:cNvSpPr>
          <p:nvPr>
            <p:ph idx="1"/>
          </p:nvPr>
        </p:nvSpPr>
        <p:spPr/>
        <p:txBody>
          <a:bodyPr/>
          <a:lstStyle/>
          <a:p>
            <a:endParaRPr lang="en-US" dirty="0"/>
          </a:p>
        </p:txBody>
      </p:sp>
      <p:pic>
        <p:nvPicPr>
          <p:cNvPr id="2050" name="Picture 2" descr="C:\Users\JOHNMU~1\AppData\Local\Temp\P108063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849085"/>
            <a:ext cx="12176168" cy="9132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609003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050929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6200"/>
            <a:ext cx="12293600"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5" name="Text Box 3"/>
          <p:cNvSpPr txBox="1">
            <a:spLocks noChangeArrowheads="1"/>
          </p:cNvSpPr>
          <p:nvPr/>
        </p:nvSpPr>
        <p:spPr bwMode="auto">
          <a:xfrm>
            <a:off x="3251200" y="1323976"/>
            <a:ext cx="5791200" cy="1190625"/>
          </a:xfrm>
          <a:prstGeom prst="rect">
            <a:avLst/>
          </a:prstGeom>
          <a:noFill/>
          <a:ln w="9525">
            <a:noFill/>
            <a:miter lim="800000"/>
            <a:headEnd/>
            <a:tailEnd/>
          </a:ln>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solidFill>
                  <a:srgbClr val="000000"/>
                </a:solidFill>
                <a:effectLst>
                  <a:outerShdw blurRad="38100" dist="38100" dir="2700000" algn="tl">
                    <a:srgbClr val="FFFFFF"/>
                  </a:outerShdw>
                </a:effectLst>
                <a:latin typeface="Comic Sans MS" pitchFamily="66" charset="0"/>
              </a:rPr>
              <a:t>Makes today seem rather sad,</a:t>
            </a:r>
          </a:p>
        </p:txBody>
      </p:sp>
    </p:spTree>
  </p:cSld>
  <p:clrMapOvr>
    <a:masterClrMapping/>
  </p:clrMapOvr>
  <p:transition spd="slow" advClick="0" advTm="3000">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bisbee-arizon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31813"/>
            <a:ext cx="12395200" cy="570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75" name="Text Box 3"/>
          <p:cNvSpPr txBox="1">
            <a:spLocks noChangeArrowheads="1"/>
          </p:cNvSpPr>
          <p:nvPr/>
        </p:nvSpPr>
        <p:spPr bwMode="auto">
          <a:xfrm>
            <a:off x="4876800" y="738351"/>
            <a:ext cx="4085167" cy="119062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effectLst>
                  <a:outerShdw blurRad="38100" dist="38100" dir="2700000" algn="tl">
                    <a:srgbClr val="FFFFFF"/>
                  </a:outerShdw>
                </a:effectLst>
                <a:latin typeface="Comic Sans MS" pitchFamily="66" charset="0"/>
              </a:rPr>
              <a:t>So much has changed.</a:t>
            </a:r>
          </a:p>
        </p:txBody>
      </p:sp>
    </p:spTree>
  </p:cSld>
  <p:clrMapOvr>
    <a:masterClrMapping/>
  </p:clrMapOvr>
  <p:transition spd="slow" advClick="0" advTm="6000">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5" descr="ttap_music_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0000" y="1295400"/>
            <a:ext cx="7416800"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6" name="Text Box 6"/>
          <p:cNvSpPr txBox="1">
            <a:spLocks noChangeArrowheads="1"/>
          </p:cNvSpPr>
          <p:nvPr/>
        </p:nvSpPr>
        <p:spPr bwMode="auto">
          <a:xfrm>
            <a:off x="3192531" y="76201"/>
            <a:ext cx="5917004" cy="120032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It was songs of love that</a:t>
            </a:r>
          </a:p>
          <a:p>
            <a:pPr algn="ctr">
              <a:defRPr/>
            </a:pPr>
            <a:r>
              <a:rPr lang="en-US" altLang="en-US" sz="3600" b="1" smtClean="0">
                <a:effectLst>
                  <a:outerShdw blurRad="38100" dist="38100" dir="2700000" algn="tl">
                    <a:srgbClr val="336699"/>
                  </a:outerShdw>
                </a:effectLst>
                <a:latin typeface="Comic Sans MS" pitchFamily="66" charset="0"/>
              </a:rPr>
              <a:t>I would sing to then</a:t>
            </a:r>
          </a:p>
        </p:txBody>
      </p:sp>
    </p:spTree>
  </p:cSld>
  <p:clrMapOvr>
    <a:masterClrMapping/>
  </p:clrMapOvr>
  <p:transition spd="slow" advClick="0" advTm="4328">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2145992419_4e192d86d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2400"/>
            <a:ext cx="8212667" cy="708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23" name="Text Box 3"/>
          <p:cNvSpPr txBox="1">
            <a:spLocks noChangeArrowheads="1"/>
          </p:cNvSpPr>
          <p:nvPr/>
        </p:nvSpPr>
        <p:spPr bwMode="auto">
          <a:xfrm>
            <a:off x="8229600" y="2514600"/>
            <a:ext cx="3606800" cy="1739900"/>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And I</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d memorize each word.</a:t>
            </a:r>
            <a:endParaRPr lang="en-US" altLang="en-US" sz="3600" b="1" smtClean="0">
              <a:effectLst>
                <a:outerShdw blurRad="38100" dist="38100" dir="2700000" algn="tl">
                  <a:srgbClr val="336699"/>
                </a:outerShdw>
              </a:effectLst>
              <a:latin typeface="Comic Sans MS" pitchFamily="66" charset="0"/>
            </a:endParaRPr>
          </a:p>
        </p:txBody>
      </p:sp>
    </p:spTree>
  </p:cSld>
  <p:clrMapOvr>
    <a:masterClrMapping/>
  </p:clrMapOvr>
  <p:transition spd="slow" advClick="0" advTm="4100">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5" descr="brianne_paint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9133" y="-76200"/>
            <a:ext cx="7374467"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6" name="Text Box 6"/>
          <p:cNvSpPr txBox="1">
            <a:spLocks noChangeArrowheads="1"/>
          </p:cNvSpPr>
          <p:nvPr/>
        </p:nvSpPr>
        <p:spPr bwMode="auto">
          <a:xfrm>
            <a:off x="80434" y="2282826"/>
            <a:ext cx="4593167" cy="1754326"/>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Those old melodies</a:t>
            </a:r>
          </a:p>
          <a:p>
            <a:pPr algn="ctr">
              <a:defRPr/>
            </a:pPr>
            <a:r>
              <a:rPr lang="en-US" altLang="en-US" sz="3600" b="1" smtClean="0">
                <a:effectLst>
                  <a:outerShdw blurRad="38100" dist="38100" dir="2700000" algn="tl">
                    <a:srgbClr val="336699"/>
                  </a:outerShdw>
                </a:effectLst>
                <a:latin typeface="Comic Sans MS" pitchFamily="66" charset="0"/>
              </a:rPr>
              <a:t>still sound so good to me</a:t>
            </a:r>
          </a:p>
        </p:txBody>
      </p:sp>
    </p:spTree>
  </p:cSld>
  <p:clrMapOvr>
    <a:masterClrMapping/>
  </p:clrMapOvr>
  <p:transition spd="slow" advClick="0" advTm="5265">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OnTheAi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245600" cy="693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5171" name="Text Box 3"/>
          <p:cNvSpPr txBox="1">
            <a:spLocks noChangeArrowheads="1"/>
          </p:cNvSpPr>
          <p:nvPr/>
        </p:nvSpPr>
        <p:spPr bwMode="auto">
          <a:xfrm>
            <a:off x="9347201" y="2282826"/>
            <a:ext cx="2764367" cy="228917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As they melt the years away.</a:t>
            </a:r>
          </a:p>
        </p:txBody>
      </p:sp>
    </p:spTree>
  </p:cSld>
  <p:clrMapOvr>
    <a:masterClrMapping/>
  </p:clrMapOvr>
  <p:transition spd="slow" advClick="0" advTm="4000">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00" y="0"/>
            <a:ext cx="12395200" cy="689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9" name="Text Box 7"/>
          <p:cNvSpPr txBox="1">
            <a:spLocks noChangeArrowheads="1"/>
          </p:cNvSpPr>
          <p:nvPr/>
        </p:nvSpPr>
        <p:spPr bwMode="auto">
          <a:xfrm>
            <a:off x="6728297" y="5133976"/>
            <a:ext cx="4575291" cy="120032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Every </a:t>
            </a:r>
            <a:r>
              <a:rPr lang="en-US" altLang="en-US" sz="3600" b="1" dirty="0" err="1" smtClean="0">
                <a:solidFill>
                  <a:schemeClr val="bg1"/>
                </a:solidFill>
                <a:effectLst>
                  <a:outerShdw blurRad="38100" dist="38100" dir="2700000" algn="tl">
                    <a:srgbClr val="336699"/>
                  </a:outerShdw>
                </a:effectLst>
                <a:latin typeface="Comic Sans MS" pitchFamily="66" charset="0"/>
              </a:rPr>
              <a:t>sha</a:t>
            </a:r>
            <a:r>
              <a:rPr lang="en-US" altLang="en-US" sz="3600" b="1" dirty="0" smtClean="0">
                <a:solidFill>
                  <a:schemeClr val="bg1"/>
                </a:solidFill>
                <a:effectLst>
                  <a:outerShdw blurRad="38100" dist="38100" dir="2700000" algn="tl">
                    <a:srgbClr val="336699"/>
                  </a:outerShdw>
                </a:effectLst>
                <a:latin typeface="Comic Sans MS" pitchFamily="66" charset="0"/>
              </a:rPr>
              <a:t>-la-la-la,</a:t>
            </a:r>
          </a:p>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every whoa-oh-oh</a:t>
            </a:r>
          </a:p>
        </p:txBody>
      </p:sp>
    </p:spTree>
  </p:cSld>
  <p:clrMapOvr>
    <a:masterClrMapping/>
  </p:clrMapOvr>
  <p:transition spd="slow" advClick="0" advTm="4500">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Music-Notes.gif Music Notes image by rosa97na"/>
          <p:cNvPicPr>
            <a:picLocks noChangeAspect="1" noChangeArrowheads="1"/>
          </p:cNvPicPr>
          <p:nvPr/>
        </p:nvPicPr>
        <p:blipFill>
          <a:blip r:embed="rId3">
            <a:extLst>
              <a:ext uri="{28A0092B-C50C-407E-A947-70E740481C1C}">
                <a14:useLocalDpi xmlns:a14="http://schemas.microsoft.com/office/drawing/2010/main" val="0"/>
              </a:ext>
            </a:extLst>
          </a:blip>
          <a:srcRect l="2180" r="2275" b="2928"/>
          <a:stretch>
            <a:fillRect/>
          </a:stretch>
        </p:blipFill>
        <p:spPr bwMode="auto">
          <a:xfrm>
            <a:off x="1879600" y="0"/>
            <a:ext cx="8686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7219" name="Text Box 3"/>
          <p:cNvSpPr txBox="1">
            <a:spLocks noChangeArrowheads="1"/>
          </p:cNvSpPr>
          <p:nvPr/>
        </p:nvSpPr>
        <p:spPr bwMode="auto">
          <a:xfrm>
            <a:off x="2221848" y="585788"/>
            <a:ext cx="2852063"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dirty="0" smtClean="0">
                <a:solidFill>
                  <a:schemeClr val="bg1"/>
                </a:solidFill>
                <a:effectLst>
                  <a:outerShdw blurRad="38100" dist="38100" dir="2700000" algn="tl">
                    <a:srgbClr val="336699"/>
                  </a:outerShdw>
                </a:effectLst>
                <a:latin typeface="Comic Sans MS" pitchFamily="66" charset="0"/>
              </a:rPr>
              <a:t>Still shines</a:t>
            </a:r>
            <a:r>
              <a:rPr lang="en-US" altLang="en-US" sz="3600" b="1" dirty="0" smtClean="0">
                <a:effectLst>
                  <a:outerShdw blurRad="38100" dist="38100" dir="2700000" algn="tl">
                    <a:srgbClr val="336699"/>
                  </a:outerShdw>
                </a:effectLst>
                <a:latin typeface="Comic Sans MS" pitchFamily="66" charset="0"/>
              </a:rPr>
              <a:t>.</a:t>
            </a:r>
          </a:p>
        </p:txBody>
      </p:sp>
    </p:spTree>
  </p:cSld>
  <p:clrMapOvr>
    <a:masterClrMapping/>
  </p:clrMapOvr>
  <p:transition spd="slow" advClick="0" advTm="1500">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261c0t3">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496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8243" name="Text Box 3"/>
          <p:cNvSpPr txBox="1">
            <a:spLocks noChangeArrowheads="1"/>
          </p:cNvSpPr>
          <p:nvPr/>
        </p:nvSpPr>
        <p:spPr bwMode="auto">
          <a:xfrm>
            <a:off x="283634" y="2286000"/>
            <a:ext cx="2764367" cy="1754326"/>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All the oldies but goodies!</a:t>
            </a:r>
          </a:p>
        </p:txBody>
      </p:sp>
    </p:spTree>
  </p:cSld>
  <p:clrMapOvr>
    <a:masterClrMapping/>
  </p:clrMapOvr>
  <p:transition spd="slow" advClick="0" advTm="3000">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Amy-Pearson-singing-in-Channel-7-studios_MG_594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200" y="-58738"/>
            <a:ext cx="12598400" cy="6965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67" name="Text Box 3"/>
          <p:cNvSpPr txBox="1">
            <a:spLocks noChangeArrowheads="1"/>
          </p:cNvSpPr>
          <p:nvPr/>
        </p:nvSpPr>
        <p:spPr bwMode="auto">
          <a:xfrm>
            <a:off x="203200" y="209550"/>
            <a:ext cx="4165600" cy="2308324"/>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Every </a:t>
            </a:r>
            <a:r>
              <a:rPr lang="en-US" altLang="en-US" sz="3600" b="1" dirty="0" err="1" smtClean="0">
                <a:solidFill>
                  <a:schemeClr val="bg1"/>
                </a:solidFill>
                <a:effectLst>
                  <a:outerShdw blurRad="38100" dist="38100" dir="2700000" algn="tl">
                    <a:srgbClr val="336699"/>
                  </a:outerShdw>
                </a:effectLst>
                <a:latin typeface="Comic Sans MS" pitchFamily="66" charset="0"/>
              </a:rPr>
              <a:t>shing</a:t>
            </a:r>
            <a:r>
              <a:rPr lang="en-US" altLang="en-US" sz="3600" b="1" dirty="0" smtClean="0">
                <a:solidFill>
                  <a:schemeClr val="bg1"/>
                </a:solidFill>
                <a:effectLst>
                  <a:outerShdw blurRad="38100" dist="38100" dir="2700000" algn="tl">
                    <a:srgbClr val="336699"/>
                  </a:outerShdw>
                </a:effectLst>
                <a:latin typeface="Comic Sans MS" pitchFamily="66" charset="0"/>
              </a:rPr>
              <a:t>-a-ling-a-ling</a:t>
            </a:r>
          </a:p>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that they</a:t>
            </a:r>
            <a:r>
              <a:rPr lang="ja-JP" altLang="en-US" sz="3600" b="1" dirty="0" smtClean="0">
                <a:solidFill>
                  <a:schemeClr val="bg1"/>
                </a:solidFill>
                <a:effectLst>
                  <a:outerShdw blurRad="38100" dist="38100" dir="2700000" algn="tl">
                    <a:srgbClr val="336699"/>
                  </a:outerShdw>
                </a:effectLst>
                <a:latin typeface="Comic Sans MS" pitchFamily="66" charset="0"/>
              </a:rPr>
              <a:t>’</a:t>
            </a:r>
            <a:r>
              <a:rPr lang="en-US" altLang="ja-JP" sz="3600" b="1" dirty="0" smtClean="0">
                <a:solidFill>
                  <a:schemeClr val="bg1"/>
                </a:solidFill>
                <a:effectLst>
                  <a:outerShdw blurRad="38100" dist="38100" dir="2700000" algn="tl">
                    <a:srgbClr val="336699"/>
                  </a:outerShdw>
                </a:effectLst>
                <a:latin typeface="Comic Sans MS" pitchFamily="66" charset="0"/>
              </a:rPr>
              <a:t>re starting to sing</a:t>
            </a:r>
            <a:endParaRPr lang="en-US" altLang="en-US" sz="3600" b="1" dirty="0" smtClean="0">
              <a:solidFill>
                <a:schemeClr val="bg1"/>
              </a:solidFill>
              <a:effectLst>
                <a:outerShdw blurRad="38100" dist="38100" dir="2700000" algn="tl">
                  <a:srgbClr val="336699"/>
                </a:outerShdw>
              </a:effectLst>
              <a:latin typeface="Comic Sans MS" pitchFamily="66" charset="0"/>
            </a:endParaRPr>
          </a:p>
        </p:txBody>
      </p:sp>
    </p:spTree>
  </p:cSld>
  <p:clrMapOvr>
    <a:masterClrMapping/>
  </p:clrMapOvr>
  <p:transition spd="slow" advClick="0" advTm="4000">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997" y="-141312"/>
            <a:ext cx="10515600" cy="1325563"/>
          </a:xfrm>
        </p:spPr>
        <p:txBody>
          <a:bodyPr/>
          <a:lstStyle/>
          <a:p>
            <a:pPr algn="ct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Friends</a:t>
            </a:r>
            <a:endParaRPr lang="en-US" dirty="0"/>
          </a:p>
        </p:txBody>
      </p:sp>
      <p:sp>
        <p:nvSpPr>
          <p:cNvPr id="3" name="Content Placeholder 2"/>
          <p:cNvSpPr>
            <a:spLocks noGrp="1"/>
          </p:cNvSpPr>
          <p:nvPr>
            <p:ph idx="1"/>
          </p:nvPr>
        </p:nvSpPr>
        <p:spPr/>
        <p:txBody>
          <a:bodyPr/>
          <a:lstStyle/>
          <a:p>
            <a:endParaRPr lang="en-US" dirty="0"/>
          </a:p>
        </p:txBody>
      </p:sp>
      <p:pic>
        <p:nvPicPr>
          <p:cNvPr id="3074" name="Picture 2" descr="C:\Users\JOHNMU~1\AppData\Local\Temp\P108064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6463" y="1000496"/>
            <a:ext cx="12338463" cy="92538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609003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736708cufk3nb73k"/>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46400" y="-76200"/>
            <a:ext cx="6885517"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0291" name="Text Box 3"/>
          <p:cNvSpPr txBox="1">
            <a:spLocks noChangeArrowheads="1"/>
          </p:cNvSpPr>
          <p:nvPr/>
        </p:nvSpPr>
        <p:spPr bwMode="auto">
          <a:xfrm>
            <a:off x="6989234" y="1500188"/>
            <a:ext cx="2012089"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solidFill>
                  <a:schemeClr val="bg1"/>
                </a:solidFill>
                <a:effectLst>
                  <a:outerShdw blurRad="38100" dist="38100" dir="2700000" algn="tl">
                    <a:srgbClr val="FFFFFF"/>
                  </a:outerShdw>
                </a:effectLst>
                <a:latin typeface="Comic Sans MS" pitchFamily="66" charset="0"/>
              </a:rPr>
              <a:t>So fine.</a:t>
            </a:r>
          </a:p>
        </p:txBody>
      </p:sp>
    </p:spTree>
  </p:cSld>
  <p:clrMapOvr>
    <a:masterClrMapping/>
  </p:clrMapOvr>
  <p:transition spd="slow" advClick="0" advTm="2500">
    <p:fade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jukebo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7600" y="0"/>
            <a:ext cx="9956800" cy="692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2000">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5" descr="asian-family-with-young-children-playing-in-the-leaves-toronto-~-lw_d05_064abcd_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2400"/>
            <a:ext cx="12395200" cy="702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Text Box 6"/>
          <p:cNvSpPr txBox="1">
            <a:spLocks noChangeArrowheads="1"/>
          </p:cNvSpPr>
          <p:nvPr/>
        </p:nvSpPr>
        <p:spPr bwMode="auto">
          <a:xfrm>
            <a:off x="6684434" y="-23813"/>
            <a:ext cx="18473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spcBef>
                <a:spcPct val="0"/>
              </a:spcBef>
              <a:buFontTx/>
              <a:buNone/>
            </a:pPr>
            <a:endParaRPr lang="en-US" altLang="en-US" sz="3600">
              <a:latin typeface="Comic Sans MS" pitchFamily="66" charset="0"/>
            </a:endParaRPr>
          </a:p>
        </p:txBody>
      </p:sp>
      <p:sp>
        <p:nvSpPr>
          <p:cNvPr id="76807" name="Text Box 7"/>
          <p:cNvSpPr txBox="1">
            <a:spLocks noChangeArrowheads="1"/>
          </p:cNvSpPr>
          <p:nvPr/>
        </p:nvSpPr>
        <p:spPr bwMode="auto">
          <a:xfrm>
            <a:off x="7112000" y="60326"/>
            <a:ext cx="5283200" cy="1708160"/>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500" b="1" smtClean="0">
                <a:effectLst>
                  <a:outerShdw blurRad="38100" dist="38100" dir="2700000" algn="tl">
                    <a:srgbClr val="336699"/>
                  </a:outerShdw>
                </a:effectLst>
                <a:latin typeface="Comic Sans MS" pitchFamily="66" charset="0"/>
              </a:rPr>
              <a:t>All my best memories come back clearly to me;</a:t>
            </a:r>
          </a:p>
        </p:txBody>
      </p:sp>
    </p:spTree>
  </p:cSld>
  <p:clrMapOvr>
    <a:masterClrMapping/>
  </p:clrMapOvr>
  <p:transition spd="slow" advClick="0" advTm="4156">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5" descr="AsianFamil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00" y="0"/>
            <a:ext cx="12496800"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2" name="Text Box 6"/>
          <p:cNvSpPr txBox="1">
            <a:spLocks noChangeArrowheads="1"/>
          </p:cNvSpPr>
          <p:nvPr/>
        </p:nvSpPr>
        <p:spPr bwMode="auto">
          <a:xfrm>
            <a:off x="1564218" y="6148388"/>
            <a:ext cx="6739345"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Some can even make me cry.</a:t>
            </a:r>
          </a:p>
        </p:txBody>
      </p:sp>
    </p:spTree>
  </p:cSld>
  <p:clrMapOvr>
    <a:masterClrMapping/>
  </p:clrMapOvr>
  <p:transition spd="slow" advClick="0" advTm="3625">
    <p:fade thruBlk="1"/>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parents_child_silhouette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8575"/>
            <a:ext cx="12293600" cy="691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4387" name="Text Box 3"/>
          <p:cNvSpPr txBox="1">
            <a:spLocks noChangeArrowheads="1"/>
          </p:cNvSpPr>
          <p:nvPr/>
        </p:nvSpPr>
        <p:spPr bwMode="auto">
          <a:xfrm>
            <a:off x="406401" y="914400"/>
            <a:ext cx="4028667"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solidFill>
                  <a:srgbClr val="000000"/>
                </a:solidFill>
                <a:effectLst>
                  <a:outerShdw blurRad="38100" dist="38100" dir="2700000" algn="tl">
                    <a:srgbClr val="FFFFFF"/>
                  </a:outerShdw>
                </a:effectLst>
                <a:latin typeface="Comic Sans MS" pitchFamily="66" charset="0"/>
              </a:rPr>
              <a:t>Just like before,</a:t>
            </a:r>
          </a:p>
        </p:txBody>
      </p:sp>
    </p:spTree>
  </p:cSld>
  <p:clrMapOvr>
    <a:masterClrMapping/>
  </p:clrMapOvr>
  <p:transition spd="slow" advClick="0" advTm="5094">
    <p:fade thruBlk="1"/>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5" descr="stock_4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2400" y="-76200"/>
            <a:ext cx="9347200"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5" name="Text Box 7"/>
          <p:cNvSpPr txBox="1">
            <a:spLocks noChangeArrowheads="1"/>
          </p:cNvSpPr>
          <p:nvPr/>
        </p:nvSpPr>
        <p:spPr bwMode="auto">
          <a:xfrm>
            <a:off x="5791201" y="4876801"/>
            <a:ext cx="4652433" cy="1190625"/>
          </a:xfrm>
          <a:prstGeom prst="rect">
            <a:avLst/>
          </a:prstGeom>
          <a:noFill/>
          <a:ln w="9525">
            <a:noFill/>
            <a:miter lim="800000"/>
            <a:headEnd/>
            <a:tailEnd/>
          </a:ln>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solidFill>
                  <a:srgbClr val="000000"/>
                </a:solidFill>
                <a:effectLst>
                  <a:outerShdw blurRad="38100" dist="38100" dir="2700000" algn="tl">
                    <a:srgbClr val="FFFFFF"/>
                  </a:outerShdw>
                </a:effectLst>
                <a:latin typeface="Comic Sans MS" pitchFamily="66" charset="0"/>
              </a:rPr>
              <a:t>It</a:t>
            </a:r>
            <a:r>
              <a:rPr lang="ja-JP" altLang="en-US" sz="3600" b="1" smtClean="0">
                <a:solidFill>
                  <a:srgbClr val="000000"/>
                </a:solidFill>
                <a:effectLst>
                  <a:outerShdw blurRad="38100" dist="38100" dir="2700000" algn="tl">
                    <a:srgbClr val="FFFFFF"/>
                  </a:outerShdw>
                </a:effectLst>
                <a:latin typeface="Comic Sans MS" pitchFamily="66" charset="0"/>
              </a:rPr>
              <a:t>’</a:t>
            </a:r>
            <a:r>
              <a:rPr lang="en-US" altLang="ja-JP" sz="3600" b="1" smtClean="0">
                <a:solidFill>
                  <a:srgbClr val="000000"/>
                </a:solidFill>
                <a:effectLst>
                  <a:outerShdw blurRad="38100" dist="38100" dir="2700000" algn="tl">
                    <a:srgbClr val="FFFFFF"/>
                  </a:outerShdw>
                </a:effectLst>
                <a:latin typeface="Comic Sans MS" pitchFamily="66" charset="0"/>
              </a:rPr>
              <a:t>s yesterday once more.</a:t>
            </a:r>
            <a:endParaRPr lang="en-US" altLang="en-US" sz="3600" b="1" smtClean="0">
              <a:solidFill>
                <a:srgbClr val="000000"/>
              </a:solidFill>
              <a:effectLst>
                <a:outerShdw blurRad="38100" dist="38100" dir="2700000" algn="tl">
                  <a:srgbClr val="FFFFFF"/>
                </a:outerShdw>
              </a:effectLst>
              <a:latin typeface="Comic Sans MS" pitchFamily="66" charset="0"/>
            </a:endParaRPr>
          </a:p>
        </p:txBody>
      </p:sp>
    </p:spTree>
  </p:cSld>
  <p:clrMapOvr>
    <a:masterClrMapping/>
  </p:clrMapOvr>
  <p:transition spd="slow" advClick="0" advTm="5281">
    <p:fade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musi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57175"/>
            <a:ext cx="12192000" cy="634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6435" name="Text Box 3"/>
          <p:cNvSpPr txBox="1">
            <a:spLocks noChangeArrowheads="1"/>
          </p:cNvSpPr>
          <p:nvPr/>
        </p:nvSpPr>
        <p:spPr bwMode="auto">
          <a:xfrm>
            <a:off x="5449615" y="3071320"/>
            <a:ext cx="4575291" cy="120032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dirty="0" smtClean="0">
                <a:effectLst>
                  <a:outerShdw blurRad="38100" dist="38100" dir="2700000" algn="tl">
                    <a:srgbClr val="FFFFFF"/>
                  </a:outerShdw>
                </a:effectLst>
                <a:latin typeface="Comic Sans MS" pitchFamily="66" charset="0"/>
              </a:rPr>
              <a:t>Every </a:t>
            </a:r>
            <a:r>
              <a:rPr lang="en-US" altLang="en-US" sz="3600" b="1" dirty="0" err="1" smtClean="0">
                <a:effectLst>
                  <a:outerShdw blurRad="38100" dist="38100" dir="2700000" algn="tl">
                    <a:srgbClr val="FFFFFF"/>
                  </a:outerShdw>
                </a:effectLst>
                <a:latin typeface="Comic Sans MS" pitchFamily="66" charset="0"/>
              </a:rPr>
              <a:t>sha</a:t>
            </a:r>
            <a:r>
              <a:rPr lang="en-US" altLang="en-US" sz="3600" b="1" dirty="0" smtClean="0">
                <a:effectLst>
                  <a:outerShdw blurRad="38100" dist="38100" dir="2700000" algn="tl">
                    <a:srgbClr val="FFFFFF"/>
                  </a:outerShdw>
                </a:effectLst>
                <a:latin typeface="Comic Sans MS" pitchFamily="66" charset="0"/>
              </a:rPr>
              <a:t>-la-la-la</a:t>
            </a:r>
            <a:r>
              <a:rPr lang="en-US" altLang="en-US" sz="3600" b="1" dirty="0" smtClean="0">
                <a:solidFill>
                  <a:schemeClr val="bg1"/>
                </a:solidFill>
                <a:effectLst>
                  <a:outerShdw blurRad="38100" dist="38100" dir="2700000" algn="tl">
                    <a:srgbClr val="FFFFFF"/>
                  </a:outerShdw>
                </a:effectLst>
                <a:latin typeface="Comic Sans MS" pitchFamily="66" charset="0"/>
              </a:rPr>
              <a:t>,</a:t>
            </a:r>
          </a:p>
          <a:p>
            <a:pPr>
              <a:defRPr/>
            </a:pPr>
            <a:r>
              <a:rPr lang="en-US" altLang="en-US" sz="3600" b="1" dirty="0" smtClean="0">
                <a:solidFill>
                  <a:schemeClr val="bg1"/>
                </a:solidFill>
                <a:effectLst>
                  <a:outerShdw blurRad="38100" dist="38100" dir="2700000" algn="tl">
                    <a:srgbClr val="FFFFFF"/>
                  </a:outerShdw>
                </a:effectLst>
                <a:latin typeface="Comic Sans MS" pitchFamily="66" charset="0"/>
              </a:rPr>
              <a:t>every</a:t>
            </a:r>
            <a:r>
              <a:rPr lang="en-US" altLang="en-US" sz="3600" b="1" dirty="0" smtClean="0">
                <a:effectLst>
                  <a:outerShdw blurRad="38100" dist="38100" dir="2700000" algn="tl">
                    <a:srgbClr val="FFFFFF"/>
                  </a:outerShdw>
                </a:effectLst>
                <a:latin typeface="Comic Sans MS" pitchFamily="66" charset="0"/>
              </a:rPr>
              <a:t> whoa-oh-oh</a:t>
            </a:r>
          </a:p>
        </p:txBody>
      </p:sp>
    </p:spTree>
  </p:cSld>
  <p:clrMapOvr>
    <a:masterClrMapping/>
  </p:clrMapOvr>
  <p:transition spd="slow" advClick="0" advTm="4000">
    <p:fade thruBlk="1"/>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5" descr="ill_relea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350"/>
            <a:ext cx="12293600" cy="694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8" name="Text Box 6"/>
          <p:cNvSpPr txBox="1">
            <a:spLocks noChangeArrowheads="1"/>
          </p:cNvSpPr>
          <p:nvPr/>
        </p:nvSpPr>
        <p:spPr bwMode="auto">
          <a:xfrm>
            <a:off x="8272535" y="4953000"/>
            <a:ext cx="2852063"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Still shines</a:t>
            </a:r>
            <a:r>
              <a:rPr lang="en-US" altLang="en-US" sz="3600" b="1" dirty="0" smtClean="0">
                <a:effectLst>
                  <a:outerShdw blurRad="38100" dist="38100" dir="2700000" algn="tl">
                    <a:srgbClr val="336699"/>
                  </a:outerShdw>
                </a:effectLst>
                <a:latin typeface="Comic Sans MS" pitchFamily="66" charset="0"/>
              </a:rPr>
              <a:t>.</a:t>
            </a:r>
          </a:p>
        </p:txBody>
      </p:sp>
    </p:spTree>
  </p:cSld>
  <p:clrMapOvr>
    <a:masterClrMapping/>
  </p:clrMapOvr>
  <p:transition spd="slow" advClick="0" advTm="2100">
    <p:fade thruBlk="1"/>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carandjutebo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00" y="209550"/>
            <a:ext cx="12395200" cy="649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2100">
    <p:fade thruBlk="1"/>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8" name="Text Box 6"/>
          <p:cNvSpPr txBox="1">
            <a:spLocks noChangeArrowheads="1"/>
          </p:cNvSpPr>
          <p:nvPr/>
        </p:nvSpPr>
        <p:spPr bwMode="auto">
          <a:xfrm>
            <a:off x="283634" y="1981200"/>
            <a:ext cx="4389967" cy="2308324"/>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Every shing-a-ling-a-ling</a:t>
            </a:r>
          </a:p>
          <a:p>
            <a:pPr algn="ctr">
              <a:defRPr/>
            </a:pPr>
            <a:r>
              <a:rPr lang="en-US" altLang="en-US" sz="3600" b="1" smtClean="0">
                <a:effectLst>
                  <a:outerShdw blurRad="38100" dist="38100" dir="2700000" algn="tl">
                    <a:srgbClr val="336699"/>
                  </a:outerShdw>
                </a:effectLst>
                <a:latin typeface="Comic Sans MS" pitchFamily="66" charset="0"/>
              </a:rPr>
              <a:t>that they</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re starting to sing</a:t>
            </a:r>
            <a:endParaRPr lang="en-US" altLang="en-US" sz="3600" b="1" smtClean="0">
              <a:effectLst>
                <a:outerShdw blurRad="38100" dist="38100" dir="2700000" algn="tl">
                  <a:srgbClr val="336699"/>
                </a:outerShdw>
              </a:effectLst>
              <a:latin typeface="Comic Sans MS" pitchFamily="66" charset="0"/>
            </a:endParaRPr>
          </a:p>
        </p:txBody>
      </p:sp>
      <p:pic>
        <p:nvPicPr>
          <p:cNvPr id="4915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3667" y="-76200"/>
            <a:ext cx="7560733"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4200">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Introductions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Please stand and introduce yourself if this is your first English Corner.</a:t>
            </a:r>
          </a:p>
          <a:p>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What is your name?</a:t>
            </a:r>
          </a:p>
          <a:p>
            <a:r>
              <a:rPr lang="en-US" dirty="0">
                <a:latin typeface="Times New Roman" panose="02020603050405020304" pitchFamily="18" charset="0"/>
                <a:cs typeface="Times New Roman" panose="02020603050405020304" pitchFamily="18" charset="0"/>
              </a:rPr>
              <a:t>Where are you from (hometown</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Tell one thing you like to do in your free time?</a:t>
            </a:r>
          </a:p>
          <a:p>
            <a:endParaRPr lang="en-US" dirty="0"/>
          </a:p>
        </p:txBody>
      </p:sp>
    </p:spTree>
    <p:extLst>
      <p:ext uri="{BB962C8B-B14F-4D97-AF65-F5344CB8AC3E}">
        <p14:creationId xmlns:p14="http://schemas.microsoft.com/office/powerpoint/2010/main" val="74972234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jukebo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0531" name="Text Box 3"/>
          <p:cNvSpPr txBox="1">
            <a:spLocks noChangeArrowheads="1"/>
          </p:cNvSpPr>
          <p:nvPr/>
        </p:nvSpPr>
        <p:spPr bwMode="auto">
          <a:xfrm>
            <a:off x="8777394" y="872222"/>
            <a:ext cx="2012089"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dirty="0" smtClean="0">
                <a:solidFill>
                  <a:schemeClr val="bg1"/>
                </a:solidFill>
                <a:effectLst>
                  <a:outerShdw blurRad="38100" dist="38100" dir="2700000" algn="tl">
                    <a:srgbClr val="336699"/>
                  </a:outerShdw>
                </a:effectLst>
                <a:latin typeface="Comic Sans MS" pitchFamily="66" charset="0"/>
              </a:rPr>
              <a:t>So fine.</a:t>
            </a:r>
          </a:p>
        </p:txBody>
      </p:sp>
    </p:spTree>
  </p:cSld>
  <p:clrMapOvr>
    <a:masterClrMapping/>
  </p:clrMapOvr>
  <p:transition spd="slow" advClick="0" advTm="3600">
    <p:fade thruBlk="1"/>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5" descr="Carpenters_E_Yesterday_Once_Mo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6200"/>
            <a:ext cx="8737600"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4" name="Text Box 6"/>
          <p:cNvSpPr txBox="1">
            <a:spLocks noChangeArrowheads="1"/>
          </p:cNvSpPr>
          <p:nvPr/>
        </p:nvSpPr>
        <p:spPr bwMode="auto">
          <a:xfrm>
            <a:off x="8636001" y="1641476"/>
            <a:ext cx="3272367" cy="2308324"/>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Every sha-la-la-la,</a:t>
            </a:r>
          </a:p>
          <a:p>
            <a:pPr algn="ctr">
              <a:defRPr/>
            </a:pPr>
            <a:r>
              <a:rPr lang="en-US" altLang="en-US" sz="3600" b="1" smtClean="0">
                <a:effectLst>
                  <a:outerShdw blurRad="38100" dist="38100" dir="2700000" algn="tl">
                    <a:srgbClr val="336699"/>
                  </a:outerShdw>
                </a:effectLst>
                <a:latin typeface="Comic Sans MS" pitchFamily="66" charset="0"/>
              </a:rPr>
              <a:t>every whoa-oh-oh</a:t>
            </a:r>
          </a:p>
        </p:txBody>
      </p:sp>
    </p:spTree>
  </p:cSld>
  <p:clrMapOvr>
    <a:masterClrMapping/>
  </p:clrMapOvr>
  <p:transition spd="slow" advClick="0" advTm="4200">
    <p:fade thruBlk="1"/>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5" descr="carpenters_clp2"/>
          <p:cNvPicPr>
            <a:picLocks noChangeAspect="1" noChangeArrowheads="1"/>
          </p:cNvPicPr>
          <p:nvPr/>
        </p:nvPicPr>
        <p:blipFill>
          <a:blip r:embed="rId3">
            <a:extLst>
              <a:ext uri="{28A0092B-C50C-407E-A947-70E740481C1C}">
                <a14:useLocalDpi xmlns:a14="http://schemas.microsoft.com/office/drawing/2010/main" val="0"/>
              </a:ext>
            </a:extLst>
          </a:blip>
          <a:srcRect t="8904"/>
          <a:stretch>
            <a:fillRect/>
          </a:stretch>
        </p:blipFill>
        <p:spPr bwMode="auto">
          <a:xfrm>
            <a:off x="1117601" y="-47625"/>
            <a:ext cx="10045700" cy="697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4" name="Text Box 6"/>
          <p:cNvSpPr txBox="1">
            <a:spLocks noChangeArrowheads="1"/>
          </p:cNvSpPr>
          <p:nvPr/>
        </p:nvSpPr>
        <p:spPr bwMode="auto">
          <a:xfrm>
            <a:off x="6050588" y="4624388"/>
            <a:ext cx="385042"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a:t>
            </a:r>
          </a:p>
        </p:txBody>
      </p:sp>
      <p:sp>
        <p:nvSpPr>
          <p:cNvPr id="152580" name="Text Box 4"/>
          <p:cNvSpPr txBox="1">
            <a:spLocks noChangeArrowheads="1"/>
          </p:cNvSpPr>
          <p:nvPr/>
        </p:nvSpPr>
        <p:spPr bwMode="auto">
          <a:xfrm>
            <a:off x="5080000" y="104776"/>
            <a:ext cx="2357967" cy="119062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Still shines.</a:t>
            </a:r>
          </a:p>
        </p:txBody>
      </p:sp>
    </p:spTree>
  </p:cSld>
  <p:clrMapOvr>
    <a:masterClrMapping/>
  </p:clrMapOvr>
  <p:transition spd="slow" advClick="0" advTm="5500">
    <p:fade thruBlk="1"/>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5" descr="carpenters_sky_102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0638"/>
            <a:ext cx="12700000" cy="693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4" name="Text Box 8"/>
          <p:cNvSpPr txBox="1">
            <a:spLocks noChangeArrowheads="1"/>
          </p:cNvSpPr>
          <p:nvPr/>
        </p:nvSpPr>
        <p:spPr bwMode="auto">
          <a:xfrm>
            <a:off x="4422485" y="4813300"/>
            <a:ext cx="184731" cy="646331"/>
          </a:xfrm>
          <a:prstGeom prst="rect">
            <a:avLst/>
          </a:prstGeom>
          <a:noFill/>
          <a:ln w="9525">
            <a:noFill/>
            <a:miter lim="800000"/>
            <a:headEnd/>
            <a:tailEnd/>
          </a:ln>
          <a:effectLst/>
        </p:spPr>
        <p:txBody>
          <a:bodyPr wrap="none">
            <a:spAutoFit/>
          </a:bodyPr>
          <a:lstStyle/>
          <a:p>
            <a:pPr algn="ctr" eaLnBrk="0" hangingPunct="0">
              <a:defRPr/>
            </a:pPr>
            <a:endParaRPr lang="en-US" sz="3600" b="1">
              <a:effectLst>
                <a:outerShdw blurRad="38100" dist="38100" dir="2700000" algn="tl">
                  <a:srgbClr val="336699"/>
                </a:outerShdw>
              </a:effectLst>
              <a:latin typeface="Comic Sans MS" pitchFamily="66" charset="0"/>
              <a:ea typeface="+mn-ea"/>
            </a:endParaRPr>
          </a:p>
        </p:txBody>
      </p:sp>
      <p:sp>
        <p:nvSpPr>
          <p:cNvPr id="154628" name="Text Box 4"/>
          <p:cNvSpPr txBox="1">
            <a:spLocks noChangeArrowheads="1"/>
          </p:cNvSpPr>
          <p:nvPr/>
        </p:nvSpPr>
        <p:spPr bwMode="auto">
          <a:xfrm>
            <a:off x="5408418" y="12700"/>
            <a:ext cx="3946914" cy="1754326"/>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Karen Carpenter</a:t>
            </a:r>
          </a:p>
          <a:p>
            <a:pPr algn="ctr">
              <a:defRPr/>
            </a:pPr>
            <a:r>
              <a:rPr lang="en-US" altLang="en-US" sz="3600" b="1" smtClean="0">
                <a:effectLst>
                  <a:outerShdw blurRad="38100" dist="38100" dir="2700000" algn="tl">
                    <a:srgbClr val="336699"/>
                  </a:outerShdw>
                </a:effectLst>
                <a:latin typeface="Comic Sans MS" pitchFamily="66" charset="0"/>
              </a:rPr>
              <a:t>Born:  03/02/50</a:t>
            </a:r>
          </a:p>
          <a:p>
            <a:pPr algn="ctr">
              <a:defRPr/>
            </a:pPr>
            <a:r>
              <a:rPr lang="en-US" altLang="en-US" sz="3600" b="1" smtClean="0">
                <a:effectLst>
                  <a:outerShdw blurRad="38100" dist="38100" dir="2700000" algn="tl">
                    <a:srgbClr val="336699"/>
                  </a:outerShdw>
                </a:effectLst>
                <a:latin typeface="Comic Sans MS" pitchFamily="66" charset="0"/>
              </a:rPr>
              <a:t>Died:  02/04/83</a:t>
            </a:r>
          </a:p>
        </p:txBody>
      </p:sp>
      <p:sp>
        <p:nvSpPr>
          <p:cNvPr id="154629" name="Text Box 5"/>
          <p:cNvSpPr txBox="1">
            <a:spLocks noChangeArrowheads="1"/>
          </p:cNvSpPr>
          <p:nvPr/>
        </p:nvSpPr>
        <p:spPr bwMode="auto">
          <a:xfrm>
            <a:off x="10951634" y="6134100"/>
            <a:ext cx="886781" cy="27699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1200" b="1" smtClean="0">
                <a:solidFill>
                  <a:schemeClr val="bg1"/>
                </a:solidFill>
                <a:effectLst>
                  <a:outerShdw blurRad="38100" dist="38100" dir="2700000" algn="tl">
                    <a:srgbClr val="FFFFFF"/>
                  </a:outerShdw>
                </a:effectLst>
                <a:latin typeface="Comic Sans MS" pitchFamily="66" charset="0"/>
              </a:rPr>
              <a:t>bjb/2007</a:t>
            </a:r>
          </a:p>
        </p:txBody>
      </p:sp>
      <p:sp>
        <p:nvSpPr>
          <p:cNvPr id="154630" name="Text Box 6"/>
          <p:cNvSpPr txBox="1">
            <a:spLocks noChangeArrowheads="1"/>
          </p:cNvSpPr>
          <p:nvPr/>
        </p:nvSpPr>
        <p:spPr bwMode="auto">
          <a:xfrm>
            <a:off x="406400" y="3975100"/>
            <a:ext cx="6400800" cy="1446550"/>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dirty="0" smtClean="0">
                <a:solidFill>
                  <a:schemeClr val="bg1"/>
                </a:solidFill>
                <a:effectLst>
                  <a:outerShdw blurRad="38100" dist="38100" dir="2700000" algn="tl">
                    <a:srgbClr val="336699"/>
                  </a:outerShdw>
                </a:effectLst>
                <a:latin typeface="Comic Sans MS" pitchFamily="66" charset="0"/>
              </a:rPr>
              <a:t>Never let yesterday use up too much of today.</a:t>
            </a:r>
            <a:r>
              <a:rPr lang="en-US" altLang="en-US" sz="3600" b="1" dirty="0" smtClean="0">
                <a:effectLst>
                  <a:outerShdw blurRad="38100" dist="38100" dir="2700000" algn="tl">
                    <a:srgbClr val="336699"/>
                  </a:outerShdw>
                </a:effectLst>
                <a:latin typeface="Comic Sans MS" pitchFamily="66" charset="0"/>
              </a:rPr>
              <a:t>	   </a:t>
            </a:r>
            <a:r>
              <a:rPr lang="en-US" altLang="en-US" sz="1600" b="1" dirty="0" smtClean="0">
                <a:effectLst>
                  <a:outerShdw blurRad="38100" dist="38100" dir="2700000" algn="tl">
                    <a:srgbClr val="336699"/>
                  </a:outerShdw>
                </a:effectLst>
                <a:latin typeface="Comic Sans MS" pitchFamily="66" charset="0"/>
              </a:rPr>
              <a:t>Will Rogers</a:t>
            </a:r>
          </a:p>
        </p:txBody>
      </p:sp>
    </p:spTree>
  </p:cSld>
  <p:clrMapOvr>
    <a:masterClrMapping/>
  </p:clrMapOvr>
  <p:transition spd="slow">
    <p:fade thruBlk="1"/>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English Corner’s Goals</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To improve oral English skills—we speak only English. </a:t>
            </a:r>
          </a:p>
          <a:p>
            <a:r>
              <a:rPr lang="en-US" dirty="0" smtClean="0">
                <a:latin typeface="Times New Roman" panose="02020603050405020304" pitchFamily="18" charset="0"/>
                <a:cs typeface="Times New Roman" panose="02020603050405020304" pitchFamily="18" charset="0"/>
              </a:rPr>
              <a:t>To improve English listening skills.</a:t>
            </a:r>
          </a:p>
          <a:p>
            <a:r>
              <a:rPr lang="en-US" dirty="0" smtClean="0">
                <a:latin typeface="Times New Roman" panose="02020603050405020304" pitchFamily="18" charset="0"/>
                <a:cs typeface="Times New Roman" panose="02020603050405020304" pitchFamily="18" charset="0"/>
              </a:rPr>
              <a:t>To meet new friends.</a:t>
            </a:r>
          </a:p>
          <a:p>
            <a:r>
              <a:rPr lang="en-US" dirty="0" smtClean="0">
                <a:latin typeface="Times New Roman" panose="02020603050405020304" pitchFamily="18" charset="0"/>
                <a:cs typeface="Times New Roman" panose="02020603050405020304" pitchFamily="18" charset="0"/>
              </a:rPr>
              <a:t>To build social skills.</a:t>
            </a:r>
          </a:p>
          <a:p>
            <a:r>
              <a:rPr lang="en-US" dirty="0" smtClean="0">
                <a:latin typeface="Times New Roman" panose="02020603050405020304" pitchFamily="18" charset="0"/>
                <a:cs typeface="Times New Roman" panose="02020603050405020304" pitchFamily="18" charset="0"/>
              </a:rPr>
              <a:t>To learn about American and Chinese Cultures.</a:t>
            </a:r>
          </a:p>
          <a:p>
            <a:r>
              <a:rPr lang="en-US" dirty="0" smtClean="0">
                <a:latin typeface="Times New Roman" panose="02020603050405020304" pitchFamily="18" charset="0"/>
                <a:cs typeface="Times New Roman" panose="02020603050405020304" pitchFamily="18" charset="0"/>
              </a:rPr>
              <a:t>To share ideas and opinions.</a:t>
            </a:r>
          </a:p>
          <a:p>
            <a:r>
              <a:rPr lang="en-US" dirty="0" smtClean="0">
                <a:latin typeface="Times New Roman" panose="02020603050405020304" pitchFamily="18" charset="0"/>
                <a:cs typeface="Times New Roman" panose="02020603050405020304" pitchFamily="18" charset="0"/>
              </a:rPr>
              <a:t>Let’s have fun!</a:t>
            </a:r>
          </a:p>
        </p:txBody>
      </p:sp>
    </p:spTree>
    <p:extLst>
      <p:ext uri="{BB962C8B-B14F-4D97-AF65-F5344CB8AC3E}">
        <p14:creationId xmlns:p14="http://schemas.microsoft.com/office/powerpoint/2010/main" val="69256066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5573" y="2839764"/>
            <a:ext cx="10515600" cy="1325563"/>
          </a:xfrm>
        </p:spPr>
        <p:txBody>
          <a:bodyPr>
            <a:noAutofit/>
          </a:bodyPr>
          <a:lstStyle/>
          <a:p>
            <a:pPr algn="ct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r>
              <a:rPr lang="en-US" sz="6000" b="1" dirty="0">
                <a:latin typeface="Times New Roman" panose="02020603050405020304" pitchFamily="18" charset="0"/>
                <a:cs typeface="Times New Roman" panose="02020603050405020304" pitchFamily="18" charset="0"/>
              </a:rPr>
              <a:t>Next English Corner</a:t>
            </a:r>
            <a:r>
              <a:rPr lang="en-US" sz="6000" b="1" dirty="0" smtClean="0">
                <a:latin typeface="Times New Roman" panose="02020603050405020304" pitchFamily="18" charset="0"/>
                <a:cs typeface="Times New Roman" panose="02020603050405020304" pitchFamily="18" charset="0"/>
              </a:rPr>
              <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Thursday, April 30, 2015 </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7 </a:t>
            </a:r>
            <a:r>
              <a:rPr lang="en-US" sz="6000" b="1" dirty="0">
                <a:latin typeface="Times New Roman" panose="02020603050405020304" pitchFamily="18" charset="0"/>
                <a:cs typeface="Times New Roman" panose="02020603050405020304" pitchFamily="18" charset="0"/>
              </a:rPr>
              <a:t>PM</a:t>
            </a:r>
            <a:br>
              <a:rPr lang="en-US" sz="6000" b="1" dirty="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endParaRPr lang="en-US" sz="4800" b="1" dirty="0">
              <a:latin typeface="Times New Roman" panose="02020603050405020304" pitchFamily="18" charset="0"/>
              <a:cs typeface="Times New Roman" panose="02020603050405020304" pitchFamily="18" charset="0"/>
            </a:endParaRPr>
          </a:p>
        </p:txBody>
      </p:sp>
      <p:sp>
        <p:nvSpPr>
          <p:cNvPr id="5" name="Oval Callout 4"/>
          <p:cNvSpPr/>
          <p:nvPr/>
        </p:nvSpPr>
        <p:spPr>
          <a:xfrm>
            <a:off x="8639503" y="173421"/>
            <a:ext cx="3216166" cy="1749972"/>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Let’s have some Fun!</a:t>
            </a:r>
            <a:endParaRPr lang="en-US" sz="3600" dirty="0"/>
          </a:p>
        </p:txBody>
      </p:sp>
      <p:sp>
        <p:nvSpPr>
          <p:cNvPr id="6" name="Rectangular Callout 5"/>
          <p:cNvSpPr/>
          <p:nvPr/>
        </p:nvSpPr>
        <p:spPr>
          <a:xfrm>
            <a:off x="299545" y="173421"/>
            <a:ext cx="3121572" cy="1749972"/>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Bring a friend!</a:t>
            </a:r>
            <a:endParaRPr lang="en-US" sz="3600" dirty="0"/>
          </a:p>
        </p:txBody>
      </p:sp>
      <p:sp>
        <p:nvSpPr>
          <p:cNvPr id="7" name="Wave 6"/>
          <p:cNvSpPr/>
          <p:nvPr/>
        </p:nvSpPr>
        <p:spPr>
          <a:xfrm>
            <a:off x="882867" y="4508937"/>
            <a:ext cx="10168759" cy="2207173"/>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800" dirty="0" smtClean="0"/>
              <a:t>Come One; Come ALL</a:t>
            </a:r>
            <a:endParaRPr lang="en-US" sz="8800" dirty="0"/>
          </a:p>
        </p:txBody>
      </p:sp>
      <p:sp>
        <p:nvSpPr>
          <p:cNvPr id="8" name="Vertical Scroll 7"/>
          <p:cNvSpPr/>
          <p:nvPr/>
        </p:nvSpPr>
        <p:spPr>
          <a:xfrm>
            <a:off x="5517930" y="173421"/>
            <a:ext cx="1340069" cy="1749972"/>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Have </a:t>
            </a:r>
          </a:p>
          <a:p>
            <a:pPr algn="ctr"/>
            <a:r>
              <a:rPr lang="en-US" sz="2800" dirty="0" smtClean="0"/>
              <a:t>a </a:t>
            </a:r>
          </a:p>
          <a:p>
            <a:pPr algn="ctr"/>
            <a:r>
              <a:rPr lang="en-US" sz="2800" dirty="0" smtClean="0"/>
              <a:t>Treat.</a:t>
            </a:r>
            <a:endParaRPr lang="en-US" sz="2800" dirty="0"/>
          </a:p>
        </p:txBody>
      </p:sp>
    </p:spTree>
    <p:extLst>
      <p:ext uri="{BB962C8B-B14F-4D97-AF65-F5344CB8AC3E}">
        <p14:creationId xmlns:p14="http://schemas.microsoft.com/office/powerpoint/2010/main" val="405591911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 </a:t>
            </a:r>
            <a:endParaRPr lang="en-US" b="1" dirty="0"/>
          </a:p>
        </p:txBody>
      </p:sp>
      <p:sp>
        <p:nvSpPr>
          <p:cNvPr id="3" name="Content Placeholder 2"/>
          <p:cNvSpPr>
            <a:spLocks noGrp="1"/>
          </p:cNvSpPr>
          <p:nvPr>
            <p:ph idx="1"/>
          </p:nvPr>
        </p:nvSpPr>
        <p:spPr/>
        <p:txBody>
          <a:bodyPr>
            <a:normAutofit fontScale="92500" lnSpcReduction="20000"/>
          </a:bodyPr>
          <a:lstStyle/>
          <a:p>
            <a:pPr marL="0" indent="0" algn="ctr">
              <a:buNone/>
            </a:pPr>
            <a:r>
              <a:rPr lang="en-US" sz="6500" b="1" dirty="0" smtClean="0"/>
              <a:t>Welcome</a:t>
            </a:r>
          </a:p>
          <a:p>
            <a:pPr marL="0" indent="0" algn="ctr">
              <a:buNone/>
            </a:pPr>
            <a:r>
              <a:rPr lang="en-US" sz="5400" b="1" dirty="0" smtClean="0"/>
              <a:t>Sophomore Team 2-C</a:t>
            </a:r>
          </a:p>
          <a:p>
            <a:pPr marL="0" indent="0" algn="ctr">
              <a:buNone/>
            </a:pPr>
            <a:r>
              <a:rPr lang="en-US" sz="5400" b="1" dirty="0" smtClean="0"/>
              <a:t> Alexis</a:t>
            </a:r>
          </a:p>
          <a:p>
            <a:pPr marL="0" indent="0" algn="ctr">
              <a:buNone/>
            </a:pPr>
            <a:r>
              <a:rPr lang="en-US" sz="5400" b="1" dirty="0" smtClean="0"/>
              <a:t>Mora</a:t>
            </a:r>
          </a:p>
          <a:p>
            <a:pPr marL="0" indent="0" algn="ctr">
              <a:buNone/>
            </a:pPr>
            <a:r>
              <a:rPr lang="en-US" sz="5400" b="1" dirty="0" smtClean="0"/>
              <a:t>Xavier</a:t>
            </a:r>
          </a:p>
          <a:p>
            <a:pPr marL="0" indent="0" algn="ctr">
              <a:buNone/>
            </a:pPr>
            <a:r>
              <a:rPr lang="en-US" sz="5400" b="1" dirty="0" err="1" smtClean="0"/>
              <a:t>Yuui</a:t>
            </a:r>
            <a:endParaRPr lang="en-US" sz="5400" b="1" dirty="0" smtClean="0"/>
          </a:p>
          <a:p>
            <a:pPr marL="0" indent="0" algn="ctr">
              <a:buNone/>
            </a:pPr>
            <a:endParaRPr lang="en-US" sz="5400" b="1" dirty="0" smtClean="0"/>
          </a:p>
          <a:p>
            <a:pPr marL="0" indent="0" algn="ctr">
              <a:buNone/>
            </a:pPr>
            <a:endParaRPr lang="en-US" sz="5400" b="1" dirty="0" smtClean="0"/>
          </a:p>
          <a:p>
            <a:pPr marL="0" indent="0" algn="ctr">
              <a:buNone/>
            </a:pPr>
            <a:endParaRPr lang="en-US" sz="5400" b="1" dirty="0" smtClean="0"/>
          </a:p>
        </p:txBody>
      </p:sp>
      <p:sp>
        <p:nvSpPr>
          <p:cNvPr id="4" name="Rectangle 3"/>
          <p:cNvSpPr/>
          <p:nvPr/>
        </p:nvSpPr>
        <p:spPr>
          <a:xfrm>
            <a:off x="153350" y="571864"/>
            <a:ext cx="12142876" cy="923330"/>
          </a:xfrm>
          <a:prstGeom prst="rect">
            <a:avLst/>
          </a:prstGeom>
          <a:noFill/>
        </p:spPr>
        <p:txBody>
          <a:bodyPr wrap="none" lIns="91440" tIns="45720" rIns="91440" bIns="45720">
            <a:spAutoFit/>
          </a:bodyPr>
          <a:lstStyle/>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Student Directed Activities</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81301610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508ecm12fig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6652" y="1066800"/>
            <a:ext cx="5766678" cy="4425938"/>
          </a:xfrm>
          <a:prstGeom prst="rect">
            <a:avLst/>
          </a:prstGeom>
          <a:noFill/>
          <a:extLst>
            <a:ext uri="{909E8E84-426E-40DD-AFC4-6F175D3DCCD1}">
              <a14:hiddenFill xmlns:a14="http://schemas.microsoft.com/office/drawing/2010/main">
                <a:solidFill>
                  <a:srgbClr val="FFFFFF"/>
                </a:solidFill>
              </a14:hiddenFill>
            </a:ext>
          </a:extLst>
        </p:spPr>
      </p:pic>
      <p:sp>
        <p:nvSpPr>
          <p:cNvPr id="4099" name="Text Box 3"/>
          <p:cNvSpPr txBox="1">
            <a:spLocks noChangeArrowheads="1"/>
          </p:cNvSpPr>
          <p:nvPr/>
        </p:nvSpPr>
        <p:spPr bwMode="auto">
          <a:xfrm>
            <a:off x="1117600" y="76200"/>
            <a:ext cx="752802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5400" b="1">
                <a:effectLst>
                  <a:outerShdw blurRad="38100" dist="38100" dir="2700000" algn="tl">
                    <a:srgbClr val="336699"/>
                  </a:outerShdw>
                </a:effectLst>
                <a:latin typeface="Comic Sans MS" pitchFamily="66" charset="0"/>
              </a:rPr>
              <a:t>ETHICAL DILEMMAS</a:t>
            </a:r>
          </a:p>
        </p:txBody>
      </p:sp>
    </p:spTree>
    <p:extLst>
      <p:ext uri="{BB962C8B-B14F-4D97-AF65-F5344CB8AC3E}">
        <p14:creationId xmlns:p14="http://schemas.microsoft.com/office/powerpoint/2010/main" val="402799"/>
      </p:ext>
    </p:extLst>
  </p:cSld>
  <p:clrMapOvr>
    <a:masterClrMapping/>
  </p:clrMapOvr>
  <p:transition spd="slow">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304800" y="222250"/>
            <a:ext cx="11582400" cy="640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VOCABULARY</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ethics</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the principles </a:t>
            </a:r>
            <a:r>
              <a:rPr lang="en-US" sz="3600" i="1" dirty="0" smtClean="0">
                <a:effectLst>
                  <a:outerShdw blurRad="38100" dist="38100" dir="2700000" algn="tl">
                    <a:srgbClr val="336699"/>
                  </a:outerShdw>
                </a:effectLst>
                <a:latin typeface="Comic Sans MS" pitchFamily="66" charset="0"/>
              </a:rPr>
              <a:t>(rules) of </a:t>
            </a:r>
            <a:r>
              <a:rPr lang="en-US" sz="3600" i="1" dirty="0">
                <a:effectLst>
                  <a:outerShdw blurRad="38100" dist="38100" dir="2700000" algn="tl">
                    <a:srgbClr val="336699"/>
                  </a:outerShdw>
                </a:effectLst>
                <a:latin typeface="Comic Sans MS" pitchFamily="66" charset="0"/>
              </a:rPr>
              <a:t>conduct </a:t>
            </a:r>
          </a:p>
          <a:p>
            <a:pPr eaLnBrk="0" hangingPunct="0"/>
            <a:r>
              <a:rPr lang="en-US" sz="3600" i="1" dirty="0">
                <a:effectLst>
                  <a:outerShdw blurRad="38100" dist="38100" dir="2700000" algn="tl">
                    <a:srgbClr val="336699"/>
                  </a:outerShdw>
                </a:effectLst>
                <a:latin typeface="Comic Sans MS" pitchFamily="66" charset="0"/>
              </a:rPr>
              <a:t>   governing an individual or a group, the </a:t>
            </a:r>
          </a:p>
          <a:p>
            <a:pPr eaLnBrk="0" hangingPunct="0"/>
            <a:r>
              <a:rPr lang="en-US" sz="3600" i="1" dirty="0">
                <a:effectLst>
                  <a:outerShdw blurRad="38100" dist="38100" dir="2700000" algn="tl">
                    <a:srgbClr val="336699"/>
                  </a:outerShdw>
                </a:effectLst>
                <a:latin typeface="Comic Sans MS" pitchFamily="66" charset="0"/>
              </a:rPr>
              <a:t>   discipline dealing with what is good </a:t>
            </a:r>
          </a:p>
          <a:p>
            <a:pPr eaLnBrk="0" hangingPunct="0"/>
            <a:r>
              <a:rPr lang="en-US" sz="3600" i="1" dirty="0">
                <a:effectLst>
                  <a:outerShdw blurRad="38100" dist="38100" dir="2700000" algn="tl">
                    <a:srgbClr val="336699"/>
                  </a:outerShdw>
                </a:effectLst>
                <a:latin typeface="Comic Sans MS" pitchFamily="66" charset="0"/>
              </a:rPr>
              <a:t>   and bad and moral duty and obligation</a:t>
            </a:r>
            <a:endParaRPr lang="en-US" sz="3600" b="1" u="sng"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moral, conforming to accepted </a:t>
            </a:r>
          </a:p>
          <a:p>
            <a:pPr eaLnBrk="0" hangingPunct="0"/>
            <a:r>
              <a:rPr lang="en-US" sz="3600" i="1" dirty="0">
                <a:effectLst>
                  <a:outerShdw blurRad="38100" dist="38100" dir="2700000" algn="tl">
                    <a:srgbClr val="336699"/>
                  </a:outerShdw>
                </a:effectLst>
                <a:latin typeface="Comic Sans MS" pitchFamily="66" charset="0"/>
              </a:rPr>
              <a:t>   </a:t>
            </a:r>
            <a:r>
              <a:rPr lang="en-US" sz="3600" i="1" dirty="0" smtClean="0">
                <a:effectLst>
                  <a:outerShdw blurRad="38100" dist="38100" dir="2700000" algn="tl">
                    <a:srgbClr val="336699"/>
                  </a:outerShdw>
                </a:effectLst>
                <a:latin typeface="Comic Sans MS" pitchFamily="66" charset="0"/>
              </a:rPr>
              <a:t>rules and standards </a:t>
            </a:r>
            <a:r>
              <a:rPr lang="en-US" sz="3600" i="1" dirty="0">
                <a:effectLst>
                  <a:outerShdw blurRad="38100" dist="38100" dir="2700000" algn="tl">
                    <a:srgbClr val="336699"/>
                  </a:outerShdw>
                </a:effectLst>
                <a:latin typeface="Comic Sans MS" pitchFamily="66" charset="0"/>
              </a:rPr>
              <a:t>of conduct</a:t>
            </a:r>
            <a:endParaRPr lang="en-US" sz="3600"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moral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principles of right and wrong </a:t>
            </a:r>
          </a:p>
          <a:p>
            <a:pPr eaLnBrk="0" hangingPunct="0"/>
            <a:r>
              <a:rPr lang="en-US" sz="3600" i="1" dirty="0">
                <a:effectLst>
                  <a:outerShdw blurRad="38100" dist="38100" dir="2700000" algn="tl">
                    <a:srgbClr val="336699"/>
                  </a:outerShdw>
                </a:effectLst>
                <a:latin typeface="Comic Sans MS" pitchFamily="66" charset="0"/>
              </a:rPr>
              <a:t>   behavior</a:t>
            </a:r>
          </a:p>
          <a:p>
            <a:pPr eaLnBrk="0" hangingPunct="0"/>
            <a:r>
              <a:rPr lang="en-US" sz="3600" b="1" u="sng" dirty="0">
                <a:effectLst>
                  <a:outerShdw blurRad="38100" dist="38100" dir="2700000" algn="tl">
                    <a:srgbClr val="336699"/>
                  </a:outerShdw>
                </a:effectLst>
                <a:latin typeface="Comic Sans MS" pitchFamily="66" charset="0"/>
              </a:rPr>
              <a:t>dilemma</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situation involving a choice </a:t>
            </a:r>
          </a:p>
          <a:p>
            <a:pPr eaLnBrk="0" hangingPunct="0"/>
            <a:r>
              <a:rPr lang="en-US" sz="3600" i="1" dirty="0">
                <a:effectLst>
                  <a:outerShdw blurRad="38100" dist="38100" dir="2700000" algn="tl">
                    <a:srgbClr val="336699"/>
                  </a:outerShdw>
                </a:effectLst>
                <a:latin typeface="Comic Sans MS" pitchFamily="66" charset="0"/>
              </a:rPr>
              <a:t>   between </a:t>
            </a:r>
            <a:r>
              <a:rPr lang="en-US" sz="3600" i="1" dirty="0" smtClean="0">
                <a:effectLst>
                  <a:outerShdw blurRad="38100" dist="38100" dir="2700000" algn="tl">
                    <a:srgbClr val="336699"/>
                  </a:outerShdw>
                </a:effectLst>
                <a:latin typeface="Comic Sans MS" pitchFamily="66" charset="0"/>
              </a:rPr>
              <a:t>alternatives</a:t>
            </a:r>
            <a:endParaRPr lang="en-US" sz="3600" b="1" u="sng" dirty="0">
              <a:effectLst>
                <a:outerShdw blurRad="38100" dist="38100" dir="2700000" algn="tl">
                  <a:srgbClr val="336699"/>
                </a:outerShdw>
              </a:effectLst>
              <a:latin typeface="Comic Sans MS" pitchFamily="66" charset="0"/>
            </a:endParaRPr>
          </a:p>
        </p:txBody>
      </p:sp>
    </p:spTree>
    <p:extLst>
      <p:ext uri="{BB962C8B-B14F-4D97-AF65-F5344CB8AC3E}">
        <p14:creationId xmlns:p14="http://schemas.microsoft.com/office/powerpoint/2010/main" val="3487075976"/>
      </p:ext>
    </p:extLst>
  </p:cSld>
  <p:clrMapOvr>
    <a:masterClrMapping/>
  </p:clrMapOvr>
  <p:transition spd="slow">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000" b="1" dirty="0" smtClean="0"/>
              <a:t>Cheating during Mid-term Exams</a:t>
            </a:r>
            <a:endParaRPr lang="en-US" sz="6000" b="1" dirty="0"/>
          </a:p>
        </p:txBody>
      </p:sp>
      <p:sp>
        <p:nvSpPr>
          <p:cNvPr id="3" name="Content Placeholder 2"/>
          <p:cNvSpPr>
            <a:spLocks noGrp="1"/>
          </p:cNvSpPr>
          <p:nvPr>
            <p:ph idx="1"/>
          </p:nvPr>
        </p:nvSpPr>
        <p:spPr/>
        <p:txBody>
          <a:bodyPr>
            <a:normAutofit/>
          </a:bodyPr>
          <a:lstStyle/>
          <a:p>
            <a:pPr marL="0" indent="0">
              <a:buNone/>
            </a:pPr>
            <a:r>
              <a:rPr lang="en-US" sz="4800" dirty="0" smtClean="0"/>
              <a:t>A classmate who is very popular and who you would like to have for a friend asks you for answers during the mid-term exam.  How will you respond.</a:t>
            </a:r>
            <a:endParaRPr lang="en-US" sz="48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78140" y="3847605"/>
            <a:ext cx="4013860" cy="3010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796723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Mackenzie%202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304801"/>
            <a:ext cx="7721600" cy="602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 Box 3"/>
          <p:cNvSpPr txBox="1">
            <a:spLocks noChangeArrowheads="1"/>
          </p:cNvSpPr>
          <p:nvPr/>
        </p:nvSpPr>
        <p:spPr bwMode="auto">
          <a:xfrm>
            <a:off x="237507" y="2262189"/>
            <a:ext cx="4186767" cy="1754326"/>
          </a:xfrm>
          <a:prstGeom prst="rect">
            <a:avLst/>
          </a:prstGeom>
          <a:noFill/>
          <a:ln w="9525">
            <a:noFill/>
            <a:miter lim="800000"/>
            <a:headEnd/>
            <a:tailEnd/>
          </a:ln>
          <a:effectLst/>
        </p:spPr>
        <p:txBody>
          <a:bodyPr>
            <a:spAutoFit/>
          </a:bodyPr>
          <a:lstStyle>
            <a:lvl1pPr marL="742950" indent="-74295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0" indent="0">
              <a:defRPr/>
            </a:pPr>
            <a:r>
              <a:rPr lang="en-US" altLang="en-US" sz="5400" b="1" dirty="0" smtClean="0">
                <a:effectLst>
                  <a:outerShdw blurRad="38100" dist="38100" dir="2700000" algn="tl">
                    <a:srgbClr val="336699"/>
                  </a:outerShdw>
                </a:effectLst>
                <a:latin typeface="Comic Sans MS" pitchFamily="66" charset="0"/>
              </a:rPr>
              <a:t>Let’s Sing </a:t>
            </a:r>
          </a:p>
          <a:p>
            <a:pPr marL="0" indent="0">
              <a:defRPr/>
            </a:pPr>
            <a:r>
              <a:rPr lang="en-US" altLang="en-US" sz="5400" b="1" dirty="0" smtClean="0">
                <a:effectLst>
                  <a:outerShdw blurRad="38100" dist="38100" dir="2700000" algn="tl">
                    <a:srgbClr val="336699"/>
                  </a:outerShdw>
                </a:effectLst>
                <a:latin typeface="Comic Sans MS" pitchFamily="66" charset="0"/>
              </a:rPr>
              <a:t>a Song</a:t>
            </a:r>
          </a:p>
        </p:txBody>
      </p:sp>
    </p:spTree>
  </p:cSld>
  <p:clrMapOvr>
    <a:masterClrMapping/>
  </p:clrMapOvr>
  <p:transition spd="slow">
    <p:fade thruBlk="1"/>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332489"/>
            <a:ext cx="10515600" cy="1325563"/>
          </a:xfrm>
        </p:spPr>
        <p:txBody>
          <a:bodyPr/>
          <a:lstStyle/>
          <a:p>
            <a:pPr algn="ctr"/>
            <a:r>
              <a:rPr lang="en-US" b="1" dirty="0" smtClean="0"/>
              <a:t>Lying to a Girl/Boy Friend</a:t>
            </a:r>
            <a:endParaRPr lang="en-US" b="1" dirty="0"/>
          </a:p>
        </p:txBody>
      </p:sp>
      <p:sp>
        <p:nvSpPr>
          <p:cNvPr id="5" name="Text Placeholder 4"/>
          <p:cNvSpPr>
            <a:spLocks noGrp="1"/>
          </p:cNvSpPr>
          <p:nvPr>
            <p:ph type="body" idx="1"/>
          </p:nvPr>
        </p:nvSpPr>
        <p:spPr>
          <a:xfrm>
            <a:off x="863538" y="1123023"/>
            <a:ext cx="5157787" cy="823912"/>
          </a:xfrm>
        </p:spPr>
        <p:txBody>
          <a:bodyPr>
            <a:noAutofit/>
          </a:bodyPr>
          <a:lstStyle/>
          <a:p>
            <a:pPr algn="ctr"/>
            <a:r>
              <a:rPr lang="en-US" sz="4400" dirty="0"/>
              <a:t>For M</a:t>
            </a:r>
            <a:r>
              <a:rPr lang="en-US" sz="4400" dirty="0" smtClean="0"/>
              <a:t>en </a:t>
            </a:r>
            <a:endParaRPr lang="en-US" sz="4400" dirty="0"/>
          </a:p>
        </p:txBody>
      </p:sp>
      <p:sp>
        <p:nvSpPr>
          <p:cNvPr id="3" name="Content Placeholder 2"/>
          <p:cNvSpPr>
            <a:spLocks noGrp="1"/>
          </p:cNvSpPr>
          <p:nvPr>
            <p:ph sz="half" idx="2"/>
          </p:nvPr>
        </p:nvSpPr>
        <p:spPr>
          <a:xfrm>
            <a:off x="344384" y="1852551"/>
            <a:ext cx="5653191" cy="4631376"/>
          </a:xfrm>
        </p:spPr>
        <p:txBody>
          <a:bodyPr>
            <a:normAutofit/>
          </a:bodyPr>
          <a:lstStyle/>
          <a:p>
            <a:pPr marL="0" indent="0">
              <a:buNone/>
            </a:pPr>
            <a:r>
              <a:rPr lang="en-US" sz="3000" dirty="0" smtClean="0"/>
              <a:t>Your best friend told you that his girlfriend can’t go on a date because she has to study all evening.  That evening you go over to the Family Mart next to the </a:t>
            </a:r>
            <a:r>
              <a:rPr lang="en-US" sz="3000" dirty="0" err="1" smtClean="0"/>
              <a:t>Tongji</a:t>
            </a:r>
            <a:r>
              <a:rPr lang="en-US" sz="3000" dirty="0" smtClean="0"/>
              <a:t> University Metro Station for an ice-cream cone.  You see your  best friend’s girlfriend coming out of the Metro Station and holding hands with another man. What will you do?</a:t>
            </a:r>
          </a:p>
        </p:txBody>
      </p:sp>
      <p:sp>
        <p:nvSpPr>
          <p:cNvPr id="6" name="Text Placeholder 5"/>
          <p:cNvSpPr>
            <a:spLocks noGrp="1"/>
          </p:cNvSpPr>
          <p:nvPr>
            <p:ph type="body" sz="quarter" idx="3"/>
          </p:nvPr>
        </p:nvSpPr>
        <p:spPr>
          <a:xfrm>
            <a:off x="6148450" y="1016145"/>
            <a:ext cx="5183188" cy="1026411"/>
          </a:xfrm>
        </p:spPr>
        <p:txBody>
          <a:bodyPr>
            <a:normAutofit fontScale="25000" lnSpcReduction="20000"/>
          </a:bodyPr>
          <a:lstStyle/>
          <a:p>
            <a:endParaRPr lang="en-US" dirty="0" smtClean="0"/>
          </a:p>
          <a:p>
            <a:endParaRPr lang="en-US" dirty="0"/>
          </a:p>
          <a:p>
            <a:pPr algn="ctr"/>
            <a:r>
              <a:rPr lang="en-US" sz="19200" dirty="0" smtClean="0"/>
              <a:t>For Women </a:t>
            </a:r>
            <a:endParaRPr lang="en-US" sz="19200" dirty="0"/>
          </a:p>
          <a:p>
            <a:endParaRPr lang="en-US" dirty="0"/>
          </a:p>
        </p:txBody>
      </p:sp>
      <p:sp>
        <p:nvSpPr>
          <p:cNvPr id="7" name="Content Placeholder 6"/>
          <p:cNvSpPr>
            <a:spLocks noGrp="1"/>
          </p:cNvSpPr>
          <p:nvPr>
            <p:ph sz="quarter" idx="4"/>
          </p:nvPr>
        </p:nvSpPr>
        <p:spPr>
          <a:xfrm>
            <a:off x="6184075" y="1911927"/>
            <a:ext cx="5501244" cy="4750130"/>
          </a:xfrm>
        </p:spPr>
        <p:txBody>
          <a:bodyPr>
            <a:normAutofit lnSpcReduction="10000"/>
          </a:bodyPr>
          <a:lstStyle/>
          <a:p>
            <a:pPr marL="0" indent="0">
              <a:buNone/>
            </a:pPr>
            <a:r>
              <a:rPr lang="en-US" sz="3000" dirty="0"/>
              <a:t>Your best friend told you that </a:t>
            </a:r>
            <a:r>
              <a:rPr lang="en-US" sz="3000" dirty="0" smtClean="0"/>
              <a:t>her boyfriend </a:t>
            </a:r>
            <a:r>
              <a:rPr lang="en-US" sz="3000" dirty="0"/>
              <a:t>can’t go on a date because </a:t>
            </a:r>
            <a:r>
              <a:rPr lang="en-US" sz="3000" dirty="0" smtClean="0"/>
              <a:t>he </a:t>
            </a:r>
            <a:r>
              <a:rPr lang="en-US" sz="3000" dirty="0"/>
              <a:t>has to study all evening.  That evening you go over to the Family Mart next to the </a:t>
            </a:r>
            <a:r>
              <a:rPr lang="en-US" sz="3000" dirty="0" err="1"/>
              <a:t>Tongji</a:t>
            </a:r>
            <a:r>
              <a:rPr lang="en-US" sz="3000" dirty="0"/>
              <a:t> University Metro Station for an ice-cream cone.  You see your  best friend’s </a:t>
            </a:r>
            <a:r>
              <a:rPr lang="en-US" sz="3000" dirty="0" smtClean="0"/>
              <a:t>boyfriend </a:t>
            </a:r>
            <a:r>
              <a:rPr lang="en-US" sz="3000" dirty="0"/>
              <a:t>coming out of the Metro Station and holding hands with another </a:t>
            </a:r>
            <a:r>
              <a:rPr lang="en-US" sz="3000" dirty="0" smtClean="0"/>
              <a:t>girl. </a:t>
            </a:r>
            <a:r>
              <a:rPr lang="en-US" sz="3000" dirty="0"/>
              <a:t>What will you do?</a:t>
            </a:r>
          </a:p>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757" y="636814"/>
            <a:ext cx="1514475"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131605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4449" y="-98013"/>
            <a:ext cx="10515600" cy="1325563"/>
          </a:xfrm>
        </p:spPr>
        <p:txBody>
          <a:bodyPr>
            <a:normAutofit/>
          </a:bodyPr>
          <a:lstStyle/>
          <a:p>
            <a:pPr algn="ctr"/>
            <a:r>
              <a:rPr lang="en-US" sz="5400" b="1" dirty="0" smtClean="0"/>
              <a:t>Shoplifting</a:t>
            </a:r>
            <a:endParaRPr lang="en-US" sz="5400" b="1" dirty="0"/>
          </a:p>
        </p:txBody>
      </p:sp>
      <p:sp>
        <p:nvSpPr>
          <p:cNvPr id="3" name="Content Placeholder 2"/>
          <p:cNvSpPr>
            <a:spLocks noGrp="1"/>
          </p:cNvSpPr>
          <p:nvPr>
            <p:ph idx="1"/>
          </p:nvPr>
        </p:nvSpPr>
        <p:spPr>
          <a:xfrm>
            <a:off x="0" y="1255610"/>
            <a:ext cx="10515600" cy="4351338"/>
          </a:xfrm>
        </p:spPr>
        <p:txBody>
          <a:bodyPr>
            <a:normAutofit/>
          </a:bodyPr>
          <a:lstStyle/>
          <a:p>
            <a:pPr marL="0" indent="0">
              <a:buNone/>
            </a:pPr>
            <a:r>
              <a:rPr lang="en-US" sz="4000" dirty="0" smtClean="0"/>
              <a:t>You go shopping with a good friend.  Your friend finds some great looking clothes, but doesn’t have enough money to pay for them.  The store is fill with shoppers and is very crowded.  You notice that your friend slips some of the clothes into a backpack and then tells you that it is time to leave.  What will you do?</a:t>
            </a:r>
            <a:endParaRPr lang="en-US" sz="40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38234" y="4322619"/>
            <a:ext cx="2853766" cy="2195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50225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 </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Limericks are short (sometimes serious; sometime silly) poems that are fun to recite.</a:t>
            </a:r>
          </a:p>
          <a:p>
            <a:pPr marL="0" indent="0">
              <a:buNone/>
            </a:pP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What is a limerick, Mother?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It's a form of verse, said brother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In which lines one and two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Rhyme with five when it's through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And three and four rhyme with each other.</a:t>
            </a:r>
          </a:p>
          <a:p>
            <a:pPr marL="0" indent="0">
              <a:buNone/>
            </a:pPr>
            <a:endParaRPr lang="en-US" sz="4400" dirty="0" smtClean="0"/>
          </a:p>
        </p:txBody>
      </p:sp>
      <p:sp>
        <p:nvSpPr>
          <p:cNvPr id="4" name="Rectangle 3"/>
          <p:cNvSpPr/>
          <p:nvPr/>
        </p:nvSpPr>
        <p:spPr>
          <a:xfrm>
            <a:off x="1162373" y="780103"/>
            <a:ext cx="8927023" cy="923330"/>
          </a:xfrm>
          <a:prstGeom prst="rect">
            <a:avLst/>
          </a:prstGeom>
        </p:spPr>
        <p:txBody>
          <a:bodyPr wrap="square">
            <a:spAutoFit/>
          </a:bodyPr>
          <a:lstStyle/>
          <a:p>
            <a:pPr algn="ctr"/>
            <a:r>
              <a:rPr lang="en-US" sz="5400" b="1" dirty="0">
                <a:solidFill>
                  <a:srgbClr val="FF0000"/>
                </a:solidFill>
              </a:rPr>
              <a:t>Did anyone write a Limerick?</a:t>
            </a:r>
            <a:endParaRPr lang="en-US" sz="5400" dirty="0"/>
          </a:p>
        </p:txBody>
      </p:sp>
    </p:spTree>
    <p:extLst>
      <p:ext uri="{BB962C8B-B14F-4D97-AF65-F5344CB8AC3E}">
        <p14:creationId xmlns:p14="http://schemas.microsoft.com/office/powerpoint/2010/main" val="404534919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Mid-term Exams</a:t>
            </a:r>
            <a:endParaRPr lang="en-US" b="1" dirty="0"/>
          </a:p>
        </p:txBody>
      </p:sp>
      <p:sp>
        <p:nvSpPr>
          <p:cNvPr id="3" name="Content Placeholder 2"/>
          <p:cNvSpPr>
            <a:spLocks noGrp="1"/>
          </p:cNvSpPr>
          <p:nvPr>
            <p:ph idx="1"/>
          </p:nvPr>
        </p:nvSpPr>
        <p:spPr/>
        <p:txBody>
          <a:bodyPr>
            <a:normAutofit/>
          </a:bodyPr>
          <a:lstStyle/>
          <a:p>
            <a:r>
              <a:rPr lang="en-US" sz="4400" dirty="0" smtClean="0"/>
              <a:t>Oh! </a:t>
            </a:r>
            <a:r>
              <a:rPr lang="en-US" sz="4400" dirty="0"/>
              <a:t>M</a:t>
            </a:r>
            <a:r>
              <a:rPr lang="en-US" sz="4400" dirty="0" smtClean="0"/>
              <a:t>id-term exams are next week,</a:t>
            </a:r>
          </a:p>
          <a:p>
            <a:r>
              <a:rPr lang="en-US" sz="4400" dirty="0" smtClean="0"/>
              <a:t>I had better be at my peak!</a:t>
            </a:r>
          </a:p>
          <a:p>
            <a:r>
              <a:rPr lang="en-US" sz="4400" dirty="0" smtClean="0"/>
              <a:t>I really want to play,</a:t>
            </a:r>
          </a:p>
          <a:p>
            <a:r>
              <a:rPr lang="en-US" sz="4400" dirty="0" smtClean="0"/>
              <a:t>With lots of fun all day,</a:t>
            </a:r>
          </a:p>
          <a:p>
            <a:r>
              <a:rPr lang="en-US" sz="4400" dirty="0" smtClean="0"/>
              <a:t>But it’s knowledge that I must seek.</a:t>
            </a:r>
            <a:endParaRPr lang="en-US" sz="44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37176" y="0"/>
            <a:ext cx="1336488" cy="19071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4775" y="1"/>
            <a:ext cx="1698716" cy="1782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1484" y="0"/>
            <a:ext cx="2406259" cy="17829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03421" y="2524618"/>
            <a:ext cx="3012179" cy="22635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73664" y="1"/>
            <a:ext cx="2571039" cy="1907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4" y="5383102"/>
            <a:ext cx="1988348" cy="14748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12014" y="4830973"/>
            <a:ext cx="2732689" cy="20270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2722926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434" y="727732"/>
            <a:ext cx="10515600" cy="1325563"/>
          </a:xfrm>
        </p:spPr>
        <p:txBody>
          <a:bodyPr>
            <a:noAutofit/>
          </a:bodyPr>
          <a:lstStyle/>
          <a:p>
            <a:pPr algn="ctr"/>
            <a:r>
              <a:rPr lang="en-US" sz="6600" b="1" dirty="0" smtClean="0"/>
              <a:t>Meet &amp; Greet</a:t>
            </a:r>
            <a:br>
              <a:rPr lang="en-US" sz="6600" b="1" dirty="0" smtClean="0"/>
            </a:br>
            <a:r>
              <a:rPr lang="en-US" sz="6600" b="1" dirty="0" smtClean="0"/>
              <a:t>We-Chat</a:t>
            </a:r>
            <a:br>
              <a:rPr lang="en-US" sz="6600" b="1" dirty="0" smtClean="0"/>
            </a:br>
            <a:r>
              <a:rPr lang="en-US" sz="6600" b="1" dirty="0" smtClean="0"/>
              <a:t>  </a:t>
            </a:r>
            <a:endParaRPr lang="en-US" sz="6600" b="1" dirty="0"/>
          </a:p>
        </p:txBody>
      </p:sp>
      <p:sp>
        <p:nvSpPr>
          <p:cNvPr id="5" name="Content Placeholder 4"/>
          <p:cNvSpPr>
            <a:spLocks noGrp="1"/>
          </p:cNvSpPr>
          <p:nvPr>
            <p:ph idx="1"/>
          </p:nvPr>
        </p:nvSpPr>
        <p:spPr>
          <a:xfrm>
            <a:off x="721217" y="1493948"/>
            <a:ext cx="10972799" cy="6761409"/>
          </a:xfrm>
        </p:spPr>
        <p:txBody>
          <a:bodyPr>
            <a:normAutofit fontScale="25000" lnSpcReduction="20000"/>
          </a:bodyPr>
          <a:lstStyle/>
          <a:p>
            <a:pPr marL="0" indent="0">
              <a:buNone/>
            </a:pPr>
            <a:endParaRPr lang="en-US" sz="6000" b="1" dirty="0" smtClean="0"/>
          </a:p>
          <a:p>
            <a:pPr marL="0" indent="0">
              <a:buNone/>
            </a:pPr>
            <a:r>
              <a:rPr lang="en-US" sz="11100" b="1" dirty="0" smtClean="0"/>
              <a:t>Introduce yourselves. </a:t>
            </a:r>
            <a:endParaRPr lang="en-US" sz="11100" dirty="0" smtClean="0"/>
          </a:p>
          <a:p>
            <a:pPr marL="0" indent="0">
              <a:buNone/>
            </a:pPr>
            <a:r>
              <a:rPr lang="en-US" sz="11100" b="1" dirty="0" smtClean="0"/>
              <a:t>Optional Topics:</a:t>
            </a:r>
          </a:p>
          <a:p>
            <a:pPr marL="0" indent="0">
              <a:buNone/>
            </a:pPr>
            <a:endParaRPr lang="en-US" sz="6000" b="1" dirty="0" smtClean="0"/>
          </a:p>
          <a:p>
            <a:pPr marL="514350" lvl="2" indent="-514350">
              <a:spcBef>
                <a:spcPts val="1000"/>
              </a:spcBef>
              <a:buFont typeface="Arial" panose="020B0604020202020204" pitchFamily="34" charset="0"/>
              <a:buAutoNum type="arabicPeriod"/>
            </a:pPr>
            <a:r>
              <a:rPr lang="en-US" sz="13600" dirty="0" smtClean="0">
                <a:latin typeface="Times New Roman" panose="02020603050405020304" pitchFamily="18" charset="0"/>
                <a:cs typeface="Times New Roman" panose="02020603050405020304" pitchFamily="18" charset="0"/>
              </a:rPr>
              <a:t>Topic</a:t>
            </a:r>
            <a:r>
              <a:rPr lang="en-US" sz="13600" dirty="0">
                <a:latin typeface="Times New Roman" panose="02020603050405020304" pitchFamily="18" charset="0"/>
                <a:cs typeface="Times New Roman" panose="02020603050405020304" pitchFamily="18" charset="0"/>
              </a:rPr>
              <a:t>: What does the following proverb mean: </a:t>
            </a:r>
            <a:r>
              <a:rPr lang="en-US" sz="13600" b="1" dirty="0">
                <a:latin typeface="Times New Roman" panose="02020603050405020304" pitchFamily="18" charset="0"/>
                <a:cs typeface="Times New Roman" panose="02020603050405020304" pitchFamily="18" charset="0"/>
              </a:rPr>
              <a:t>“A man who chases two rabbits at the same time catches neither one.” </a:t>
            </a:r>
            <a:r>
              <a:rPr lang="en-US" sz="13600" dirty="0">
                <a:latin typeface="Times New Roman" panose="02020603050405020304" pitchFamily="18" charset="0"/>
                <a:cs typeface="Times New Roman" panose="02020603050405020304" pitchFamily="18" charset="0"/>
              </a:rPr>
              <a:t> How does this proverb apply to studying for mid-term exams? </a:t>
            </a:r>
            <a:r>
              <a:rPr lang="en-US" sz="13600" dirty="0" smtClean="0">
                <a:latin typeface="Times New Roman" panose="02020603050405020304" pitchFamily="18" charset="0"/>
                <a:cs typeface="Times New Roman" panose="02020603050405020304" pitchFamily="18" charset="0"/>
              </a:rPr>
              <a:t>How does it apply to being honest?</a:t>
            </a:r>
            <a:endParaRPr lang="en-US" sz="13600" dirty="0">
              <a:latin typeface="Times New Roman" panose="02020603050405020304" pitchFamily="18" charset="0"/>
              <a:cs typeface="Times New Roman" panose="02020603050405020304" pitchFamily="18" charset="0"/>
            </a:endParaRPr>
          </a:p>
          <a:p>
            <a:pPr marL="514350" lvl="2" indent="-514350">
              <a:spcBef>
                <a:spcPts val="1000"/>
              </a:spcBef>
              <a:buFont typeface="Arial" panose="020B0604020202020204" pitchFamily="34" charset="0"/>
              <a:buAutoNum type="arabicPeriod"/>
            </a:pPr>
            <a:r>
              <a:rPr lang="en-US" sz="13600" dirty="0" smtClean="0">
                <a:latin typeface="Times New Roman" panose="02020603050405020304" pitchFamily="18" charset="0"/>
                <a:cs typeface="Times New Roman" panose="02020603050405020304" pitchFamily="18" charset="0"/>
              </a:rPr>
              <a:t>What are your favorite ways to study for exams.</a:t>
            </a:r>
          </a:p>
          <a:p>
            <a:pPr marL="514350" lvl="2" indent="-514350">
              <a:spcBef>
                <a:spcPts val="1000"/>
              </a:spcBef>
              <a:buFont typeface="Arial" panose="020B0604020202020204" pitchFamily="34" charset="0"/>
              <a:buAutoNum type="arabicPeriod"/>
            </a:pPr>
            <a:r>
              <a:rPr lang="en-US" sz="13600" dirty="0" smtClean="0">
                <a:latin typeface="Times New Roman" panose="02020603050405020304" pitchFamily="18" charset="0"/>
                <a:cs typeface="Times New Roman" panose="02020603050405020304" pitchFamily="18" charset="0"/>
              </a:rPr>
              <a:t>How can you help your classmates study for exams</a:t>
            </a:r>
            <a:r>
              <a:rPr lang="en-US" sz="13600" dirty="0">
                <a:latin typeface="Times New Roman" panose="02020603050405020304" pitchFamily="18" charset="0"/>
                <a:cs typeface="Times New Roman" panose="02020603050405020304" pitchFamily="18" charset="0"/>
              </a:rPr>
              <a:t>?</a:t>
            </a:r>
            <a:endParaRPr lang="en-US" sz="13600" dirty="0" smtClean="0">
              <a:latin typeface="Times New Roman" panose="02020603050405020304" pitchFamily="18" charset="0"/>
              <a:cs typeface="Times New Roman" panose="02020603050405020304" pitchFamily="18" charset="0"/>
            </a:endParaRPr>
          </a:p>
          <a:p>
            <a:pPr marL="514350" lvl="2" indent="-514350">
              <a:spcBef>
                <a:spcPts val="1000"/>
              </a:spcBef>
              <a:buFont typeface="Arial" panose="020B0604020202020204" pitchFamily="34" charset="0"/>
              <a:buAutoNum type="arabicPeriod"/>
            </a:pPr>
            <a:r>
              <a:rPr lang="en-US" sz="13600" dirty="0" smtClean="0">
                <a:latin typeface="Times New Roman" panose="02020603050405020304" pitchFamily="18" charset="0"/>
                <a:cs typeface="Times New Roman" panose="02020603050405020304" pitchFamily="18" charset="0"/>
              </a:rPr>
              <a:t>How can you help classmates be honest during exams?</a:t>
            </a:r>
          </a:p>
          <a:p>
            <a:pPr marL="0" lvl="2" indent="0">
              <a:spcBef>
                <a:spcPts val="1000"/>
              </a:spcBef>
              <a:buNone/>
            </a:pPr>
            <a:endParaRPr lang="en-US" sz="12300" dirty="0" smtClean="0">
              <a:latin typeface="Times New Roman" panose="02020603050405020304" pitchFamily="18" charset="0"/>
              <a:cs typeface="Times New Roman" panose="02020603050405020304" pitchFamily="18" charset="0"/>
            </a:endParaRPr>
          </a:p>
          <a:p>
            <a:pPr marL="0" lvl="2" indent="0">
              <a:spcBef>
                <a:spcPts val="1000"/>
              </a:spcBef>
              <a:buNone/>
            </a:pPr>
            <a:endParaRPr lang="en-US" sz="8000" dirty="0">
              <a:latin typeface="Times New Roman" panose="02020603050405020304" pitchFamily="18" charset="0"/>
              <a:cs typeface="Times New Roman" panose="02020603050405020304" pitchFamily="18" charset="0"/>
            </a:endParaRPr>
          </a:p>
          <a:p>
            <a:pPr marL="514350" lvl="2" indent="-514350">
              <a:spcBef>
                <a:spcPts val="1000"/>
              </a:spcBef>
              <a:buFont typeface="Arial" panose="020B0604020202020204" pitchFamily="34" charset="0"/>
              <a:buAutoNum type="arabicPeriod"/>
            </a:pPr>
            <a:endParaRPr lang="en-US" sz="8000" dirty="0" smtClean="0">
              <a:latin typeface="Times New Roman" panose="02020603050405020304" pitchFamily="18" charset="0"/>
              <a:cs typeface="Times New Roman" panose="02020603050405020304" pitchFamily="18" charset="0"/>
            </a:endParaRPr>
          </a:p>
          <a:p>
            <a:pPr marL="0" lvl="2" indent="0">
              <a:spcBef>
                <a:spcPts val="1000"/>
              </a:spcBef>
              <a:buNone/>
            </a:pPr>
            <a:endParaRPr lang="en-US" sz="4000" dirty="0">
              <a:latin typeface="Times New Roman" panose="02020603050405020304" pitchFamily="18" charset="0"/>
              <a:cs typeface="Times New Roman" panose="02020603050405020304" pitchFamily="18" charset="0"/>
            </a:endParaRPr>
          </a:p>
          <a:p>
            <a:pPr marL="514350" lvl="2" indent="-514350">
              <a:spcBef>
                <a:spcPts val="1000"/>
              </a:spcBef>
              <a:buFont typeface="Arial" panose="020B0604020202020204" pitchFamily="34" charset="0"/>
              <a:buAutoNum type="arabicPeriod"/>
            </a:pPr>
            <a:endParaRPr lang="en-US" sz="3800" dirty="0">
              <a:latin typeface="Times New Roman" panose="02020603050405020304" pitchFamily="18" charset="0"/>
              <a:cs typeface="Times New Roman" panose="02020603050405020304" pitchFamily="18" charset="0"/>
            </a:endParaRPr>
          </a:p>
          <a:p>
            <a:pPr marL="0" indent="0">
              <a:buNone/>
            </a:pPr>
            <a:r>
              <a:rPr lang="en-US" sz="6000" dirty="0" smtClean="0"/>
              <a:t>  </a:t>
            </a:r>
            <a:endParaRPr lang="en-US" sz="60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4400" y="0"/>
            <a:ext cx="3657600" cy="2609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875022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latin typeface="Times New Roman" panose="02020603050405020304" pitchFamily="18" charset="0"/>
                <a:cs typeface="Times New Roman" panose="02020603050405020304" pitchFamily="18" charset="0"/>
              </a:rPr>
              <a:t>Integrity</a:t>
            </a:r>
            <a:endParaRPr lang="en-US" sz="6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sz="4800" dirty="0" smtClean="0">
                <a:latin typeface="Times New Roman" panose="02020603050405020304" pitchFamily="18" charset="0"/>
                <a:cs typeface="Times New Roman" panose="02020603050405020304" pitchFamily="18" charset="0"/>
              </a:rPr>
              <a:t>“Integrity without knowledge is weak and useless and knowledge without integrity is dangerous and dreadful.”</a:t>
            </a:r>
            <a:r>
              <a:rPr lang="en-US"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(Samuel Johnson (1709-1784) English Poet, Critic and Writer)</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3629864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486834" y="149226"/>
            <a:ext cx="115019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u="sng" dirty="0">
                <a:effectLst>
                  <a:outerShdw blurRad="38100" dist="38100" dir="2700000" algn="tl">
                    <a:srgbClr val="336699"/>
                  </a:outerShdw>
                </a:effectLst>
                <a:latin typeface="Comic Sans MS" pitchFamily="66" charset="0"/>
              </a:rPr>
              <a:t>expelled</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kicked out of school,   </a:t>
            </a:r>
          </a:p>
          <a:p>
            <a:pPr eaLnBrk="0" hangingPunct="0"/>
            <a:r>
              <a:rPr lang="en-US" sz="3600" i="1" dirty="0">
                <a:effectLst>
                  <a:outerShdw blurRad="38100" dist="38100" dir="2700000" algn="tl">
                    <a:srgbClr val="336699"/>
                  </a:outerShdw>
                </a:effectLst>
                <a:latin typeface="Comic Sans MS" pitchFamily="66" charset="0"/>
              </a:rPr>
              <a:t>   suspended from </a:t>
            </a:r>
            <a:r>
              <a:rPr lang="en-US" sz="3600" i="1" dirty="0" smtClean="0">
                <a:effectLst>
                  <a:outerShdw blurRad="38100" dist="38100" dir="2700000" algn="tl">
                    <a:srgbClr val="336699"/>
                  </a:outerShdw>
                </a:effectLst>
                <a:latin typeface="Comic Sans MS" pitchFamily="66" charset="0"/>
              </a:rPr>
              <a:t>school</a:t>
            </a:r>
            <a:endParaRPr lang="en-US" sz="3600" b="1" u="sng" dirty="0" smtClean="0">
              <a:effectLst>
                <a:outerShdw blurRad="38100" dist="38100" dir="2700000" algn="tl">
                  <a:srgbClr val="336699"/>
                </a:outerShdw>
              </a:effectLst>
              <a:latin typeface="Comic Sans MS" pitchFamily="66" charset="0"/>
            </a:endParaRPr>
          </a:p>
          <a:p>
            <a:pPr eaLnBrk="0" hangingPunct="0"/>
            <a:r>
              <a:rPr lang="en-US" sz="3600" b="1" u="sng" dirty="0" smtClean="0">
                <a:effectLst>
                  <a:outerShdw blurRad="38100" dist="38100" dir="2700000" algn="tl">
                    <a:srgbClr val="336699"/>
                  </a:outerShdw>
                </a:effectLst>
                <a:latin typeface="Comic Sans MS" pitchFamily="66" charset="0"/>
              </a:rPr>
              <a:t>0 </a:t>
            </a:r>
            <a:r>
              <a:rPr lang="en-US" sz="3600" b="1" u="sng" dirty="0">
                <a:effectLst>
                  <a:outerShdw blurRad="38100" dist="38100" dir="2700000" algn="tl">
                    <a:srgbClr val="336699"/>
                  </a:outerShdw>
                </a:effectLst>
                <a:latin typeface="Comic Sans MS" pitchFamily="66" charset="0"/>
              </a:rPr>
              <a:t>tolerance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no exceptions, no second </a:t>
            </a:r>
          </a:p>
          <a:p>
            <a:pPr eaLnBrk="0" hangingPunct="0"/>
            <a:r>
              <a:rPr lang="en-US" sz="3600" i="1" dirty="0">
                <a:effectLst>
                  <a:outerShdw blurRad="38100" dist="38100" dir="2700000" algn="tl">
                    <a:srgbClr val="336699"/>
                  </a:outerShdw>
                </a:effectLst>
                <a:latin typeface="Comic Sans MS" pitchFamily="66" charset="0"/>
              </a:rPr>
              <a:t>   chances</a:t>
            </a:r>
          </a:p>
          <a:p>
            <a:pPr eaLnBrk="0" hangingPunct="0"/>
            <a:r>
              <a:rPr lang="en-US" sz="3600" b="1" u="sng" dirty="0">
                <a:effectLst>
                  <a:outerShdw blurRad="38100" dist="38100" dir="2700000" algn="tl">
                    <a:srgbClr val="336699"/>
                  </a:outerShdw>
                </a:effectLst>
                <a:latin typeface="Comic Sans MS" pitchFamily="66" charset="0"/>
              </a:rPr>
              <a:t>full ride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scholarship which pays </a:t>
            </a:r>
          </a:p>
          <a:p>
            <a:pPr eaLnBrk="0" hangingPunct="0"/>
            <a:r>
              <a:rPr lang="en-US" sz="3600" i="1" dirty="0">
                <a:effectLst>
                  <a:outerShdw blurRad="38100" dist="38100" dir="2700000" algn="tl">
                    <a:srgbClr val="336699"/>
                  </a:outerShdw>
                </a:effectLst>
                <a:latin typeface="Comic Sans MS" pitchFamily="66" charset="0"/>
              </a:rPr>
              <a:t>   tuition, books, room and </a:t>
            </a:r>
            <a:r>
              <a:rPr lang="en-US" sz="3600" i="1" dirty="0" smtClean="0">
                <a:effectLst>
                  <a:outerShdw blurRad="38100" dist="38100" dir="2700000" algn="tl">
                    <a:srgbClr val="336699"/>
                  </a:outerShdw>
                </a:effectLst>
                <a:latin typeface="Comic Sans MS" pitchFamily="66" charset="0"/>
              </a:rPr>
              <a:t>board</a:t>
            </a:r>
          </a:p>
          <a:p>
            <a:pPr eaLnBrk="0" hangingPunct="0"/>
            <a:r>
              <a:rPr lang="en-US" sz="3600" b="1" i="1" u="sng" dirty="0" smtClean="0">
                <a:effectLst>
                  <a:outerShdw blurRad="38100" dist="38100" dir="2700000" algn="tl">
                    <a:srgbClr val="336699"/>
                  </a:outerShdw>
                </a:effectLst>
                <a:latin typeface="Comic Sans MS" pitchFamily="66" charset="0"/>
              </a:rPr>
              <a:t>Win </a:t>
            </a:r>
            <a:r>
              <a:rPr lang="en-US" sz="3600" b="1" i="1" u="sng" dirty="0" err="1" smtClean="0">
                <a:effectLst>
                  <a:outerShdw blurRad="38100" dist="38100" dir="2700000" algn="tl">
                    <a:srgbClr val="336699"/>
                  </a:outerShdw>
                </a:effectLst>
                <a:latin typeface="Comic Sans MS" pitchFamily="66" charset="0"/>
              </a:rPr>
              <a:t>Win</a:t>
            </a:r>
            <a:r>
              <a:rPr lang="en-US" sz="3600" b="1" i="1" u="sng" dirty="0" smtClean="0">
                <a:effectLst>
                  <a:outerShdw blurRad="38100" dist="38100" dir="2700000" algn="tl">
                    <a:srgbClr val="336699"/>
                  </a:outerShdw>
                </a:effectLst>
                <a:latin typeface="Comic Sans MS" pitchFamily="66" charset="0"/>
              </a:rPr>
              <a:t> </a:t>
            </a:r>
            <a:r>
              <a:rPr lang="en-US" sz="3600" b="1" i="1" dirty="0" smtClean="0">
                <a:effectLst>
                  <a:outerShdw blurRad="38100" dist="38100" dir="2700000" algn="tl">
                    <a:srgbClr val="336699"/>
                  </a:outerShdw>
                </a:effectLst>
                <a:latin typeface="Comic Sans MS" pitchFamily="66" charset="0"/>
              </a:rPr>
              <a:t>–</a:t>
            </a:r>
            <a:r>
              <a:rPr lang="en-US" sz="3600" b="1" i="1" u="sng" dirty="0" smtClean="0">
                <a:effectLst>
                  <a:outerShdw blurRad="38100" dist="38100" dir="2700000" algn="tl">
                    <a:srgbClr val="336699"/>
                  </a:outerShdw>
                </a:effectLst>
                <a:latin typeface="Comic Sans MS" pitchFamily="66" charset="0"/>
              </a:rPr>
              <a:t> </a:t>
            </a:r>
            <a:r>
              <a:rPr lang="en-US" sz="3600" dirty="0" smtClean="0">
                <a:effectLst>
                  <a:outerShdw blurRad="38100" dist="38100" dir="2700000" algn="tl">
                    <a:srgbClr val="336699"/>
                  </a:outerShdw>
                </a:effectLst>
                <a:latin typeface="Comic Sans MS" pitchFamily="66" charset="0"/>
              </a:rPr>
              <a:t>Solutions in which all parties are better off</a:t>
            </a:r>
            <a:endParaRPr lang="en-US" sz="3600" dirty="0">
              <a:effectLst>
                <a:outerShdw blurRad="38100" dist="38100" dir="2700000" algn="tl">
                  <a:srgbClr val="336699"/>
                </a:outerShdw>
              </a:effectLst>
              <a:latin typeface="Comic Sans MS" pitchFamily="66" charset="0"/>
            </a:endParaRPr>
          </a:p>
        </p:txBody>
      </p:sp>
      <p:pic>
        <p:nvPicPr>
          <p:cNvPr id="7171" name="Picture 3" descr="Depression%20M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0316" y="4178896"/>
            <a:ext cx="4242509" cy="3255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2751779"/>
      </p:ext>
    </p:extLst>
  </p:cSld>
  <p:clrMapOvr>
    <a:masterClrMapping/>
  </p:clrMapOvr>
  <p:transition spd="slow">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406400" y="177801"/>
            <a:ext cx="11582400"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ETHICAL DILEMMA</a:t>
            </a:r>
          </a:p>
          <a:p>
            <a:pPr algn="ctr" eaLnBrk="0" hangingPunct="0"/>
            <a:r>
              <a:rPr lang="en-US" sz="4400" b="1" dirty="0">
                <a:effectLst>
                  <a:outerShdw blurRad="38100" dist="38100" dir="2700000" algn="tl">
                    <a:srgbClr val="336699"/>
                  </a:outerShdw>
                </a:effectLst>
                <a:latin typeface="Comic Sans MS" pitchFamily="66" charset="0"/>
              </a:rPr>
              <a:t>(VICE PRINCIPAL</a:t>
            </a:r>
            <a:r>
              <a:rPr lang="en-US" sz="3600" b="1" dirty="0">
                <a:effectLst>
                  <a:outerShdw blurRad="38100" dist="38100" dir="2700000" algn="tl">
                    <a:srgbClr val="336699"/>
                  </a:outerShdw>
                </a:effectLst>
                <a:latin typeface="Comic Sans MS" pitchFamily="66" charset="0"/>
              </a:rPr>
              <a:t>)</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dirty="0">
                <a:effectLst>
                  <a:outerShdw blurRad="38100" dist="38100" dir="2700000" algn="tl">
                    <a:srgbClr val="336699"/>
                  </a:outerShdw>
                </a:effectLst>
                <a:latin typeface="Comic Sans MS" pitchFamily="66" charset="0"/>
              </a:rPr>
              <a:t>   </a:t>
            </a:r>
            <a:r>
              <a:rPr lang="en-US" sz="3600" dirty="0">
                <a:latin typeface="Comic Sans MS" pitchFamily="66" charset="0"/>
              </a:rPr>
              <a:t>You are the vice principal in charge of discipline of a high school.  It is your responsibility to see that all students follow the rules and are treated fairly and equally.  It is the policy of your school that students caught with alcohol, drugs or weapons on campus will be expelled—0 tolerance.</a:t>
            </a:r>
            <a:r>
              <a:rPr lang="en-US" sz="3600" b="1" dirty="0">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1767167194"/>
      </p:ext>
    </p:extLst>
  </p:cSld>
  <p:clrMapOvr>
    <a:masterClrMapping/>
  </p:clrMapOvr>
  <p:transition spd="slow">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588434" y="358776"/>
            <a:ext cx="112987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Your daughter is a senior at the high school.  She is an outstanding basketball and volleyball player and is a top academic student.  She has applied to several universities and for scholarships that would pay virtually all of her costs at any of these colleges.  She is almost certain to be accepted and to receive a full ride at all schools to which she has applied.</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1242219025"/>
      </p:ext>
    </p:extLst>
  </p:cSld>
  <p:clrMapOvr>
    <a:masterClrMapping/>
  </p:clrMapOvr>
  <p:transition spd="slow">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486834" y="146050"/>
            <a:ext cx="11501967"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One evening, you are supervising a school dance.  You need to speak to your daughter and can’t find her.  You finally go into the darkened girls’ locker room and hear voices.  One is your daughter’s voice and as you listen, you realize they are drinking alcohol.  They do not see you.  </a:t>
            </a:r>
          </a:p>
          <a:p>
            <a:pPr eaLnBrk="0" hangingPunct="0"/>
            <a:r>
              <a:rPr lang="en-US" sz="3600">
                <a:latin typeface="Comic Sans MS" pitchFamily="66" charset="0"/>
              </a:rPr>
              <a:t>   What will you do?</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1984115036"/>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5" descr="KarenCarpent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80467" y="0"/>
            <a:ext cx="771313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2" name="Text Box 6"/>
          <p:cNvSpPr txBox="1">
            <a:spLocks noChangeArrowheads="1"/>
          </p:cNvSpPr>
          <p:nvPr/>
        </p:nvSpPr>
        <p:spPr bwMode="auto">
          <a:xfrm>
            <a:off x="550855" y="485776"/>
            <a:ext cx="3525324" cy="1446550"/>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4400" b="1" smtClean="0">
                <a:effectLst>
                  <a:outerShdw blurRad="38100" dist="38100" dir="2700000" algn="tl">
                    <a:srgbClr val="336699"/>
                  </a:outerShdw>
                </a:effectLst>
                <a:latin typeface="Comic Sans MS" pitchFamily="66" charset="0"/>
              </a:rPr>
              <a:t>KAREN</a:t>
            </a:r>
          </a:p>
          <a:p>
            <a:pPr algn="ctr">
              <a:defRPr/>
            </a:pPr>
            <a:r>
              <a:rPr lang="en-US" altLang="en-US" sz="4400" b="1" smtClean="0">
                <a:effectLst>
                  <a:outerShdw blurRad="38100" dist="38100" dir="2700000" algn="tl">
                    <a:srgbClr val="336699"/>
                  </a:outerShdw>
                </a:effectLst>
                <a:latin typeface="Comic Sans MS" pitchFamily="66" charset="0"/>
              </a:rPr>
              <a:t>CARPENTER</a:t>
            </a:r>
          </a:p>
        </p:txBody>
      </p:sp>
      <p:sp>
        <p:nvSpPr>
          <p:cNvPr id="39943" name="Text Box 7"/>
          <p:cNvSpPr txBox="1">
            <a:spLocks noChangeArrowheads="1"/>
          </p:cNvSpPr>
          <p:nvPr/>
        </p:nvSpPr>
        <p:spPr bwMode="auto">
          <a:xfrm>
            <a:off x="-101599" y="3205164"/>
            <a:ext cx="3640740" cy="132343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ja-JP" altLang="en-US" sz="4000" b="1" smtClean="0">
                <a:effectLst>
                  <a:outerShdw blurRad="38100" dist="38100" dir="2700000" algn="tl">
                    <a:srgbClr val="336699"/>
                  </a:outerShdw>
                </a:effectLst>
                <a:latin typeface="Comic Sans MS" pitchFamily="66" charset="0"/>
              </a:rPr>
              <a:t>“</a:t>
            </a:r>
            <a:r>
              <a:rPr lang="en-US" altLang="ja-JP" sz="4000" b="1" smtClean="0">
                <a:effectLst>
                  <a:outerShdw blurRad="38100" dist="38100" dir="2700000" algn="tl">
                    <a:srgbClr val="336699"/>
                  </a:outerShdw>
                </a:effectLst>
                <a:latin typeface="Comic Sans MS" pitchFamily="66" charset="0"/>
              </a:rPr>
              <a:t>YESTERDAY</a:t>
            </a:r>
          </a:p>
          <a:p>
            <a:pPr>
              <a:defRPr/>
            </a:pPr>
            <a:r>
              <a:rPr lang="en-US" altLang="en-US" sz="4000" b="1" smtClean="0">
                <a:effectLst>
                  <a:outerShdw blurRad="38100" dist="38100" dir="2700000" algn="tl">
                    <a:srgbClr val="336699"/>
                  </a:outerShdw>
                </a:effectLst>
                <a:latin typeface="Comic Sans MS" pitchFamily="66" charset="0"/>
              </a:rPr>
              <a:t>ONCE MORE</a:t>
            </a:r>
            <a:r>
              <a:rPr lang="ja-JP" altLang="en-US" sz="4000" b="1" smtClean="0">
                <a:effectLst>
                  <a:outerShdw blurRad="38100" dist="38100" dir="2700000" algn="tl">
                    <a:srgbClr val="336699"/>
                  </a:outerShdw>
                </a:effectLst>
                <a:latin typeface="Comic Sans MS" pitchFamily="66" charset="0"/>
              </a:rPr>
              <a:t>”</a:t>
            </a:r>
            <a:endParaRPr lang="en-US" altLang="en-US" sz="4000" b="1" smtClean="0">
              <a:effectLst>
                <a:outerShdw blurRad="38100" dist="38100" dir="2700000" algn="tl">
                  <a:srgbClr val="336699"/>
                </a:outerShdw>
              </a:effectLst>
              <a:latin typeface="Comic Sans MS" pitchFamily="66" charset="0"/>
            </a:endParaRPr>
          </a:p>
        </p:txBody>
      </p:sp>
    </p:spTree>
  </p:cSld>
  <p:clrMapOvr>
    <a:masterClrMapping/>
  </p:clrMapOvr>
  <p:transition spd="slow" advClick="0" advTm="1500">
    <p:fade thruBlk="1"/>
    <p:sndAc>
      <p:stSnd>
        <p:snd r:embed="rId3" name="YESTERDAY_ONCE_MORE_1.wav"/>
      </p:stSnd>
    </p:sndAc>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24op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9904" y="3048000"/>
            <a:ext cx="5113696" cy="3886200"/>
          </a:xfrm>
          <a:prstGeom prst="rect">
            <a:avLst/>
          </a:prstGeom>
          <a:noFill/>
          <a:extLst>
            <a:ext uri="{909E8E84-426E-40DD-AFC4-6F175D3DCCD1}">
              <a14:hiddenFill xmlns:a14="http://schemas.microsoft.com/office/drawing/2010/main">
                <a:solidFill>
                  <a:srgbClr val="FFFFFF"/>
                </a:solidFill>
              </a14:hiddenFill>
            </a:ext>
          </a:extLst>
        </p:spPr>
      </p:pic>
      <p:sp>
        <p:nvSpPr>
          <p:cNvPr id="16387" name="Text Box 3"/>
          <p:cNvSpPr txBox="1">
            <a:spLocks noChangeArrowheads="1"/>
          </p:cNvSpPr>
          <p:nvPr/>
        </p:nvSpPr>
        <p:spPr bwMode="auto">
          <a:xfrm>
            <a:off x="508001" y="76201"/>
            <a:ext cx="10892367"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dirty="0">
                <a:effectLst>
                  <a:outerShdw blurRad="38100" dist="38100" dir="2700000" algn="tl">
                    <a:srgbClr val="336699"/>
                  </a:outerShdw>
                </a:effectLst>
                <a:latin typeface="Comic Sans MS" pitchFamily="66" charset="0"/>
              </a:rPr>
              <a:t>Life is full of choices and decisions and many of them will present us with moral and ethical dilemmas. Some of these choices and decisions will challenge </a:t>
            </a:r>
          </a:p>
          <a:p>
            <a:pPr eaLnBrk="0" hangingPunct="0"/>
            <a:r>
              <a:rPr lang="en-US" sz="3600" b="1" dirty="0">
                <a:effectLst>
                  <a:outerShdw blurRad="38100" dist="38100" dir="2700000" algn="tl">
                    <a:srgbClr val="336699"/>
                  </a:outerShdw>
                </a:effectLst>
                <a:latin typeface="Comic Sans MS" pitchFamily="66" charset="0"/>
              </a:rPr>
              <a:t>the very principles,</a:t>
            </a:r>
          </a:p>
          <a:p>
            <a:pPr eaLnBrk="0" hangingPunct="0"/>
            <a:r>
              <a:rPr lang="en-US" sz="3600" b="1" dirty="0">
                <a:effectLst>
                  <a:outerShdw blurRad="38100" dist="38100" dir="2700000" algn="tl">
                    <a:srgbClr val="336699"/>
                  </a:outerShdw>
                </a:effectLst>
                <a:latin typeface="Comic Sans MS" pitchFamily="66" charset="0"/>
              </a:rPr>
              <a:t>standards and values</a:t>
            </a:r>
          </a:p>
          <a:p>
            <a:pPr eaLnBrk="0" hangingPunct="0"/>
            <a:r>
              <a:rPr lang="en-US" sz="3600" b="1" dirty="0">
                <a:effectLst>
                  <a:outerShdw blurRad="38100" dist="38100" dir="2700000" algn="tl">
                    <a:srgbClr val="336699"/>
                  </a:outerShdw>
                </a:effectLst>
                <a:latin typeface="Comic Sans MS" pitchFamily="66" charset="0"/>
              </a:rPr>
              <a:t>we were taught by </a:t>
            </a:r>
          </a:p>
          <a:p>
            <a:pPr eaLnBrk="0" hangingPunct="0"/>
            <a:r>
              <a:rPr lang="en-US" sz="3600" b="1" dirty="0">
                <a:effectLst>
                  <a:outerShdw blurRad="38100" dist="38100" dir="2700000" algn="tl">
                    <a:srgbClr val="336699"/>
                  </a:outerShdw>
                </a:effectLst>
                <a:latin typeface="Comic Sans MS" pitchFamily="66" charset="0"/>
              </a:rPr>
              <a:t>our family.</a:t>
            </a:r>
            <a:r>
              <a:rPr lang="en-US" sz="3600" dirty="0">
                <a:latin typeface="Comic Sans MS" pitchFamily="66" charset="0"/>
              </a:rPr>
              <a:t> </a:t>
            </a:r>
            <a:r>
              <a:rPr lang="en-US" sz="3600" b="1" dirty="0">
                <a:effectLst>
                  <a:outerShdw blurRad="38100" dist="38100" dir="2700000" algn="tl">
                    <a:srgbClr val="336699"/>
                  </a:outerShdw>
                </a:effectLst>
                <a:latin typeface="Comic Sans MS" pitchFamily="66" charset="0"/>
              </a:rPr>
              <a:t>When </a:t>
            </a:r>
          </a:p>
          <a:p>
            <a:pPr eaLnBrk="0" hangingPunct="0"/>
            <a:r>
              <a:rPr lang="en-US" sz="3600" b="1" dirty="0">
                <a:effectLst>
                  <a:outerShdw blurRad="38100" dist="38100" dir="2700000" algn="tl">
                    <a:srgbClr val="336699"/>
                  </a:outerShdw>
                </a:effectLst>
                <a:latin typeface="Comic Sans MS" pitchFamily="66" charset="0"/>
              </a:rPr>
              <a:t>faced with these</a:t>
            </a:r>
          </a:p>
          <a:p>
            <a:pPr eaLnBrk="0" hangingPunct="0"/>
            <a:r>
              <a:rPr lang="en-US" sz="3600" b="1" dirty="0">
                <a:effectLst>
                  <a:outerShdw blurRad="38100" dist="38100" dir="2700000" algn="tl">
                    <a:srgbClr val="336699"/>
                  </a:outerShdw>
                </a:effectLst>
                <a:latin typeface="Comic Sans MS" pitchFamily="66" charset="0"/>
              </a:rPr>
              <a:t>moral dilemmas, </a:t>
            </a:r>
          </a:p>
          <a:p>
            <a:pPr eaLnBrk="0" hangingPunct="0"/>
            <a:r>
              <a:rPr lang="en-US" sz="3600" b="1" dirty="0">
                <a:effectLst>
                  <a:outerShdw blurRad="38100" dist="38100" dir="2700000" algn="tl">
                    <a:srgbClr val="336699"/>
                  </a:outerShdw>
                </a:effectLst>
                <a:latin typeface="Comic Sans MS" pitchFamily="66" charset="0"/>
              </a:rPr>
              <a:t>what will you do?</a:t>
            </a:r>
          </a:p>
        </p:txBody>
      </p:sp>
    </p:spTree>
    <p:extLst>
      <p:ext uri="{BB962C8B-B14F-4D97-AF65-F5344CB8AC3E}">
        <p14:creationId xmlns:p14="http://schemas.microsoft.com/office/powerpoint/2010/main" val="3441419666"/>
      </p:ext>
    </p:extLst>
  </p:cSld>
  <p:clrMapOvr>
    <a:masterClrMapping/>
  </p:clrMapOvr>
  <p:transition spd="slow">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9562" y="2492322"/>
            <a:ext cx="9352880" cy="2800767"/>
          </a:xfrm>
          <a:prstGeom prst="rect">
            <a:avLst/>
          </a:prstGeom>
          <a:noFill/>
        </p:spPr>
        <p:txBody>
          <a:bodyPr wrap="none" lIns="91440" tIns="45720" rIns="91440" bIns="45720">
            <a:spAutoFit/>
          </a:bodyPr>
          <a:lstStyle/>
          <a:p>
            <a:pPr algn="ctr"/>
            <a:r>
              <a:rPr lang="en-US" sz="8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Mystery Person</a:t>
            </a:r>
          </a:p>
          <a:p>
            <a:pPr algn="ctr"/>
            <a:r>
              <a:rPr lang="en-US" sz="8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Conversation Game</a:t>
            </a:r>
            <a:endParaRPr lang="en-US" sz="88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11083542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7250" y="0"/>
            <a:ext cx="10515600" cy="1325563"/>
          </a:xfrm>
        </p:spPr>
        <p:txBody>
          <a:bodyPr/>
          <a:lstStyle/>
          <a:p>
            <a:pPr algn="ctr"/>
            <a:r>
              <a:rPr lang="en-US" dirty="0" smtClean="0"/>
              <a:t>Instructions</a:t>
            </a:r>
            <a:endParaRPr lang="en-US" dirty="0"/>
          </a:p>
        </p:txBody>
      </p:sp>
      <p:sp>
        <p:nvSpPr>
          <p:cNvPr id="3" name="Content Placeholder 2"/>
          <p:cNvSpPr>
            <a:spLocks noGrp="1"/>
          </p:cNvSpPr>
          <p:nvPr>
            <p:ph idx="1"/>
          </p:nvPr>
        </p:nvSpPr>
        <p:spPr>
          <a:xfrm>
            <a:off x="552450" y="1123950"/>
            <a:ext cx="11106150" cy="5410199"/>
          </a:xfrm>
        </p:spPr>
        <p:txBody>
          <a:bodyPr>
            <a:normAutofit lnSpcReduction="10000"/>
          </a:bodyPr>
          <a:lstStyle/>
          <a:p>
            <a:r>
              <a:rPr lang="en-US" dirty="0" smtClean="0"/>
              <a:t>Write down the names of three famous people on </a:t>
            </a:r>
            <a:r>
              <a:rPr lang="en-US" dirty="0"/>
              <a:t>the slip of paper that has been provided</a:t>
            </a:r>
            <a:r>
              <a:rPr lang="en-US" dirty="0" smtClean="0"/>
              <a:t>; names can be in English or Chinese.  These people can be real or fictitious, but must be very well known.</a:t>
            </a:r>
          </a:p>
          <a:p>
            <a:r>
              <a:rPr lang="en-US" dirty="0" smtClean="0"/>
              <a:t>Divide into assigned groups.</a:t>
            </a:r>
          </a:p>
          <a:p>
            <a:r>
              <a:rPr lang="en-US" dirty="0" smtClean="0"/>
              <a:t>The first person has 30 seconds to describe their first mystery person without using his or her name.</a:t>
            </a:r>
          </a:p>
          <a:p>
            <a:r>
              <a:rPr lang="en-US" dirty="0" smtClean="0"/>
              <a:t>Then group members have 30 seconds to guess the name of the famous person.  The group member who first guesses correctly earns one point.</a:t>
            </a:r>
          </a:p>
          <a:p>
            <a:r>
              <a:rPr lang="en-US" dirty="0" smtClean="0"/>
              <a:t>When time is up and if no one is successful, then the first person gives the answer.</a:t>
            </a:r>
          </a:p>
          <a:p>
            <a:r>
              <a:rPr lang="en-US" dirty="0" smtClean="0"/>
              <a:t>Play continues by moving one person to the left until the time is up.</a:t>
            </a:r>
          </a:p>
          <a:p>
            <a:r>
              <a:rPr lang="en-US" dirty="0" smtClean="0"/>
              <a:t>The winner is the person who has guessed the most correct answers.</a:t>
            </a:r>
            <a:endParaRPr lang="en-US" dirty="0"/>
          </a:p>
        </p:txBody>
      </p:sp>
    </p:spTree>
    <p:extLst>
      <p:ext uri="{BB962C8B-B14F-4D97-AF65-F5344CB8AC3E}">
        <p14:creationId xmlns:p14="http://schemas.microsoft.com/office/powerpoint/2010/main" val="2466318839"/>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73</a:t>
            </a:fld>
            <a:endParaRPr lang="en-US"/>
          </a:p>
        </p:txBody>
      </p:sp>
      <p:sp>
        <p:nvSpPr>
          <p:cNvPr id="3" name="Rectangle 2"/>
          <p:cNvSpPr/>
          <p:nvPr/>
        </p:nvSpPr>
        <p:spPr>
          <a:xfrm>
            <a:off x="3271234" y="2176529"/>
            <a:ext cx="4919730" cy="2092881"/>
          </a:xfrm>
          <a:prstGeom prst="rect">
            <a:avLst/>
          </a:prstGeom>
          <a:noFill/>
        </p:spPr>
        <p:txBody>
          <a:bodyPr wrap="square" lIns="91440" tIns="45720" rIns="91440" bIns="45720">
            <a:spAutoFit/>
          </a:bodyPr>
          <a:lstStyle/>
          <a:p>
            <a:pPr algn="ctr"/>
            <a:r>
              <a:rPr lang="en-US" sz="13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Break</a:t>
            </a:r>
            <a:endParaRPr lang="en-US" sz="13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031" y="773293"/>
            <a:ext cx="3250794" cy="3250794"/>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5144" y="3607206"/>
            <a:ext cx="3250794" cy="3250794"/>
          </a:xfrm>
          <a:prstGeom prst="rect">
            <a:avLst/>
          </a:prstGeom>
        </p:spPr>
      </p:pic>
    </p:spTree>
    <p:extLst>
      <p:ext uri="{BB962C8B-B14F-4D97-AF65-F5344CB8AC3E}">
        <p14:creationId xmlns:p14="http://schemas.microsoft.com/office/powerpoint/2010/main" val="90464032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 Questions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6516" y="2038867"/>
            <a:ext cx="9358972" cy="3416320"/>
          </a:xfrm>
          <a:prstGeom prst="rect">
            <a:avLst/>
          </a:prstGeom>
          <a:noFill/>
        </p:spPr>
        <p:txBody>
          <a:bodyPr wrap="none" lIns="91440" tIns="45720" rIns="91440" bIns="45720">
            <a:spAutoFit/>
          </a:bodyPr>
          <a:lstStyle/>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Questions for and from</a:t>
            </a:r>
          </a:p>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the Professors.</a:t>
            </a:r>
          </a:p>
          <a:p>
            <a:pPr algn="ctr"/>
            <a:endParaRPr lang="en-US" sz="7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56860567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China </a:t>
            </a:r>
            <a:r>
              <a:rPr lang="en-US" b="1" dirty="0" err="1" smtClean="0"/>
              <a:t>Descriptionary</a:t>
            </a:r>
            <a:r>
              <a:rPr lang="en-US" b="1" dirty="0" smtClean="0"/>
              <a:t/>
            </a:r>
            <a:br>
              <a:rPr lang="en-US" b="1" dirty="0" smtClean="0"/>
            </a:br>
            <a:endParaRPr lang="en-US" b="1" dirty="0"/>
          </a:p>
        </p:txBody>
      </p:sp>
      <p:sp>
        <p:nvSpPr>
          <p:cNvPr id="3" name="Content Placeholder 2"/>
          <p:cNvSpPr>
            <a:spLocks noGrp="1"/>
          </p:cNvSpPr>
          <p:nvPr>
            <p:ph idx="1"/>
          </p:nvPr>
        </p:nvSpPr>
        <p:spPr/>
        <p:txBody>
          <a:bodyPr>
            <a:normAutofit/>
          </a:bodyPr>
          <a:lstStyle/>
          <a:p>
            <a:r>
              <a:rPr lang="en-US" sz="3200" dirty="0" smtClean="0"/>
              <a:t>Instructions:</a:t>
            </a:r>
          </a:p>
          <a:p>
            <a:pPr lvl="1"/>
            <a:r>
              <a:rPr lang="en-US" sz="3200" dirty="0" smtClean="0"/>
              <a:t>Form in assigned groups.</a:t>
            </a:r>
          </a:p>
          <a:p>
            <a:pPr lvl="1"/>
            <a:r>
              <a:rPr lang="en-US" sz="3200" dirty="0" smtClean="0"/>
              <a:t>One person will have his/her back to the screen. </a:t>
            </a:r>
          </a:p>
          <a:p>
            <a:pPr lvl="1"/>
            <a:r>
              <a:rPr lang="en-US" sz="3200" dirty="0" smtClean="0"/>
              <a:t>When a word/phrase flashes on the screen, the person(s) facing the screen will describe the word/phrase.  However, you cannot use the word or a form of it or use a synonym or an antonym of the word/phrase.</a:t>
            </a:r>
          </a:p>
          <a:p>
            <a:pPr lvl="1"/>
            <a:r>
              <a:rPr lang="en-US" sz="3200" dirty="0" smtClean="0"/>
              <a:t>When the person guesses the word correctly, then trade places and be prepared for the next word.</a:t>
            </a:r>
          </a:p>
        </p:txBody>
      </p:sp>
      <p:sp>
        <p:nvSpPr>
          <p:cNvPr id="4" name="Slide Number Placeholder 3"/>
          <p:cNvSpPr>
            <a:spLocks noGrp="1"/>
          </p:cNvSpPr>
          <p:nvPr>
            <p:ph type="sldNum" sz="quarter" idx="12"/>
          </p:nvPr>
        </p:nvSpPr>
        <p:spPr/>
        <p:txBody>
          <a:bodyPr/>
          <a:lstStyle/>
          <a:p>
            <a:fld id="{9BEE506A-6572-4D7F-A7DF-D184AC2FA788}" type="slidenum">
              <a:rPr lang="en-US" smtClean="0"/>
              <a:pPr/>
              <a:t>75</a:t>
            </a:fld>
            <a:endParaRPr lang="en-US"/>
          </a:p>
        </p:txBody>
      </p:sp>
    </p:spTree>
    <p:extLst>
      <p:ext uri="{BB962C8B-B14F-4D97-AF65-F5344CB8AC3E}">
        <p14:creationId xmlns:p14="http://schemas.microsoft.com/office/powerpoint/2010/main" val="1129940515"/>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76</a:t>
            </a:fld>
            <a:endParaRPr lang="en-US"/>
          </a:p>
        </p:txBody>
      </p:sp>
      <p:sp>
        <p:nvSpPr>
          <p:cNvPr id="3" name="Rectangle 2"/>
          <p:cNvSpPr/>
          <p:nvPr/>
        </p:nvSpPr>
        <p:spPr>
          <a:xfrm>
            <a:off x="3521697" y="2209692"/>
            <a:ext cx="5598777"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Great Wall</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66991021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77</a:t>
            </a:fld>
            <a:endParaRPr lang="en-US"/>
          </a:p>
        </p:txBody>
      </p:sp>
      <p:sp>
        <p:nvSpPr>
          <p:cNvPr id="3" name="Rectangle 2"/>
          <p:cNvSpPr/>
          <p:nvPr/>
        </p:nvSpPr>
        <p:spPr>
          <a:xfrm>
            <a:off x="1253461" y="2601575"/>
            <a:ext cx="10078978"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Terracotta Warriors</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081472386"/>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78</a:t>
            </a:fld>
            <a:endParaRPr lang="en-US"/>
          </a:p>
        </p:txBody>
      </p:sp>
      <p:sp>
        <p:nvSpPr>
          <p:cNvPr id="3" name="Rectangle 2"/>
          <p:cNvSpPr/>
          <p:nvPr/>
        </p:nvSpPr>
        <p:spPr>
          <a:xfrm>
            <a:off x="2355943" y="2460898"/>
            <a:ext cx="7480125"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9600" b="1" cap="none" spc="0" dirty="0" err="1"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Yangzee</a:t>
            </a: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River</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08147238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79</a:t>
            </a:fld>
            <a:endParaRPr lang="en-US"/>
          </a:p>
        </p:txBody>
      </p:sp>
      <p:sp>
        <p:nvSpPr>
          <p:cNvPr id="3" name="Rectangle 2"/>
          <p:cNvSpPr/>
          <p:nvPr/>
        </p:nvSpPr>
        <p:spPr>
          <a:xfrm>
            <a:off x="3678998" y="2081071"/>
            <a:ext cx="4834016" cy="1569660"/>
          </a:xfrm>
          <a:prstGeom prst="rect">
            <a:avLst/>
          </a:prstGeom>
          <a:noFill/>
        </p:spPr>
        <p:txBody>
          <a:bodyPr wrap="none" lIns="91440" tIns="45720" rIns="91440" bIns="45720">
            <a:spAutoFit/>
          </a:bodyPr>
          <a:lstStyle/>
          <a:p>
            <a:pPr algn="ctr"/>
            <a:r>
              <a:rPr lang="en-US" sz="80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Province</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0814723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 descr="250px-Girl_listening_to_radio"/>
          <p:cNvPicPr>
            <a:picLocks noChangeAspect="1" noChangeArrowheads="1"/>
          </p:cNvPicPr>
          <p:nvPr/>
        </p:nvPicPr>
        <p:blipFill>
          <a:blip r:embed="rId3">
            <a:extLst>
              <a:ext uri="{28A0092B-C50C-407E-A947-70E740481C1C}">
                <a14:useLocalDpi xmlns:a14="http://schemas.microsoft.com/office/drawing/2010/main" val="0"/>
              </a:ext>
            </a:extLst>
          </a:blip>
          <a:srcRect l="1483" t="2222" r="1483" b="2222"/>
          <a:stretch>
            <a:fillRect/>
          </a:stretch>
        </p:blipFill>
        <p:spPr bwMode="auto">
          <a:xfrm>
            <a:off x="1" y="0"/>
            <a:ext cx="637963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4" name="Text Box 6"/>
          <p:cNvSpPr txBox="1">
            <a:spLocks noChangeArrowheads="1"/>
          </p:cNvSpPr>
          <p:nvPr/>
        </p:nvSpPr>
        <p:spPr bwMode="auto">
          <a:xfrm>
            <a:off x="6502401" y="2286000"/>
            <a:ext cx="5609167" cy="1754326"/>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When I was young, </a:t>
            </a:r>
          </a:p>
          <a:p>
            <a:pPr algn="ctr">
              <a:defRPr/>
            </a:pPr>
            <a:r>
              <a:rPr lang="en-US" altLang="en-US" sz="3600" b="1" smtClean="0">
                <a:effectLst>
                  <a:outerShdw blurRad="38100" dist="38100" dir="2700000" algn="tl">
                    <a:srgbClr val="336699"/>
                  </a:outerShdw>
                </a:effectLst>
                <a:latin typeface="Comic Sans MS" pitchFamily="66" charset="0"/>
              </a:rPr>
              <a:t>I</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d listen to the </a:t>
            </a:r>
          </a:p>
          <a:p>
            <a:pPr algn="ctr">
              <a:defRPr/>
            </a:pPr>
            <a:r>
              <a:rPr lang="en-US" altLang="en-US" sz="3600" b="1" smtClean="0">
                <a:effectLst>
                  <a:outerShdw blurRad="38100" dist="38100" dir="2700000" algn="tl">
                    <a:srgbClr val="336699"/>
                  </a:outerShdw>
                </a:effectLst>
                <a:latin typeface="Comic Sans MS" pitchFamily="66" charset="0"/>
              </a:rPr>
              <a:t>radio</a:t>
            </a:r>
          </a:p>
        </p:txBody>
      </p:sp>
    </p:spTree>
  </p:cSld>
  <p:clrMapOvr>
    <a:masterClrMapping/>
  </p:clrMapOvr>
  <p:transition spd="slow" advClick="0" advTm="4500">
    <p:fade thruBlk="1"/>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80</a:t>
            </a:fld>
            <a:endParaRPr lang="en-US"/>
          </a:p>
        </p:txBody>
      </p:sp>
      <p:sp>
        <p:nvSpPr>
          <p:cNvPr id="3" name="Rectangle 2"/>
          <p:cNvSpPr/>
          <p:nvPr/>
        </p:nvSpPr>
        <p:spPr>
          <a:xfrm>
            <a:off x="2108653" y="2503101"/>
            <a:ext cx="8706231"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South China Sea</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081472386"/>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81</a:t>
            </a:fld>
            <a:endParaRPr lang="en-US"/>
          </a:p>
        </p:txBody>
      </p:sp>
      <p:sp>
        <p:nvSpPr>
          <p:cNvPr id="3" name="Rectangle 2"/>
          <p:cNvSpPr/>
          <p:nvPr/>
        </p:nvSpPr>
        <p:spPr>
          <a:xfrm>
            <a:off x="3583133" y="2209692"/>
            <a:ext cx="5025735"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The Bund</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081472386"/>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82</a:t>
            </a:fld>
            <a:endParaRPr lang="en-US"/>
          </a:p>
        </p:txBody>
      </p:sp>
      <p:sp>
        <p:nvSpPr>
          <p:cNvPr id="3" name="Rectangle 2"/>
          <p:cNvSpPr/>
          <p:nvPr/>
        </p:nvSpPr>
        <p:spPr>
          <a:xfrm>
            <a:off x="4005525" y="2390559"/>
            <a:ext cx="4180953"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Seaport</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081472386"/>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83</a:t>
            </a:fld>
            <a:endParaRPr lang="en-US"/>
          </a:p>
        </p:txBody>
      </p:sp>
      <p:sp>
        <p:nvSpPr>
          <p:cNvPr id="3" name="Rectangle 2"/>
          <p:cNvSpPr/>
          <p:nvPr/>
        </p:nvSpPr>
        <p:spPr>
          <a:xfrm>
            <a:off x="1243943" y="2432763"/>
            <a:ext cx="9957342"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Construction Crane</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081472386"/>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84</a:t>
            </a:fld>
            <a:endParaRPr lang="en-US"/>
          </a:p>
        </p:txBody>
      </p:sp>
      <p:sp>
        <p:nvSpPr>
          <p:cNvPr id="3" name="Rectangle 2"/>
          <p:cNvSpPr/>
          <p:nvPr/>
        </p:nvSpPr>
        <p:spPr>
          <a:xfrm>
            <a:off x="2221677" y="2376492"/>
            <a:ext cx="7748661"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Steamed Buns</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081472386"/>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85</a:t>
            </a:fld>
            <a:endParaRPr lang="en-US"/>
          </a:p>
        </p:txBody>
      </p:sp>
      <p:sp>
        <p:nvSpPr>
          <p:cNvPr id="3" name="Rectangle 2"/>
          <p:cNvSpPr/>
          <p:nvPr/>
        </p:nvSpPr>
        <p:spPr>
          <a:xfrm>
            <a:off x="4938472" y="2573440"/>
            <a:ext cx="2315057"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Rice</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963143893"/>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86</a:t>
            </a:fld>
            <a:endParaRPr lang="en-US"/>
          </a:p>
        </p:txBody>
      </p:sp>
      <p:sp>
        <p:nvSpPr>
          <p:cNvPr id="3" name="Rectangle 2"/>
          <p:cNvSpPr/>
          <p:nvPr/>
        </p:nvSpPr>
        <p:spPr>
          <a:xfrm>
            <a:off x="1675946" y="2517169"/>
            <a:ext cx="8840112"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Marriage Market</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636042518"/>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87</a:t>
            </a:fld>
            <a:endParaRPr lang="en-US"/>
          </a:p>
        </p:txBody>
      </p:sp>
      <p:sp>
        <p:nvSpPr>
          <p:cNvPr id="3" name="Rectangle 2"/>
          <p:cNvSpPr/>
          <p:nvPr/>
        </p:nvSpPr>
        <p:spPr>
          <a:xfrm>
            <a:off x="3429314" y="2517169"/>
            <a:ext cx="5586594"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Bargaining</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636042518"/>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88</a:t>
            </a:fld>
            <a:endParaRPr lang="en-US"/>
          </a:p>
        </p:txBody>
      </p:sp>
      <p:sp>
        <p:nvSpPr>
          <p:cNvPr id="3" name="Rectangle 2"/>
          <p:cNvSpPr/>
          <p:nvPr/>
        </p:nvSpPr>
        <p:spPr>
          <a:xfrm>
            <a:off x="3096528" y="2432763"/>
            <a:ext cx="5998950"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Adventurer</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636042518"/>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89</a:t>
            </a:fld>
            <a:endParaRPr lang="en-US"/>
          </a:p>
        </p:txBody>
      </p:sp>
      <p:sp>
        <p:nvSpPr>
          <p:cNvPr id="3" name="Rectangle 2"/>
          <p:cNvSpPr/>
          <p:nvPr/>
        </p:nvSpPr>
        <p:spPr>
          <a:xfrm>
            <a:off x="3695347" y="2432763"/>
            <a:ext cx="4801315"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Chinglish</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3224694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5" descr="j043153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0400" y="0"/>
            <a:ext cx="8331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8" name="Text Box 6"/>
          <p:cNvSpPr txBox="1">
            <a:spLocks noChangeArrowheads="1"/>
          </p:cNvSpPr>
          <p:nvPr/>
        </p:nvSpPr>
        <p:spPr bwMode="auto">
          <a:xfrm>
            <a:off x="429685" y="1019176"/>
            <a:ext cx="3597460" cy="120032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Waiting for my</a:t>
            </a:r>
          </a:p>
          <a:p>
            <a:pPr>
              <a:defRPr/>
            </a:pPr>
            <a:r>
              <a:rPr lang="en-US" altLang="en-US" sz="3600" b="1" smtClean="0">
                <a:effectLst>
                  <a:outerShdw blurRad="38100" dist="38100" dir="2700000" algn="tl">
                    <a:srgbClr val="336699"/>
                  </a:outerShdw>
                </a:effectLst>
                <a:latin typeface="Comic Sans MS" pitchFamily="66" charset="0"/>
              </a:rPr>
              <a:t>favorite songs.</a:t>
            </a:r>
          </a:p>
        </p:txBody>
      </p:sp>
    </p:spTree>
  </p:cSld>
  <p:clrMapOvr>
    <a:masterClrMapping/>
  </p:clrMapOvr>
  <p:transition spd="slow" advClick="0" advTm="4000">
    <p:fade thruBlk="1"/>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90</a:t>
            </a:fld>
            <a:endParaRPr lang="en-US"/>
          </a:p>
        </p:txBody>
      </p:sp>
      <p:sp>
        <p:nvSpPr>
          <p:cNvPr id="3" name="Rectangle 2"/>
          <p:cNvSpPr/>
          <p:nvPr/>
        </p:nvSpPr>
        <p:spPr>
          <a:xfrm>
            <a:off x="3497375" y="2432763"/>
            <a:ext cx="5197257"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Mandarin</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322469410"/>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91</a:t>
            </a:fld>
            <a:endParaRPr lang="en-US"/>
          </a:p>
        </p:txBody>
      </p:sp>
      <p:sp>
        <p:nvSpPr>
          <p:cNvPr id="4" name="Rectangle 3"/>
          <p:cNvSpPr/>
          <p:nvPr/>
        </p:nvSpPr>
        <p:spPr>
          <a:xfrm>
            <a:off x="1620133" y="2329934"/>
            <a:ext cx="8951746" cy="1569660"/>
          </a:xfrm>
          <a:prstGeom prst="rect">
            <a:avLst/>
          </a:prstGeom>
        </p:spPr>
        <p:txBody>
          <a:bodyPr wrap="none">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9600" b="1" dirty="0" err="1"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Tongji</a:t>
            </a: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University</a:t>
            </a:r>
            <a:endParaRPr lang="en-US" sz="96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322469410"/>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latin typeface="Times New Roman" panose="02020603050405020304" pitchFamily="18" charset="0"/>
                <a:cs typeface="Times New Roman" panose="02020603050405020304" pitchFamily="18" charset="0"/>
              </a:rPr>
              <a:t>What are some of the topics you would like to discuss in class and/or English Corners?</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9BEE506A-6572-4D7F-A7DF-D184AC2FA788}" type="slidenum">
              <a:rPr lang="en-US" smtClean="0"/>
              <a:pPr/>
              <a:t>92</a:t>
            </a:fld>
            <a:endParaRPr lang="en-US"/>
          </a:p>
        </p:txBody>
      </p:sp>
    </p:spTree>
    <p:extLst>
      <p:ext uri="{BB962C8B-B14F-4D97-AF65-F5344CB8AC3E}">
        <p14:creationId xmlns:p14="http://schemas.microsoft.com/office/powerpoint/2010/main" val="837540604"/>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Vocabulary Builders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Instructions:</a:t>
            </a:r>
          </a:p>
          <a:p>
            <a:pPr lvl="1"/>
            <a:r>
              <a:rPr lang="en-US" dirty="0" smtClean="0">
                <a:latin typeface="Times New Roman" panose="02020603050405020304" pitchFamily="18" charset="0"/>
                <a:cs typeface="Times New Roman" panose="02020603050405020304" pitchFamily="18" charset="0"/>
              </a:rPr>
              <a:t>Form groups of three or four people.</a:t>
            </a:r>
          </a:p>
          <a:p>
            <a:pPr lvl="1"/>
            <a:r>
              <a:rPr lang="en-US" dirty="0" smtClean="0">
                <a:latin typeface="Times New Roman" panose="02020603050405020304" pitchFamily="18" charset="0"/>
                <a:cs typeface="Times New Roman" panose="02020603050405020304" pitchFamily="18" charset="0"/>
              </a:rPr>
              <a:t>Distribute the vocabulary card so each person in your group has one.</a:t>
            </a:r>
          </a:p>
          <a:p>
            <a:pPr lvl="1"/>
            <a:r>
              <a:rPr lang="en-US" dirty="0" smtClean="0">
                <a:latin typeface="Times New Roman" panose="02020603050405020304" pitchFamily="18" charset="0"/>
                <a:cs typeface="Times New Roman" panose="02020603050405020304" pitchFamily="18" charset="0"/>
              </a:rPr>
              <a:t>Taking turns, each person then pronounces each word on his/her card.</a:t>
            </a:r>
          </a:p>
          <a:p>
            <a:pPr lvl="1"/>
            <a:r>
              <a:rPr lang="en-US" dirty="0" smtClean="0">
                <a:latin typeface="Times New Roman" panose="02020603050405020304" pitchFamily="18" charset="0"/>
                <a:cs typeface="Times New Roman" panose="02020603050405020304" pitchFamily="18" charset="0"/>
              </a:rPr>
              <a:t>When everyone is finished, pass your card one person to the left and then each person pronounces the words on his/new card.</a:t>
            </a:r>
          </a:p>
          <a:p>
            <a:pPr lvl="1"/>
            <a:r>
              <a:rPr lang="en-US" dirty="0" smtClean="0">
                <a:latin typeface="Times New Roman" panose="02020603050405020304" pitchFamily="18" charset="0"/>
                <a:cs typeface="Times New Roman" panose="02020603050405020304" pitchFamily="18" charset="0"/>
              </a:rPr>
              <a:t>Repeat the process until everyone has had a chance to pronounce the words on each card.</a:t>
            </a:r>
          </a:p>
          <a:p>
            <a:pPr lvl="1"/>
            <a:r>
              <a:rPr lang="en-US" dirty="0" smtClean="0">
                <a:latin typeface="Times New Roman" panose="02020603050405020304" pitchFamily="18" charset="0"/>
                <a:cs typeface="Times New Roman" panose="02020603050405020304" pitchFamily="18" charset="0"/>
              </a:rPr>
              <a:t>Note: If someone needs help pronouncing a word, other group members should provide assistance.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2944584"/>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Talking Cards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Please form groups of 3-5 people.</a:t>
            </a:r>
          </a:p>
          <a:p>
            <a:r>
              <a:rPr lang="en-US" dirty="0" smtClean="0">
                <a:latin typeface="Times New Roman" panose="02020603050405020304" pitchFamily="18" charset="0"/>
                <a:cs typeface="Times New Roman" panose="02020603050405020304" pitchFamily="18" charset="0"/>
              </a:rPr>
              <a:t>You will be given a number of playing cards.</a:t>
            </a:r>
          </a:p>
          <a:p>
            <a:r>
              <a:rPr lang="en-US" dirty="0" smtClean="0">
                <a:latin typeface="Times New Roman" panose="02020603050405020304" pitchFamily="18" charset="0"/>
                <a:cs typeface="Times New Roman" panose="02020603050405020304" pitchFamily="18" charset="0"/>
              </a:rPr>
              <a:t>In turn, starting with the person whose birthday is closest to today’s date, draw a card from the top of the deck and answer the corresponding question.  </a:t>
            </a:r>
          </a:p>
          <a:p>
            <a:r>
              <a:rPr lang="en-US" dirty="0" smtClean="0">
                <a:latin typeface="Times New Roman" panose="02020603050405020304" pitchFamily="18" charset="0"/>
                <a:cs typeface="Times New Roman" panose="02020603050405020304" pitchFamily="18" charset="0"/>
              </a:rPr>
              <a:t>Then take turns answering questions, until you have use up all of your cards.</a:t>
            </a:r>
          </a:p>
          <a:p>
            <a:r>
              <a:rPr lang="en-US" dirty="0" smtClean="0">
                <a:latin typeface="Times New Roman" panose="02020603050405020304" pitchFamily="18" charset="0"/>
                <a:cs typeface="Times New Roman" panose="02020603050405020304" pitchFamily="18" charset="0"/>
              </a:rPr>
              <a:t>Please speak loudly enough for your group to hear and understand you.</a:t>
            </a:r>
          </a:p>
          <a:p>
            <a:endParaRPr lang="en-US" dirty="0"/>
          </a:p>
        </p:txBody>
      </p:sp>
    </p:spTree>
    <p:extLst>
      <p:ext uri="{BB962C8B-B14F-4D97-AF65-F5344CB8AC3E}">
        <p14:creationId xmlns:p14="http://schemas.microsoft.com/office/powerpoint/2010/main" val="3898294811"/>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267" y="111906"/>
            <a:ext cx="10515600" cy="1325563"/>
          </a:xfrm>
        </p:spPr>
        <p:txBody>
          <a:bodyPr/>
          <a:lstStyle/>
          <a:p>
            <a:pPr algn="ctr"/>
            <a:r>
              <a:rPr lang="en-US" dirty="0" smtClean="0"/>
              <a:t>Five Phases of Dating</a:t>
            </a:r>
            <a:endParaRPr lang="en-US" dirty="0"/>
          </a:p>
        </p:txBody>
      </p:sp>
      <p:sp>
        <p:nvSpPr>
          <p:cNvPr id="3" name="Content Placeholder 2"/>
          <p:cNvSpPr>
            <a:spLocks noGrp="1"/>
          </p:cNvSpPr>
          <p:nvPr>
            <p:ph idx="1"/>
          </p:nvPr>
        </p:nvSpPr>
        <p:spPr>
          <a:xfrm>
            <a:off x="824133" y="1502068"/>
            <a:ext cx="10515600" cy="4351338"/>
          </a:xfrm>
        </p:spPr>
        <p:txBody>
          <a:bodyPr>
            <a:normAutofit lnSpcReduction="10000"/>
          </a:bodyPr>
          <a:lstStyle/>
          <a:p>
            <a:r>
              <a:rPr lang="en-US" sz="2500" dirty="0" smtClean="0"/>
              <a:t>Phase I – Meeting lots of people.</a:t>
            </a:r>
          </a:p>
          <a:p>
            <a:pPr lvl="1"/>
            <a:r>
              <a:rPr lang="en-US" sz="2500" dirty="0" smtClean="0"/>
              <a:t>Group parties/gatherings.</a:t>
            </a:r>
          </a:p>
          <a:p>
            <a:pPr lvl="1"/>
            <a:r>
              <a:rPr lang="en-US" sz="2500" dirty="0" smtClean="0"/>
              <a:t>Speed Dating and other group games.</a:t>
            </a:r>
          </a:p>
          <a:p>
            <a:r>
              <a:rPr lang="en-US" sz="2500" dirty="0" smtClean="0"/>
              <a:t>Phase II – Making Friends</a:t>
            </a:r>
          </a:p>
          <a:p>
            <a:pPr lvl="1"/>
            <a:r>
              <a:rPr lang="en-US" sz="2500" dirty="0" smtClean="0"/>
              <a:t>Eating lunch or dinner together.</a:t>
            </a:r>
          </a:p>
          <a:p>
            <a:pPr lvl="1"/>
            <a:r>
              <a:rPr lang="en-US" sz="2500" dirty="0" smtClean="0"/>
              <a:t>Studying or going for a walk together.</a:t>
            </a:r>
          </a:p>
          <a:p>
            <a:pPr lvl="1"/>
            <a:r>
              <a:rPr lang="en-US" sz="2500" dirty="0" smtClean="0"/>
              <a:t>Sharing family stories and personal goals.</a:t>
            </a:r>
          </a:p>
          <a:p>
            <a:pPr marL="228600" lvl="1">
              <a:spcBef>
                <a:spcPts val="1000"/>
              </a:spcBef>
            </a:pPr>
            <a:r>
              <a:rPr lang="en-US" sz="2500" dirty="0" smtClean="0"/>
              <a:t>Phase III – Formal Dating.</a:t>
            </a:r>
          </a:p>
          <a:p>
            <a:pPr marL="685800" lvl="2">
              <a:spcBef>
                <a:spcPts val="1000"/>
              </a:spcBef>
            </a:pPr>
            <a:r>
              <a:rPr lang="en-US" sz="2500" dirty="0" smtClean="0"/>
              <a:t>Planned activities designed to help you know each other better.</a:t>
            </a:r>
          </a:p>
          <a:p>
            <a:pPr marL="685800" lvl="2">
              <a:spcBef>
                <a:spcPts val="1000"/>
              </a:spcBef>
            </a:pPr>
            <a:r>
              <a:rPr lang="en-US" sz="2500" dirty="0" smtClean="0"/>
              <a:t>Should begin to be more personable, but set limits as to the time you spend alone with each other and limits to intimacy.</a:t>
            </a:r>
            <a:endParaRPr lang="en-US" sz="2500" dirty="0"/>
          </a:p>
          <a:p>
            <a:endParaRPr lang="en-US" dirty="0" smtClean="0"/>
          </a:p>
          <a:p>
            <a:pPr lvl="2"/>
            <a:endParaRPr lang="en-US" dirty="0" smtClean="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5339" y="1157456"/>
            <a:ext cx="428625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021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fade">
                                      <p:cBhvr>
                                        <p:cTn id="51" dur="1000"/>
                                        <p:tgtEl>
                                          <p:spTgt spid="3">
                                            <p:txEl>
                                              <p:pRg st="8" end="8"/>
                                            </p:txEl>
                                          </p:spTgt>
                                        </p:tgtEl>
                                      </p:cBhvr>
                                    </p:animEffect>
                                    <p:anim calcmode="lin" valueType="num">
                                      <p:cBhvr>
                                        <p:cTn id="5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fade">
                                      <p:cBhvr>
                                        <p:cTn id="56" dur="1000"/>
                                        <p:tgtEl>
                                          <p:spTgt spid="3">
                                            <p:txEl>
                                              <p:pRg st="9" end="9"/>
                                            </p:txEl>
                                          </p:spTgt>
                                        </p:tgtEl>
                                      </p:cBhvr>
                                    </p:animEffect>
                                    <p:anim calcmode="lin" valueType="num">
                                      <p:cBhvr>
                                        <p:cTn id="5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Five Phases of Dating</a:t>
            </a:r>
            <a:endParaRPr lang="en-US" dirty="0"/>
          </a:p>
        </p:txBody>
      </p:sp>
      <p:sp>
        <p:nvSpPr>
          <p:cNvPr id="3" name="Content Placeholder 2"/>
          <p:cNvSpPr>
            <a:spLocks noGrp="1"/>
          </p:cNvSpPr>
          <p:nvPr>
            <p:ph idx="1"/>
          </p:nvPr>
        </p:nvSpPr>
        <p:spPr/>
        <p:txBody>
          <a:bodyPr>
            <a:normAutofit fontScale="92500"/>
          </a:bodyPr>
          <a:lstStyle/>
          <a:p>
            <a:r>
              <a:rPr lang="en-US" dirty="0" smtClean="0"/>
              <a:t>Phase IV Paring up/Going Steady</a:t>
            </a:r>
          </a:p>
          <a:p>
            <a:pPr lvl="1"/>
            <a:r>
              <a:rPr lang="en-US" dirty="0" smtClean="0"/>
              <a:t>Share your important beliefs and values.</a:t>
            </a:r>
          </a:p>
          <a:p>
            <a:pPr lvl="1"/>
            <a:r>
              <a:rPr lang="en-US" dirty="0" smtClean="0"/>
              <a:t>Introduce each other to your respective families.</a:t>
            </a:r>
          </a:p>
          <a:p>
            <a:pPr lvl="1"/>
            <a:r>
              <a:rPr lang="en-US" dirty="0" smtClean="0"/>
              <a:t>Begin to plan for the future—education, employment, home and family goals.</a:t>
            </a:r>
          </a:p>
          <a:p>
            <a:pPr lvl="1"/>
            <a:r>
              <a:rPr lang="en-US" dirty="0" smtClean="0"/>
              <a:t>Continue to practice limits regarding time alone together and sharing of intimacy.</a:t>
            </a:r>
          </a:p>
          <a:p>
            <a:r>
              <a:rPr lang="en-US" dirty="0" smtClean="0"/>
              <a:t>Phase V Formal Engagement</a:t>
            </a:r>
          </a:p>
          <a:p>
            <a:pPr lvl="1"/>
            <a:r>
              <a:rPr lang="en-US" dirty="0" smtClean="0"/>
              <a:t>The marriage proposal.</a:t>
            </a:r>
          </a:p>
          <a:p>
            <a:pPr lvl="1"/>
            <a:r>
              <a:rPr lang="en-US" dirty="0" smtClean="0"/>
              <a:t>Approval of both sets of parents.</a:t>
            </a:r>
          </a:p>
          <a:p>
            <a:pPr lvl="1"/>
            <a:r>
              <a:rPr lang="en-US" dirty="0" smtClean="0"/>
              <a:t>Set a wedding date.</a:t>
            </a:r>
          </a:p>
          <a:p>
            <a:pPr lvl="1"/>
            <a:r>
              <a:rPr lang="en-US" dirty="0" smtClean="0"/>
              <a:t>Plan more intensely for your wedding and future life together.</a:t>
            </a:r>
          </a:p>
          <a:p>
            <a:pPr lvl="1"/>
            <a:r>
              <a:rPr lang="en-US" dirty="0"/>
              <a:t>Continue to practice limits regarding time alone together and sharing of intimacy.</a:t>
            </a:r>
          </a:p>
          <a:p>
            <a:pPr lvl="1"/>
            <a:endParaRPr lang="en-US" dirty="0" smtClean="0"/>
          </a:p>
          <a:p>
            <a:pPr lvl="1"/>
            <a:endParaRPr lang="en-US"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43301" y="0"/>
            <a:ext cx="1951291" cy="2917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731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fade">
                                      <p:cBhvr>
                                        <p:cTn id="44" dur="1000"/>
                                        <p:tgtEl>
                                          <p:spTgt spid="3">
                                            <p:txEl>
                                              <p:pRg st="7" end="7"/>
                                            </p:txEl>
                                          </p:spTgt>
                                        </p:tgtEl>
                                      </p:cBhvr>
                                    </p:animEffect>
                                    <p:anim calcmode="lin" valueType="num">
                                      <p:cBhvr>
                                        <p:cTn id="4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
                                            <p:txEl>
                                              <p:pRg st="9" end="9"/>
                                            </p:txEl>
                                          </p:spTgt>
                                        </p:tgtEl>
                                        <p:attrNameLst>
                                          <p:attrName>style.visibility</p:attrName>
                                        </p:attrNameLst>
                                      </p:cBhvr>
                                      <p:to>
                                        <p:strVal val="visible"/>
                                      </p:to>
                                    </p:set>
                                    <p:animEffect transition="in" filter="fade">
                                      <p:cBhvr>
                                        <p:cTn id="54" dur="1000"/>
                                        <p:tgtEl>
                                          <p:spTgt spid="3">
                                            <p:txEl>
                                              <p:pRg st="9" end="9"/>
                                            </p:txEl>
                                          </p:spTgt>
                                        </p:tgtEl>
                                      </p:cBhvr>
                                    </p:animEffect>
                                    <p:anim calcmode="lin" valueType="num">
                                      <p:cBhvr>
                                        <p:cTn id="5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3">
                                            <p:txEl>
                                              <p:pRg st="10" end="10"/>
                                            </p:txEl>
                                          </p:spTgt>
                                        </p:tgtEl>
                                        <p:attrNameLst>
                                          <p:attrName>style.visibility</p:attrName>
                                        </p:attrNameLst>
                                      </p:cBhvr>
                                      <p:to>
                                        <p:strVal val="visible"/>
                                      </p:to>
                                    </p:set>
                                    <p:animEffect transition="in" filter="fade">
                                      <p:cBhvr>
                                        <p:cTn id="59" dur="1000"/>
                                        <p:tgtEl>
                                          <p:spTgt spid="3">
                                            <p:txEl>
                                              <p:pRg st="10" end="10"/>
                                            </p:txEl>
                                          </p:spTgt>
                                        </p:tgtEl>
                                      </p:cBhvr>
                                    </p:animEffect>
                                    <p:anim calcmode="lin" valueType="num">
                                      <p:cBhvr>
                                        <p:cTn id="60"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56603" y="1"/>
            <a:ext cx="9903655" cy="894090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300" dirty="0"/>
              <a:t>Describe your feelings about leaving your home and </a:t>
            </a:r>
            <a:r>
              <a:rPr lang="en-US" sz="2300" dirty="0" smtClean="0"/>
              <a:t>province for four </a:t>
            </a:r>
            <a:r>
              <a:rPr lang="en-US" sz="2300" dirty="0"/>
              <a:t>years.</a:t>
            </a:r>
          </a:p>
          <a:p>
            <a:pPr>
              <a:buFont typeface="Calibri" panose="020F0502020204030204" pitchFamily="34" charset="0"/>
              <a:buAutoNum type="arabicPeriod"/>
            </a:pPr>
            <a:r>
              <a:rPr lang="en-US" sz="2300" dirty="0"/>
              <a:t>Try to describe your feelings as you return after successfully completing your B.S or B.A. degree in </a:t>
            </a:r>
            <a:r>
              <a:rPr lang="en-US" sz="2300" dirty="0" smtClean="0"/>
              <a:t>four </a:t>
            </a:r>
            <a:r>
              <a:rPr lang="en-US" sz="2300" dirty="0"/>
              <a:t>years.</a:t>
            </a:r>
          </a:p>
          <a:p>
            <a:pPr>
              <a:buFont typeface="Calibri" panose="020F0502020204030204" pitchFamily="34" charset="0"/>
              <a:buAutoNum type="arabicPeriod"/>
            </a:pPr>
            <a:r>
              <a:rPr lang="en-US" sz="2300" dirty="0"/>
              <a:t> Try to describe the feelings of your parents as you return to your </a:t>
            </a:r>
            <a:r>
              <a:rPr lang="en-US" sz="2300" dirty="0" smtClean="0"/>
              <a:t>home as a college graduate.</a:t>
            </a:r>
            <a:endParaRPr lang="en-US" sz="2300" dirty="0"/>
          </a:p>
          <a:p>
            <a:pPr>
              <a:buFont typeface="Calibri" panose="020F0502020204030204" pitchFamily="34" charset="0"/>
              <a:buAutoNum type="arabicPeriod"/>
            </a:pPr>
            <a:r>
              <a:rPr lang="en-US" sz="2300" dirty="0"/>
              <a:t>Try your best to describe your first day on the job of your dreams.</a:t>
            </a:r>
          </a:p>
          <a:p>
            <a:pPr>
              <a:buFont typeface="Calibri" panose="020F0502020204030204" pitchFamily="34" charset="0"/>
              <a:buAutoNum type="arabicPeriod"/>
            </a:pPr>
            <a:r>
              <a:rPr lang="en-US" sz="2300" dirty="0"/>
              <a:t>Describe your future husband or wife.</a:t>
            </a:r>
          </a:p>
          <a:p>
            <a:pPr>
              <a:buFont typeface="Calibri" panose="020F0502020204030204" pitchFamily="34" charset="0"/>
              <a:buAutoNum type="arabicPeriod"/>
            </a:pPr>
            <a:r>
              <a:rPr lang="en-US" sz="2300" dirty="0"/>
              <a:t>What do you think your feelings will be when your first child leaves home to go to a school?</a:t>
            </a:r>
          </a:p>
          <a:p>
            <a:pPr>
              <a:buFont typeface="Calibri" panose="020F0502020204030204" pitchFamily="34" charset="0"/>
              <a:buAutoNum type="arabicPeriod"/>
            </a:pPr>
            <a:r>
              <a:rPr lang="en-US" sz="2300" dirty="0"/>
              <a:t>What do you think the purpose of life is</a:t>
            </a:r>
            <a:r>
              <a:rPr lang="en-US" sz="2300" dirty="0" smtClean="0"/>
              <a:t>?</a:t>
            </a:r>
            <a:endParaRPr lang="en-US" sz="2300" dirty="0"/>
          </a:p>
          <a:p>
            <a:pPr>
              <a:buFont typeface="Calibri" panose="020F0502020204030204" pitchFamily="34" charset="0"/>
              <a:buAutoNum type="arabicPeriod"/>
            </a:pPr>
            <a:r>
              <a:rPr lang="en-US" sz="2300" dirty="0"/>
              <a:t>Where do you think you will go when you or your parents die?  </a:t>
            </a:r>
            <a:br>
              <a:rPr lang="en-US" sz="2300" dirty="0"/>
            </a:br>
            <a:r>
              <a:rPr lang="en-US" sz="2300" dirty="0"/>
              <a:t>Why do you believe that?</a:t>
            </a:r>
          </a:p>
          <a:p>
            <a:pPr>
              <a:buFont typeface="Calibri" panose="020F0502020204030204" pitchFamily="34" charset="0"/>
              <a:buAutoNum type="arabicPeriod"/>
            </a:pPr>
            <a:r>
              <a:rPr lang="en-US" sz="2300" dirty="0"/>
              <a:t>Do you believe you came from some where else when you were born?  Why do you believe that?</a:t>
            </a:r>
          </a:p>
          <a:p>
            <a:pPr>
              <a:buFont typeface="Calibri" panose="020F0502020204030204" pitchFamily="34" charset="0"/>
              <a:buAutoNum type="arabicPeriod"/>
            </a:pPr>
            <a:r>
              <a:rPr lang="en-US" sz="2300" dirty="0"/>
              <a:t> </a:t>
            </a:r>
            <a:r>
              <a:rPr lang="en-US" sz="2300" dirty="0" smtClean="0"/>
              <a:t>Suppose you move to Australia which has </a:t>
            </a:r>
            <a:r>
              <a:rPr lang="en-US" sz="2300" dirty="0"/>
              <a:t>a different form of government.  How will that change the way you act  in your </a:t>
            </a:r>
            <a:r>
              <a:rPr lang="en-US" sz="2300" dirty="0" smtClean="0"/>
              <a:t>life, Why</a:t>
            </a:r>
            <a:r>
              <a:rPr lang="en-US" sz="2300" dirty="0"/>
              <a:t>?</a:t>
            </a:r>
          </a:p>
          <a:p>
            <a:pPr>
              <a:buFont typeface="Calibri" panose="020F0502020204030204" pitchFamily="34" charset="0"/>
              <a:buAutoNum type="arabicPeriod"/>
            </a:pPr>
            <a:r>
              <a:rPr lang="en-US" sz="2300" dirty="0"/>
              <a:t> What about living in Australia </a:t>
            </a:r>
            <a:r>
              <a:rPr lang="en-US" sz="2300" dirty="0" smtClean="0"/>
              <a:t>would make </a:t>
            </a:r>
            <a:r>
              <a:rPr lang="en-US" sz="2300" dirty="0"/>
              <a:t>you nervous?</a:t>
            </a:r>
          </a:p>
          <a:p>
            <a:pPr>
              <a:buFont typeface="Calibri" panose="020F0502020204030204" pitchFamily="34" charset="0"/>
              <a:buAutoNum type="arabicPeriod"/>
            </a:pPr>
            <a:r>
              <a:rPr lang="en-US" sz="2300" dirty="0"/>
              <a:t> What do you think you will do to adjust to that concern?</a:t>
            </a:r>
          </a:p>
          <a:p>
            <a:endParaRPr lang="en-US" sz="23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1485841204"/>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3"/>
          <p:cNvSpPr txBox="1">
            <a:spLocks noChangeArrowheads="1"/>
          </p:cNvSpPr>
          <p:nvPr/>
        </p:nvSpPr>
        <p:spPr bwMode="auto">
          <a:xfrm>
            <a:off x="1752600" y="609600"/>
            <a:ext cx="8763000" cy="3786188"/>
          </a:xfrm>
          <a:prstGeom prst="rect">
            <a:avLst/>
          </a:prstGeom>
          <a:noFill/>
          <a:ln w="9525">
            <a:noFill/>
            <a:miter lim="800000"/>
            <a:headEnd/>
            <a:tailEnd/>
          </a:ln>
        </p:spPr>
        <p:txBody>
          <a:bodyPr>
            <a:spAutoFit/>
          </a:bodyPr>
          <a:lstStyle/>
          <a:p>
            <a:pPr algn="ctr">
              <a:defRPr/>
            </a:pPr>
            <a:r>
              <a:rPr lang="en-US" sz="4000" dirty="0">
                <a:solidFill>
                  <a:schemeClr val="accent6">
                    <a:lumMod val="50000"/>
                  </a:schemeClr>
                </a:solidFill>
              </a:rPr>
              <a:t>Speaking Activity</a:t>
            </a:r>
          </a:p>
          <a:p>
            <a:pPr>
              <a:buFont typeface="Arial" pitchFamily="34" charset="0"/>
              <a:buChar char="•"/>
              <a:defRPr/>
            </a:pPr>
            <a:r>
              <a:rPr lang="en-US" sz="4000" dirty="0"/>
              <a:t>Divide into groups of two</a:t>
            </a:r>
          </a:p>
          <a:p>
            <a:pPr>
              <a:buFont typeface="Arial" pitchFamily="34" charset="0"/>
              <a:buChar char="•"/>
              <a:defRPr/>
            </a:pPr>
            <a:r>
              <a:rPr lang="en-US" sz="4000" dirty="0"/>
              <a:t>Roll the dice and answer the number of 	the question  your rolled.</a:t>
            </a:r>
          </a:p>
          <a:p>
            <a:pPr>
              <a:buFont typeface="Arial" pitchFamily="34" charset="0"/>
              <a:buChar char="•"/>
              <a:defRPr/>
            </a:pPr>
            <a:r>
              <a:rPr lang="en-US" sz="4000" dirty="0"/>
              <a:t>If you have already answered that  	question roll the dice again.</a:t>
            </a:r>
          </a:p>
        </p:txBody>
      </p:sp>
      <p:pic>
        <p:nvPicPr>
          <p:cNvPr id="5123" name="Picture 2" descr="http://upload.wikimedia.org/wikipedia/commons/thumb/3/36/Two_red_dice_01.svg/671px-Two_red_dice_01.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4256088"/>
            <a:ext cx="4267200"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3838149"/>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4139" y="1"/>
            <a:ext cx="11556124" cy="867929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800" dirty="0" smtClean="0"/>
              <a:t>What is something you have never done that you would like to try?</a:t>
            </a:r>
            <a:endParaRPr lang="en-US" sz="2800" dirty="0"/>
          </a:p>
          <a:p>
            <a:pPr>
              <a:buFont typeface="Calibri" panose="020F0502020204030204" pitchFamily="34" charset="0"/>
              <a:buAutoNum type="arabicPeriod"/>
            </a:pPr>
            <a:r>
              <a:rPr lang="en-US" sz="2800" dirty="0" smtClean="0"/>
              <a:t>Talk about the importance of staying close to your family?</a:t>
            </a:r>
          </a:p>
          <a:p>
            <a:pPr>
              <a:buFont typeface="Calibri" panose="020F0502020204030204" pitchFamily="34" charset="0"/>
              <a:buAutoNum type="arabicPeriod"/>
            </a:pPr>
            <a:r>
              <a:rPr lang="en-US" sz="2800" dirty="0" smtClean="0"/>
              <a:t>Describe a perfect first date?</a:t>
            </a:r>
          </a:p>
          <a:p>
            <a:pPr>
              <a:buFont typeface="Calibri" panose="020F0502020204030204" pitchFamily="34" charset="0"/>
              <a:buAutoNum type="arabicPeriod"/>
            </a:pPr>
            <a:r>
              <a:rPr lang="en-US" sz="2800" dirty="0" smtClean="0"/>
              <a:t>Are your years at a university a good time to look for a husband or wife?  Explain.</a:t>
            </a:r>
          </a:p>
          <a:p>
            <a:pPr>
              <a:buFont typeface="Calibri" panose="020F0502020204030204" pitchFamily="34" charset="0"/>
              <a:buAutoNum type="arabicPeriod"/>
            </a:pPr>
            <a:r>
              <a:rPr lang="en-US" sz="2800" dirty="0" smtClean="0"/>
              <a:t>How old should people be before they consider marriage?   Why?</a:t>
            </a:r>
            <a:endParaRPr lang="en-US" sz="2800" dirty="0"/>
          </a:p>
          <a:p>
            <a:pPr>
              <a:buFont typeface="Calibri" panose="020F0502020204030204" pitchFamily="34" charset="0"/>
              <a:buAutoNum type="arabicPeriod"/>
            </a:pPr>
            <a:r>
              <a:rPr lang="en-US" sz="2800" dirty="0"/>
              <a:t>Describe your future husband or wife.</a:t>
            </a:r>
          </a:p>
          <a:p>
            <a:pPr>
              <a:buFont typeface="Calibri" panose="020F0502020204030204" pitchFamily="34" charset="0"/>
              <a:buAutoNum type="arabicPeriod"/>
            </a:pPr>
            <a:r>
              <a:rPr lang="en-US" sz="2800" dirty="0" smtClean="0"/>
              <a:t>How should parents discipline their child(</a:t>
            </a:r>
            <a:r>
              <a:rPr lang="en-US" sz="2800" dirty="0" err="1" smtClean="0"/>
              <a:t>ren</a:t>
            </a:r>
            <a:r>
              <a:rPr lang="en-US" sz="2800" dirty="0" smtClean="0"/>
              <a:t>)?  Is spanking ok?</a:t>
            </a:r>
            <a:endParaRPr lang="en-US" sz="2800" dirty="0"/>
          </a:p>
          <a:p>
            <a:pPr>
              <a:buFont typeface="Calibri" panose="020F0502020204030204" pitchFamily="34" charset="0"/>
              <a:buAutoNum type="arabicPeriod"/>
            </a:pPr>
            <a:r>
              <a:rPr lang="en-US" sz="2800" dirty="0"/>
              <a:t>What do you think the purpose of life is</a:t>
            </a:r>
            <a:r>
              <a:rPr lang="en-US" sz="2800" dirty="0" smtClean="0"/>
              <a:t>?</a:t>
            </a:r>
            <a:endParaRPr lang="en-US" sz="2800" dirty="0"/>
          </a:p>
          <a:p>
            <a:pPr>
              <a:buFont typeface="Calibri" panose="020F0502020204030204" pitchFamily="34" charset="0"/>
              <a:buAutoNum type="arabicPeriod"/>
            </a:pPr>
            <a:r>
              <a:rPr lang="en-US" sz="2800" dirty="0"/>
              <a:t>Where do you think you will go when you or your parents die?  </a:t>
            </a:r>
            <a:r>
              <a:rPr lang="en-US" sz="2800" dirty="0" smtClean="0"/>
              <a:t>Explain.</a:t>
            </a:r>
            <a:endParaRPr lang="en-US" sz="2800" dirty="0"/>
          </a:p>
          <a:p>
            <a:pPr>
              <a:buFont typeface="Calibri" panose="020F0502020204030204" pitchFamily="34" charset="0"/>
              <a:buAutoNum type="arabicPeriod"/>
            </a:pPr>
            <a:r>
              <a:rPr lang="en-US" sz="2800" dirty="0" smtClean="0"/>
              <a:t> Do </a:t>
            </a:r>
            <a:r>
              <a:rPr lang="en-US" sz="2800" dirty="0"/>
              <a:t>you believe you came from some where else </a:t>
            </a:r>
            <a:r>
              <a:rPr lang="en-US" sz="2800" dirty="0" smtClean="0"/>
              <a:t>before you </a:t>
            </a:r>
            <a:r>
              <a:rPr lang="en-US" sz="2800" dirty="0"/>
              <a:t>were born? </a:t>
            </a:r>
            <a:r>
              <a:rPr lang="en-US" sz="2800" dirty="0" smtClean="0"/>
              <a:t>Explain.</a:t>
            </a:r>
          </a:p>
          <a:p>
            <a:pPr>
              <a:buFont typeface="Calibri" panose="020F0502020204030204" pitchFamily="34" charset="0"/>
              <a:buAutoNum type="arabicPeriod"/>
            </a:pPr>
            <a:r>
              <a:rPr lang="en-US" sz="2800" dirty="0" smtClean="0"/>
              <a:t>Where do you think you will live after you have graduated from college?</a:t>
            </a:r>
          </a:p>
          <a:p>
            <a:pPr>
              <a:buFont typeface="Calibri" panose="020F0502020204030204" pitchFamily="34" charset="0"/>
              <a:buAutoNum type="arabicPeriod"/>
            </a:pPr>
            <a:r>
              <a:rPr lang="en-US" sz="2800" dirty="0" smtClean="0"/>
              <a:t>What are your thoughts about smoking?</a:t>
            </a:r>
            <a:endParaRPr lang="en-US" sz="2800" dirty="0"/>
          </a:p>
          <a:p>
            <a:pPr marL="0" indent="0"/>
            <a:endParaRPr lang="en-US" sz="28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420708970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4877</TotalTime>
  <Words>2337</Words>
  <Application>Microsoft Office PowerPoint</Application>
  <PresentationFormat>Custom</PresentationFormat>
  <Paragraphs>370</Paragraphs>
  <Slides>101</Slides>
  <Notes>48</Notes>
  <HiddenSlides>0</HiddenSlides>
  <MMClips>0</MMClips>
  <ScaleCrop>false</ScaleCrop>
  <HeadingPairs>
    <vt:vector size="4" baseType="variant">
      <vt:variant>
        <vt:lpstr>Theme</vt:lpstr>
      </vt:variant>
      <vt:variant>
        <vt:i4>1</vt:i4>
      </vt:variant>
      <vt:variant>
        <vt:lpstr>Slide Titles</vt:lpstr>
      </vt:variant>
      <vt:variant>
        <vt:i4>101</vt:i4>
      </vt:variant>
    </vt:vector>
  </HeadingPairs>
  <TitlesOfParts>
    <vt:vector size="102" baseType="lpstr">
      <vt:lpstr>Office Theme</vt:lpstr>
      <vt:lpstr>Professors John &amp; Marie Murdoch  </vt:lpstr>
      <vt:lpstr>April 16th English Corner Friends</vt:lpstr>
      <vt:lpstr>April 16th English Corner Friends</vt:lpstr>
      <vt:lpstr>English Corner Friends</vt:lpstr>
      <vt:lpstr>Introductions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English Corner’s Goals</vt:lpstr>
      <vt:lpstr> Next English Corner Thursday, April 30, 2015  7 PM  </vt:lpstr>
      <vt:lpstr> </vt:lpstr>
      <vt:lpstr>PowerPoint Presentation</vt:lpstr>
      <vt:lpstr>PowerPoint Presentation</vt:lpstr>
      <vt:lpstr>Cheating during Mid-term Exams</vt:lpstr>
      <vt:lpstr>Lying to a Girl/Boy Friend</vt:lpstr>
      <vt:lpstr>Shoplifting</vt:lpstr>
      <vt:lpstr> </vt:lpstr>
      <vt:lpstr>Mid-term Exams</vt:lpstr>
      <vt:lpstr>Meet &amp; Greet We-Chat   </vt:lpstr>
      <vt:lpstr>Integrity</vt:lpstr>
      <vt:lpstr>PowerPoint Presentation</vt:lpstr>
      <vt:lpstr>PowerPoint Presentation</vt:lpstr>
      <vt:lpstr>PowerPoint Presentation</vt:lpstr>
      <vt:lpstr>PowerPoint Presentation</vt:lpstr>
      <vt:lpstr>PowerPoint Presentation</vt:lpstr>
      <vt:lpstr>PowerPoint Presentation</vt:lpstr>
      <vt:lpstr>Instructions</vt:lpstr>
      <vt:lpstr>PowerPoint Presentation</vt:lpstr>
      <vt:lpstr> Questions</vt:lpstr>
      <vt:lpstr>China Descriptionary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are some of the topics you would like to discuss in class and/or English Corners?</vt:lpstr>
      <vt:lpstr>Vocabulary Builders</vt:lpstr>
      <vt:lpstr>Talking Cards</vt:lpstr>
      <vt:lpstr>Five Phases of Dating</vt:lpstr>
      <vt:lpstr> Five Phases of Dating</vt:lpstr>
      <vt:lpstr>PowerPoint Presentation</vt:lpstr>
      <vt:lpstr>PowerPoint Presentation</vt:lpstr>
      <vt:lpstr>PowerPoint Presentation</vt:lpstr>
      <vt:lpstr>Talking Dice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Professors John &amp; Marie Murdoch</dc:title>
  <dc:creator>John Murdoch</dc:creator>
  <cp:lastModifiedBy>John Murdoch</cp:lastModifiedBy>
  <cp:revision>413</cp:revision>
  <cp:lastPrinted>2013-09-23T08:57:36Z</cp:lastPrinted>
  <dcterms:created xsi:type="dcterms:W3CDTF">2013-09-17T00:49:18Z</dcterms:created>
  <dcterms:modified xsi:type="dcterms:W3CDTF">2015-04-23T13:52:32Z</dcterms:modified>
</cp:coreProperties>
</file>