
<file path=[Content_Types].xml><?xml version="1.0" encoding="utf-8"?>
<Types xmlns="http://schemas.openxmlformats.org/package/2006/content-types">
  <Default Extension="mp3"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7"/>
  </p:notesMasterIdLst>
  <p:sldIdLst>
    <p:sldId id="256" r:id="rId3"/>
    <p:sldId id="443" r:id="rId4"/>
    <p:sldId id="444" r:id="rId5"/>
    <p:sldId id="451" r:id="rId6"/>
    <p:sldId id="452" r:id="rId7"/>
    <p:sldId id="453" r:id="rId8"/>
    <p:sldId id="445" r:id="rId9"/>
    <p:sldId id="420" r:id="rId10"/>
    <p:sldId id="421" r:id="rId11"/>
    <p:sldId id="410" r:id="rId12"/>
    <p:sldId id="431" r:id="rId13"/>
    <p:sldId id="423" r:id="rId14"/>
    <p:sldId id="343" r:id="rId15"/>
    <p:sldId id="425" r:id="rId16"/>
    <p:sldId id="430" r:id="rId17"/>
    <p:sldId id="426" r:id="rId18"/>
    <p:sldId id="434" r:id="rId19"/>
    <p:sldId id="447" r:id="rId20"/>
    <p:sldId id="438" r:id="rId21"/>
    <p:sldId id="424" r:id="rId22"/>
    <p:sldId id="436" r:id="rId23"/>
    <p:sldId id="429" r:id="rId24"/>
    <p:sldId id="448" r:id="rId25"/>
    <p:sldId id="435" r:id="rId26"/>
    <p:sldId id="454" r:id="rId27"/>
    <p:sldId id="407" r:id="rId28"/>
    <p:sldId id="433" r:id="rId29"/>
    <p:sldId id="446" r:id="rId30"/>
    <p:sldId id="441" r:id="rId31"/>
    <p:sldId id="417" r:id="rId32"/>
    <p:sldId id="418" r:id="rId33"/>
    <p:sldId id="364" r:id="rId34"/>
    <p:sldId id="374" r:id="rId35"/>
    <p:sldId id="375" r:id="rId36"/>
    <p:sldId id="366" r:id="rId37"/>
    <p:sldId id="370" r:id="rId38"/>
    <p:sldId id="371" r:id="rId39"/>
    <p:sldId id="372" r:id="rId40"/>
    <p:sldId id="373" r:id="rId41"/>
    <p:sldId id="264" r:id="rId42"/>
    <p:sldId id="380" r:id="rId43"/>
    <p:sldId id="381" r:id="rId44"/>
    <p:sldId id="304" r:id="rId45"/>
    <p:sldId id="449" r:id="rId46"/>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0000"/>
    <a:srgbClr val="140000"/>
    <a:srgbClr val="1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varScale="1">
        <p:scale>
          <a:sx n="74" d="100"/>
          <a:sy n="74" d="100"/>
        </p:scale>
        <p:origin x="-1194" y="-9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12/25/2014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F3AF79-6DF7-4CE8-BA36-233736518C9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34921998"/>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B22A16F-D8E0-4898-BEBB-0DA0D2FA39E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10124747"/>
      </p:ext>
    </p:extLst>
  </p:cSld>
  <p:clrMapOvr>
    <a:masterClrMapping/>
  </p:clrMapOvr>
  <p:transition>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E973888-67F2-4486-894B-F56059BD503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50920395"/>
      </p:ext>
    </p:extLst>
  </p:cSld>
  <p:clrMapOvr>
    <a:masterClrMapping/>
  </p:clrMapOvr>
  <p:transition>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67379C9-1D4D-4B73-B30A-EB6D3BC7522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84473125"/>
      </p:ext>
    </p:extLst>
  </p:cSld>
  <p:clrMapOvr>
    <a:masterClrMapping/>
  </p:clrMapOvr>
  <p:transition>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5583FCC-E76D-4E0D-83BA-FC4FFD5B213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05311304"/>
      </p:ext>
    </p:extLst>
  </p:cSld>
  <p:clrMapOvr>
    <a:masterClrMapping/>
  </p:clrMapOvr>
  <p:transition>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70E1579-7F87-49F0-A259-4B0BBB9E771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54970632"/>
      </p:ext>
    </p:extLst>
  </p:cSld>
  <p:clrMapOvr>
    <a:masterClrMapping/>
  </p:clrMapOvr>
  <p:transition>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CF0EEDB-B071-45EC-9C37-BCFE693C532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284426220"/>
      </p:ext>
    </p:extLst>
  </p:cSld>
  <p:clrMapOvr>
    <a:masterClrMapping/>
  </p:clrMapOvr>
  <p:transition>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4D116FB-7E3E-4D9D-B811-D42F597CCB8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54518805"/>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5BE051-D318-4C00-9A89-268E0729120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73825207"/>
      </p:ext>
    </p:extLst>
  </p:cSld>
  <p:clrMapOvr>
    <a:masterClrMapping/>
  </p:clrMapOvr>
  <p:transitio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D4BADA3-0EE0-47C6-BA7D-C669605F0A0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51321604"/>
      </p:ext>
    </p:extLst>
  </p:cSld>
  <p:clrMapOvr>
    <a:masterClrMapping/>
  </p:clrMapOvr>
  <p:transition>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715076-DC8D-4BA3-9DA2-C20EB7A7A42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876879796"/>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12/25/2014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15716"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effectLst/>
                <a:latin typeface="+mn-lt"/>
              </a:defRPr>
            </a:lvl1pPr>
          </a:lstStyle>
          <a:p>
            <a:pPr fontAlgn="base">
              <a:spcBef>
                <a:spcPct val="0"/>
              </a:spcBef>
              <a:spcAft>
                <a:spcPct val="0"/>
              </a:spcAft>
              <a:defRPr/>
            </a:pPr>
            <a:endParaRPr lang="en-US">
              <a:solidFill>
                <a:srgbClr val="FFFFFF"/>
              </a:solidFill>
            </a:endParaRPr>
          </a:p>
        </p:txBody>
      </p:sp>
      <p:sp>
        <p:nvSpPr>
          <p:cNvPr id="115717"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effectLst/>
                <a:latin typeface="+mn-lt"/>
              </a:defRPr>
            </a:lvl1pPr>
          </a:lstStyle>
          <a:p>
            <a:pPr fontAlgn="base">
              <a:spcBef>
                <a:spcPct val="0"/>
              </a:spcBef>
              <a:spcAft>
                <a:spcPct val="0"/>
              </a:spcAft>
              <a:defRPr/>
            </a:pPr>
            <a:endParaRPr lang="en-US">
              <a:solidFill>
                <a:srgbClr val="FFFFFF"/>
              </a:solidFill>
            </a:endParaRPr>
          </a:p>
        </p:txBody>
      </p:sp>
      <p:sp>
        <p:nvSpPr>
          <p:cNvPr id="115718"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effectLst/>
                <a:latin typeface="+mn-lt"/>
              </a:defRPr>
            </a:lvl1pPr>
          </a:lstStyle>
          <a:p>
            <a:pPr fontAlgn="base">
              <a:spcBef>
                <a:spcPct val="0"/>
              </a:spcBef>
              <a:spcAft>
                <a:spcPct val="0"/>
              </a:spcAft>
              <a:defRPr/>
            </a:pPr>
            <a:fld id="{C2DAD0A4-30D3-4436-BC95-3658DC3E9EE3}" type="slidenum">
              <a:rPr lang="en-US">
                <a:solidFill>
                  <a:srgbClr val="FFFFFF"/>
                </a:solidFill>
              </a:rPr>
              <a:pPr fontAlgn="base">
                <a:spcBef>
                  <a:spcPct val="0"/>
                </a:spcBef>
                <a:spcAft>
                  <a:spcPct val="0"/>
                </a:spcAft>
                <a:defRPr/>
              </a:pPr>
              <a:t>‹#›</a:t>
            </a:fld>
            <a:endParaRPr lang="en-US">
              <a:solidFill>
                <a:srgbClr val="FFFFFF"/>
              </a:solidFill>
            </a:endParaRPr>
          </a:p>
        </p:txBody>
      </p:sp>
    </p:spTree>
    <p:extLst>
      <p:ext uri="{BB962C8B-B14F-4D97-AF65-F5344CB8AC3E}">
        <p14:creationId xmlns:p14="http://schemas.microsoft.com/office/powerpoint/2010/main" val="2488476967"/>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zoom/>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9.pn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4.xml"/><Relationship Id="rId1" Type="http://schemas.openxmlformats.org/officeDocument/2006/relationships/audio" Target="file:///F:\Christmas\Song%20Music\01%20-%20Jingle%20Bells%20-%20Karaoke.mp3" TargetMode="Externa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8691" y="2691723"/>
            <a:ext cx="3370320" cy="5063538"/>
          </a:xfrm>
          <a:prstGeom prst="rect">
            <a:avLst/>
          </a:prstGeom>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79375"/>
            <a:ext cx="10515600" cy="1325563"/>
          </a:xfrm>
        </p:spPr>
        <p:txBody>
          <a:bodyPr/>
          <a:lstStyle/>
          <a:p>
            <a:pPr algn="ctr"/>
            <a:r>
              <a:rPr lang="en-US" altLang="en-US" dirty="0" smtClean="0"/>
              <a:t>Rudolph the Red Nosed</a:t>
            </a:r>
            <a:br>
              <a:rPr lang="en-US" altLang="en-US" dirty="0" smtClean="0"/>
            </a:br>
            <a:r>
              <a:rPr lang="en-US" altLang="en-US" dirty="0" smtClean="0"/>
              <a:t>Reindeer </a:t>
            </a:r>
          </a:p>
        </p:txBody>
      </p:sp>
      <p:sp>
        <p:nvSpPr>
          <p:cNvPr id="6" name="Content Placeholder 5"/>
          <p:cNvSpPr>
            <a:spLocks noGrp="1"/>
          </p:cNvSpPr>
          <p:nvPr>
            <p:ph sz="half" idx="1"/>
          </p:nvPr>
        </p:nvSpPr>
        <p:spPr>
          <a:xfrm>
            <a:off x="343340" y="1393362"/>
            <a:ext cx="5632450" cy="5345063"/>
          </a:xfrm>
        </p:spPr>
        <p:txBody>
          <a:bodyPr>
            <a:normAutofit fontScale="70000" lnSpcReduction="20000"/>
          </a:bodyPr>
          <a:lstStyle/>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You’ve heard of Dasher, and Dancer, </a:t>
            </a:r>
            <a:r>
              <a:rPr lang="en-US" sz="4100" dirty="0" err="1" smtClean="0">
                <a:latin typeface="Times New Roman" panose="02020603050405020304" pitchFamily="18" charset="0"/>
                <a:cs typeface="Times New Roman" panose="02020603050405020304" pitchFamily="18" charset="0"/>
              </a:rPr>
              <a:t>Prancer</a:t>
            </a:r>
            <a:r>
              <a:rPr lang="en-US" sz="4100" dirty="0" smtClean="0">
                <a:latin typeface="Times New Roman" panose="02020603050405020304" pitchFamily="18" charset="0"/>
                <a:cs typeface="Times New Roman" panose="02020603050405020304" pitchFamily="18" charset="0"/>
              </a:rPr>
              <a:t>, and </a:t>
            </a:r>
            <a:r>
              <a:rPr lang="en-US" sz="4100" dirty="0" err="1" smtClean="0">
                <a:latin typeface="Times New Roman" panose="02020603050405020304" pitchFamily="18" charset="0"/>
                <a:cs typeface="Times New Roman" panose="02020603050405020304" pitchFamily="18" charset="0"/>
              </a:rPr>
              <a:t>Vixin</a:t>
            </a:r>
            <a:r>
              <a:rPr lang="en-US" sz="4100" dirty="0" smtClean="0">
                <a:latin typeface="Times New Roman" panose="02020603050405020304" pitchFamily="18" charset="0"/>
                <a:cs typeface="Times New Roman" panose="02020603050405020304" pitchFamily="18" charset="0"/>
              </a:rPr>
              <a:t>,</a:t>
            </a:r>
          </a:p>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Comet, Cupid, Donner, and </a:t>
            </a:r>
            <a:r>
              <a:rPr lang="en-US" sz="4100" dirty="0" err="1" smtClean="0">
                <a:latin typeface="Times New Roman" panose="02020603050405020304" pitchFamily="18" charset="0"/>
                <a:cs typeface="Times New Roman" panose="02020603050405020304" pitchFamily="18" charset="0"/>
              </a:rPr>
              <a:t>Blitzen</a:t>
            </a:r>
            <a:endParaRPr lang="en-US" sz="4100" dirty="0" smtClean="0">
              <a:latin typeface="Times New Roman" panose="02020603050405020304" pitchFamily="18" charset="0"/>
              <a:cs typeface="Times New Roman" panose="02020603050405020304" pitchFamily="18" charset="0"/>
            </a:endParaRPr>
          </a:p>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But do you recall the most famous reindeer of all?</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Rudolph, the red-nosed reindeer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had a very shiny nose.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And if you ever saw him,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you would even say it glows. </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All of the other reindeer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used to laugh and call him names.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They never let poor Rudolph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join in any reindeer games.</a:t>
            </a:r>
            <a:r>
              <a:rPr lang="en-US" dirty="0">
                <a:latin typeface="Times New Roman" panose="02020603050405020304" pitchFamily="18" charset="0"/>
                <a:cs typeface="Times New Roman" panose="02020603050405020304" pitchFamily="18" charset="0"/>
              </a:rPr>
              <a:t> </a:t>
            </a:r>
            <a:br>
              <a:rPr lang="en-US" dirty="0">
                <a:latin typeface="Times New Roman" panose="02020603050405020304" pitchFamily="18" charset="0"/>
                <a:cs typeface="Times New Roman" panose="02020603050405020304" pitchFamily="18" charset="0"/>
              </a:rPr>
            </a:br>
            <a:r>
              <a:rPr lang="en-US" dirty="0"/>
              <a:t/>
            </a:r>
            <a:br>
              <a:rPr lang="en-US" dirty="0"/>
            </a:br>
            <a:r>
              <a:rPr lang="en-US" b="1" dirty="0"/>
              <a:t> </a:t>
            </a:r>
            <a:endParaRPr lang="en-US" dirty="0"/>
          </a:p>
          <a:p>
            <a:pPr>
              <a:defRPr/>
            </a:pPr>
            <a:endParaRPr lang="en-US" dirty="0"/>
          </a:p>
        </p:txBody>
      </p:sp>
      <p:sp>
        <p:nvSpPr>
          <p:cNvPr id="7" name="Content Placeholder 6"/>
          <p:cNvSpPr>
            <a:spLocks noGrp="1"/>
          </p:cNvSpPr>
          <p:nvPr>
            <p:ph sz="half" idx="2"/>
          </p:nvPr>
        </p:nvSpPr>
        <p:spPr>
          <a:xfrm>
            <a:off x="5846763" y="2506663"/>
            <a:ext cx="5792787" cy="4351337"/>
          </a:xfrm>
        </p:spPr>
        <p:txBody>
          <a:bodyPr>
            <a:normAutofit fontScale="70000" lnSpcReduction="20000"/>
          </a:bodyPr>
          <a:lstStyle/>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Then one foggy Christmas Eve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Santa came to say: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"Rudolph with your nose so bright,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won't you guide my sleigh tonight?"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Then all the reindeer loved him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as they shouted out with glee,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Rudolph the red-nosed reindeer,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you'll go down in history!</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a:t>
            </a:r>
            <a:r>
              <a:rPr lang="en-US" sz="4100" dirty="0" smtClean="0">
                <a:latin typeface="Times New Roman" panose="02020603050405020304" pitchFamily="18" charset="0"/>
                <a:cs typeface="Times New Roman" panose="02020603050405020304" pitchFamily="18" charset="0"/>
              </a:rPr>
              <a:t>Robert May)</a:t>
            </a:r>
            <a:r>
              <a:rPr lang="en-US" sz="4100" b="1" dirty="0" smtClean="0">
                <a:latin typeface="Times New Roman" panose="02020603050405020304" pitchFamily="18" charset="0"/>
                <a:cs typeface="Times New Roman" panose="02020603050405020304" pitchFamily="18" charset="0"/>
              </a:rPr>
              <a:t> </a:t>
            </a:r>
            <a:endParaRPr lang="en-US" sz="4100" dirty="0" smtClean="0">
              <a:latin typeface="Times New Roman" panose="02020603050405020304" pitchFamily="18" charset="0"/>
              <a:cs typeface="Times New Roman" panose="02020603050405020304" pitchFamily="18" charset="0"/>
            </a:endParaRPr>
          </a:p>
          <a:p>
            <a:pPr>
              <a:defRPr/>
            </a:pPr>
            <a:endParaRPr lang="en-US" dirty="0"/>
          </a:p>
        </p:txBody>
      </p:sp>
      <p:sp>
        <p:nvSpPr>
          <p:cNvPr id="512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1000"/>
              </a:spcBef>
              <a:buFont typeface="Arial" pitchFamily="34" charset="0"/>
              <a:buChar char="•"/>
              <a:defRPr sz="2800">
                <a:solidFill>
                  <a:schemeClr val="tx1"/>
                </a:solidFill>
                <a:latin typeface="Calibri" pitchFamily="34" charset="0"/>
              </a:defRPr>
            </a:lvl1pPr>
            <a:lvl2pPr marL="742950" indent="-285750" eaLnBrk="0" hangingPunct="0">
              <a:lnSpc>
                <a:spcPct val="90000"/>
              </a:lnSpc>
              <a:spcBef>
                <a:spcPts val="500"/>
              </a:spcBef>
              <a:buFont typeface="Arial" pitchFamily="34" charset="0"/>
              <a:buChar char="•"/>
              <a:defRPr sz="2400">
                <a:solidFill>
                  <a:schemeClr val="tx1"/>
                </a:solidFill>
                <a:latin typeface="Calibri" pitchFamily="34" charset="0"/>
              </a:defRPr>
            </a:lvl2pPr>
            <a:lvl3pPr marL="1143000" indent="-228600" eaLnBrk="0" hangingPunct="0">
              <a:lnSpc>
                <a:spcPct val="90000"/>
              </a:lnSpc>
              <a:spcBef>
                <a:spcPts val="500"/>
              </a:spcBef>
              <a:buFont typeface="Arial" pitchFamily="34" charset="0"/>
              <a:buChar char="•"/>
              <a:defRPr sz="2000">
                <a:solidFill>
                  <a:schemeClr val="tx1"/>
                </a:solidFill>
                <a:latin typeface="Calibri" pitchFamily="34" charset="0"/>
              </a:defRPr>
            </a:lvl3pPr>
            <a:lvl4pPr marL="1600200" indent="-228600" eaLnBrk="0" hangingPunct="0">
              <a:lnSpc>
                <a:spcPct val="90000"/>
              </a:lnSpc>
              <a:spcBef>
                <a:spcPts val="500"/>
              </a:spcBef>
              <a:buFont typeface="Arial" pitchFamily="34" charset="0"/>
              <a:buChar char="•"/>
              <a:defRPr>
                <a:solidFill>
                  <a:schemeClr val="tx1"/>
                </a:solidFill>
                <a:latin typeface="Calibri" pitchFamily="34" charset="0"/>
              </a:defRPr>
            </a:lvl4pPr>
            <a:lvl5pPr marL="2057400" indent="-228600" eaLnBrk="0" hangingPunct="0">
              <a:lnSpc>
                <a:spcPct val="90000"/>
              </a:lnSpc>
              <a:spcBef>
                <a:spcPts val="500"/>
              </a:spcBef>
              <a:buFont typeface="Arial" pitchFamily="34"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eaLnBrk="1" hangingPunct="1">
              <a:lnSpc>
                <a:spcPct val="100000"/>
              </a:lnSpc>
              <a:spcBef>
                <a:spcPct val="0"/>
              </a:spcBef>
              <a:buFontTx/>
              <a:buNone/>
            </a:pPr>
            <a:fld id="{50776F90-9B90-4165-A204-9AF324002D72}" type="slidenum">
              <a:rPr lang="en-US" altLang="zh-CN" sz="1200" smtClean="0">
                <a:solidFill>
                  <a:srgbClr val="898989"/>
                </a:solidFill>
              </a:rPr>
              <a:pPr eaLnBrk="1" hangingPunct="1">
                <a:lnSpc>
                  <a:spcPct val="100000"/>
                </a:lnSpc>
                <a:spcBef>
                  <a:spcPct val="0"/>
                </a:spcBef>
                <a:buFontTx/>
                <a:buNone/>
              </a:pPr>
              <a:t>10</a:t>
            </a:fld>
            <a:endParaRPr lang="en-US" altLang="zh-CN" sz="1200" smtClean="0">
              <a:solidFill>
                <a:srgbClr val="898989"/>
              </a:solidFill>
            </a:endParaRPr>
          </a:p>
        </p:txBody>
      </p:sp>
      <p:pic>
        <p:nvPicPr>
          <p:cNvPr id="5127" name="Picture 2" descr="... late afternoon communications class to determine the names of san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6750" y="-4763"/>
            <a:ext cx="3352800" cy="250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01 - Rudolph the Red Nosed Reindeer (Karaoke Instrumental Track) [In the Style of Christmas].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1458351" y="330993"/>
            <a:ext cx="609600" cy="609600"/>
          </a:xfrm>
          <a:prstGeom prst="rect">
            <a:avLst/>
          </a:prstGeom>
        </p:spPr>
      </p:pic>
    </p:spTree>
    <p:extLst>
      <p:ext uri="{BB962C8B-B14F-4D97-AF65-F5344CB8AC3E}">
        <p14:creationId xmlns:p14="http://schemas.microsoft.com/office/powerpoint/2010/main" val="33369829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205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0"/>
            <a:ext cx="10515600" cy="1325563"/>
          </a:xfrm>
        </p:spPr>
        <p:txBody>
          <a:bodyPr/>
          <a:lstStyle/>
          <a:p>
            <a:pPr algn="ctr"/>
            <a:r>
              <a:rPr lang="en-US" dirty="0" smtClean="0"/>
              <a:t>Frosty the Snowman</a:t>
            </a:r>
            <a:endParaRPr lang="en-US" dirty="0"/>
          </a:p>
        </p:txBody>
      </p:sp>
      <p:sp>
        <p:nvSpPr>
          <p:cNvPr id="8" name="Content Placeholder 7"/>
          <p:cNvSpPr>
            <a:spLocks noGrp="1"/>
          </p:cNvSpPr>
          <p:nvPr>
            <p:ph sz="half" idx="1"/>
          </p:nvPr>
        </p:nvSpPr>
        <p:spPr>
          <a:xfrm>
            <a:off x="478301" y="1108172"/>
            <a:ext cx="5639973" cy="5208221"/>
          </a:xfrm>
        </p:spPr>
        <p:txBody>
          <a:bodyPr>
            <a:noAutofit/>
          </a:bodyPr>
          <a:lstStyle/>
          <a:p>
            <a:pPr marL="0" indent="0">
              <a:buNone/>
            </a:pPr>
            <a:r>
              <a:rPr lang="en-US" sz="2400" dirty="0"/>
              <a:t>Frosty the Snowman, was a jolly happy soul,</a:t>
            </a:r>
            <a:br>
              <a:rPr lang="en-US" sz="2400" dirty="0"/>
            </a:br>
            <a:r>
              <a:rPr lang="en-US" sz="2400" dirty="0"/>
              <a:t>With a corn cob pipe and a button nose, and two eyes made </a:t>
            </a:r>
            <a:r>
              <a:rPr lang="en-US" sz="2400" dirty="0" smtClean="0"/>
              <a:t>out of </a:t>
            </a:r>
            <a:r>
              <a:rPr lang="en-US" sz="2400" dirty="0"/>
              <a:t>coal.</a:t>
            </a:r>
            <a:br>
              <a:rPr lang="en-US" sz="2400" dirty="0"/>
            </a:br>
            <a:r>
              <a:rPr lang="en-US" sz="2400" dirty="0"/>
              <a:t/>
            </a:r>
            <a:br>
              <a:rPr lang="en-US" sz="2400" dirty="0"/>
            </a:br>
            <a:r>
              <a:rPr lang="en-US" sz="2400" dirty="0"/>
              <a:t>Frosty the Snowman, is a fairytale, they say.</a:t>
            </a:r>
            <a:br>
              <a:rPr lang="en-US" sz="2400" dirty="0"/>
            </a:br>
            <a:r>
              <a:rPr lang="en-US" sz="2400" dirty="0"/>
              <a:t>He was made of snow, but the children know </a:t>
            </a:r>
            <a:r>
              <a:rPr lang="en-US" sz="2400" dirty="0" smtClean="0"/>
              <a:t>how he </a:t>
            </a:r>
            <a:r>
              <a:rPr lang="en-US" sz="2400" dirty="0"/>
              <a:t>came to life one day.</a:t>
            </a:r>
            <a:br>
              <a:rPr lang="en-US" sz="2400" dirty="0"/>
            </a:br>
            <a:r>
              <a:rPr lang="en-US" sz="2400" dirty="0"/>
              <a:t/>
            </a:r>
            <a:br>
              <a:rPr lang="en-US" sz="2400" dirty="0"/>
            </a:br>
            <a:r>
              <a:rPr lang="en-US" sz="2400" dirty="0"/>
              <a:t>There must have been some magic in that old silk hat they </a:t>
            </a:r>
            <a:r>
              <a:rPr lang="en-US" sz="2400" dirty="0" smtClean="0"/>
              <a:t>found, For </a:t>
            </a:r>
            <a:r>
              <a:rPr lang="en-US" sz="2400" dirty="0"/>
              <a:t>when they placed it on his head, he began to dance around!</a:t>
            </a:r>
            <a:br>
              <a:rPr lang="en-US" sz="2400" dirty="0"/>
            </a:br>
            <a:r>
              <a:rPr lang="en-US" sz="2400" dirty="0"/>
              <a:t/>
            </a:r>
            <a:br>
              <a:rPr lang="en-US" sz="2400" dirty="0"/>
            </a:br>
            <a:r>
              <a:rPr lang="en-US" sz="2400" dirty="0"/>
              <a:t>Oh, Frosty, the Snowman, was alive as he could </a:t>
            </a:r>
            <a:r>
              <a:rPr lang="en-US" sz="2400" dirty="0" smtClean="0"/>
              <a:t>be; and </a:t>
            </a:r>
            <a:r>
              <a:rPr lang="en-US" sz="2400" dirty="0"/>
              <a:t>the children say he could laugh and </a:t>
            </a:r>
            <a:r>
              <a:rPr lang="en-US" sz="2400" dirty="0" smtClean="0"/>
              <a:t>play, just </a:t>
            </a:r>
            <a:r>
              <a:rPr lang="en-US" sz="2400" dirty="0"/>
              <a:t>the same as you and me.</a:t>
            </a:r>
            <a:br>
              <a:rPr lang="en-US" sz="2400" dirty="0"/>
            </a:br>
            <a:r>
              <a:rPr lang="en-US" sz="2400" dirty="0"/>
              <a:t/>
            </a:r>
            <a:br>
              <a:rPr lang="en-US" sz="2400" dirty="0"/>
            </a:br>
            <a:r>
              <a:rPr lang="en-US" sz="2400" dirty="0"/>
              <a:t/>
            </a:r>
            <a:br>
              <a:rPr lang="en-US" sz="2400" dirty="0"/>
            </a:br>
            <a:endParaRPr lang="en-US" sz="2400" dirty="0"/>
          </a:p>
        </p:txBody>
      </p:sp>
      <p:sp>
        <p:nvSpPr>
          <p:cNvPr id="9" name="Content Placeholder 8"/>
          <p:cNvSpPr>
            <a:spLocks noGrp="1"/>
          </p:cNvSpPr>
          <p:nvPr>
            <p:ph sz="half" idx="2"/>
          </p:nvPr>
        </p:nvSpPr>
        <p:spPr>
          <a:xfrm>
            <a:off x="6144063" y="1280160"/>
            <a:ext cx="5841611" cy="5577840"/>
          </a:xfrm>
        </p:spPr>
        <p:txBody>
          <a:bodyPr>
            <a:normAutofit fontScale="25000" lnSpcReduction="20000"/>
          </a:bodyPr>
          <a:lstStyle/>
          <a:p>
            <a:pPr marL="0" indent="0">
              <a:buNone/>
            </a:pPr>
            <a:r>
              <a:rPr lang="en-US" sz="9600" dirty="0"/>
              <a:t/>
            </a:r>
            <a:br>
              <a:rPr lang="en-US" sz="9600" dirty="0"/>
            </a:br>
            <a:r>
              <a:rPr lang="en-US" sz="9600" dirty="0"/>
              <a:t>Frosty the Snowman, knew the sun was hot that </a:t>
            </a:r>
            <a:r>
              <a:rPr lang="en-US" sz="9600" dirty="0" smtClean="0"/>
              <a:t>day, so </a:t>
            </a:r>
            <a:r>
              <a:rPr lang="en-US" sz="9600" dirty="0"/>
              <a:t>he said, "Let's run, and we'll have some fun now, before I melt away."</a:t>
            </a:r>
            <a:br>
              <a:rPr lang="en-US" sz="9600" dirty="0"/>
            </a:br>
            <a:r>
              <a:rPr lang="en-US" sz="9600" dirty="0"/>
              <a:t/>
            </a:r>
            <a:br>
              <a:rPr lang="en-US" sz="9600" dirty="0"/>
            </a:br>
            <a:r>
              <a:rPr lang="en-US" sz="9600" dirty="0"/>
              <a:t>Down to the village, with a broomstick in his </a:t>
            </a:r>
            <a:r>
              <a:rPr lang="en-US" sz="9600" dirty="0" smtClean="0"/>
              <a:t>hand, Running  here </a:t>
            </a:r>
            <a:r>
              <a:rPr lang="en-US" sz="9600" dirty="0"/>
              <a:t>and there, all around the </a:t>
            </a:r>
            <a:r>
              <a:rPr lang="en-US" sz="9600" dirty="0" smtClean="0"/>
              <a:t>square </a:t>
            </a:r>
            <a:r>
              <a:rPr lang="en-US" sz="9600" dirty="0" err="1" smtClean="0"/>
              <a:t>sayin</a:t>
            </a:r>
            <a:r>
              <a:rPr lang="en-US" sz="9600" dirty="0" smtClean="0"/>
              <a:t>’ “Catch </a:t>
            </a:r>
            <a:r>
              <a:rPr lang="en-US" sz="9600" dirty="0"/>
              <a:t>me if you can."</a:t>
            </a:r>
            <a:br>
              <a:rPr lang="en-US" sz="9600" dirty="0"/>
            </a:br>
            <a:r>
              <a:rPr lang="en-US" sz="9600" dirty="0"/>
              <a:t/>
            </a:r>
            <a:br>
              <a:rPr lang="en-US" sz="9600" dirty="0"/>
            </a:br>
            <a:r>
              <a:rPr lang="en-US" sz="9600" dirty="0"/>
              <a:t>He led them down the streets of town, right to the traffic </a:t>
            </a:r>
            <a:r>
              <a:rPr lang="en-US" sz="9600" dirty="0" smtClean="0"/>
              <a:t>cop; and </a:t>
            </a:r>
            <a:r>
              <a:rPr lang="en-US" sz="9600" dirty="0"/>
              <a:t>only paused a moment, when he heard him holler, "Stop!"</a:t>
            </a:r>
            <a:br>
              <a:rPr lang="en-US" sz="9600" dirty="0"/>
            </a:br>
            <a:r>
              <a:rPr lang="en-US" sz="9600" dirty="0"/>
              <a:t/>
            </a:r>
            <a:br>
              <a:rPr lang="en-US" sz="9600" dirty="0"/>
            </a:br>
            <a:r>
              <a:rPr lang="en-US" sz="9600" dirty="0"/>
              <a:t>For Frosty, the Snowman, had to hurry on his way</a:t>
            </a:r>
            <a:r>
              <a:rPr lang="en-US" sz="9600" dirty="0" smtClean="0"/>
              <a:t>, but </a:t>
            </a:r>
            <a:r>
              <a:rPr lang="en-US" sz="9600" dirty="0"/>
              <a:t>he waved goodbye, </a:t>
            </a:r>
            <a:r>
              <a:rPr lang="en-US" sz="9600" dirty="0" err="1"/>
              <a:t>sayin</a:t>
            </a:r>
            <a:r>
              <a:rPr lang="en-US" sz="9600" dirty="0"/>
              <a:t>' "Don't </a:t>
            </a:r>
            <a:r>
              <a:rPr lang="en-US" sz="9600" dirty="0" smtClean="0"/>
              <a:t>you cry</a:t>
            </a:r>
            <a:r>
              <a:rPr lang="en-US" sz="9600" dirty="0"/>
              <a:t>, I'll be back again some day</a:t>
            </a:r>
            <a:r>
              <a:rPr lang="en-US" sz="9600" dirty="0" smtClean="0"/>
              <a:t>.“</a:t>
            </a:r>
          </a:p>
          <a:p>
            <a:pPr marL="0" indent="0">
              <a:buNone/>
            </a:pPr>
            <a:r>
              <a:rPr lang="en-US" sz="9600" dirty="0" err="1" smtClean="0"/>
              <a:t>Thumpety</a:t>
            </a:r>
            <a:r>
              <a:rPr lang="en-US" sz="9600" dirty="0" smtClean="0"/>
              <a:t> thump, thump, </a:t>
            </a:r>
            <a:r>
              <a:rPr lang="en-US" sz="9600" dirty="0" err="1" smtClean="0"/>
              <a:t>thumpety</a:t>
            </a:r>
            <a:r>
              <a:rPr lang="en-US" sz="9600" dirty="0" smtClean="0"/>
              <a:t> thump, thump,  look at Frosty go.  </a:t>
            </a:r>
            <a:r>
              <a:rPr lang="en-US" sz="9600" dirty="0" err="1" smtClean="0"/>
              <a:t>Thumpety</a:t>
            </a:r>
            <a:r>
              <a:rPr lang="en-US" sz="9600" dirty="0" smtClean="0"/>
              <a:t> </a:t>
            </a:r>
            <a:br>
              <a:rPr lang="en-US" sz="9600" dirty="0" smtClean="0"/>
            </a:br>
            <a:r>
              <a:rPr lang="en-US" sz="9600" dirty="0" smtClean="0"/>
              <a:t>thump, thump, </a:t>
            </a:r>
            <a:r>
              <a:rPr lang="en-US" sz="9600" dirty="0" err="1" smtClean="0"/>
              <a:t>thumpety</a:t>
            </a:r>
            <a:r>
              <a:rPr lang="en-US" sz="9600" dirty="0" smtClean="0"/>
              <a:t> thump, thump, over the hills of snow.</a:t>
            </a:r>
            <a:br>
              <a:rPr lang="en-US" sz="9600" dirty="0" smtClean="0"/>
            </a:br>
            <a:endParaRPr lang="en-US" sz="9600" dirty="0"/>
          </a:p>
          <a:p>
            <a:endParaRPr lang="en-US" dirty="0"/>
          </a:p>
        </p:txBody>
      </p:sp>
      <p:pic>
        <p:nvPicPr>
          <p:cNvPr id="10" name="02 - Frosty the Snowman (Karaoke Instrumental Track) [In the Style of Traditiona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cstate="print"/>
          <a:stretch>
            <a:fillRect/>
          </a:stretch>
        </p:blipFill>
        <p:spPr>
          <a:xfrm>
            <a:off x="1824110" y="81035"/>
            <a:ext cx="609600" cy="609600"/>
          </a:xfrm>
          <a:prstGeom prst="rect">
            <a:avLst/>
          </a:prstGeom>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55507" y="81035"/>
            <a:ext cx="1609725"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582" y="34143"/>
            <a:ext cx="1581150"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886250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080" fill="hold"/>
                                        <p:tgtEl>
                                          <p:spTgt spid="10"/>
                                        </p:tgtEl>
                                      </p:cBhvr>
                                    </p:cmd>
                                  </p:childTnLst>
                                </p:cTn>
                              </p:par>
                            </p:childTnLst>
                          </p:cTn>
                        </p:par>
                      </p:childTnLst>
                    </p:cTn>
                  </p:par>
                </p:childTnLst>
              </p:cTn>
              <p:nextCondLst>
                <p:cond evt="onClick" delay="0">
                  <p:tgtEl>
                    <p:spTgt spid="10"/>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4132" y="0"/>
            <a:ext cx="10515600" cy="1325563"/>
          </a:xfrm>
        </p:spPr>
        <p:txBody>
          <a:bodyPr/>
          <a:lstStyle/>
          <a:p>
            <a:r>
              <a:rPr lang="en-US" dirty="0" smtClean="0"/>
              <a:t/>
            </a:r>
            <a:br>
              <a:rPr lang="en-US" dirty="0" smtClean="0"/>
            </a:br>
            <a:r>
              <a:rPr lang="en-US" dirty="0" smtClean="0"/>
              <a:t>We Wish You a Merry Christmas</a:t>
            </a:r>
            <a:endParaRPr lang="en-US" dirty="0"/>
          </a:p>
        </p:txBody>
      </p:sp>
      <p:sp>
        <p:nvSpPr>
          <p:cNvPr id="6" name="Content Placeholder 5"/>
          <p:cNvSpPr>
            <a:spLocks noGrp="1"/>
          </p:cNvSpPr>
          <p:nvPr>
            <p:ph idx="1"/>
          </p:nvPr>
        </p:nvSpPr>
        <p:spPr/>
        <p:txBody>
          <a:bodyPr>
            <a:normAutofit lnSpcReduction="10000"/>
          </a:bodyPr>
          <a:lstStyle/>
          <a:p>
            <a:pPr marL="0" indent="0">
              <a:buNone/>
            </a:pPr>
            <a:r>
              <a:rPr lang="en-US" sz="4400" dirty="0" smtClean="0"/>
              <a:t>We </a:t>
            </a:r>
            <a:r>
              <a:rPr lang="en-US" sz="4400" dirty="0"/>
              <a:t>wish you a Merry Christmas; </a:t>
            </a:r>
            <a:br>
              <a:rPr lang="en-US" sz="4400" dirty="0"/>
            </a:br>
            <a:r>
              <a:rPr lang="en-US" sz="4400" dirty="0"/>
              <a:t>We wish you a Merry Christmas; </a:t>
            </a:r>
            <a:br>
              <a:rPr lang="en-US" sz="4400" dirty="0"/>
            </a:br>
            <a:r>
              <a:rPr lang="en-US" sz="4400" dirty="0"/>
              <a:t>We wish you a Merry </a:t>
            </a:r>
            <a:r>
              <a:rPr lang="en-US" sz="4400" dirty="0" smtClean="0"/>
              <a:t>Christmas </a:t>
            </a:r>
          </a:p>
          <a:p>
            <a:pPr marL="0" indent="0">
              <a:buNone/>
            </a:pPr>
            <a:r>
              <a:rPr lang="en-US" sz="4400" dirty="0" smtClean="0"/>
              <a:t>and </a:t>
            </a:r>
            <a:r>
              <a:rPr lang="en-US" sz="4400" dirty="0"/>
              <a:t>a Happy New Year. </a:t>
            </a:r>
            <a:br>
              <a:rPr lang="en-US" sz="4400" dirty="0"/>
            </a:br>
            <a:r>
              <a:rPr lang="en-US" sz="4400" dirty="0"/>
              <a:t>Good tidings we bring to you and your kin; </a:t>
            </a:r>
            <a:br>
              <a:rPr lang="en-US" sz="4400" dirty="0"/>
            </a:br>
            <a:r>
              <a:rPr lang="en-US" sz="4400" dirty="0"/>
              <a:t>Good tidings for Christmas and a Happy New Year.</a:t>
            </a:r>
          </a:p>
          <a:p>
            <a:pPr marL="0" indent="0">
              <a:buNone/>
            </a:pPr>
            <a:endParaRPr lang="en-US" sz="4400" dirty="0"/>
          </a:p>
          <a:p>
            <a:endParaRPr lang="en-US" dirty="0"/>
          </a:p>
        </p:txBody>
      </p:sp>
      <p:pic>
        <p:nvPicPr>
          <p:cNvPr id="1026" name="Picture 2" descr="C:\Users\murdochj\AppData\Local\Temp\phot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22233" y="188011"/>
            <a:ext cx="2327342" cy="3891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222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Merry Christmas to You</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6000" b="1" i="1" dirty="0">
                <a:latin typeface="Times New Roman" panose="02020603050405020304" pitchFamily="18" charset="0"/>
                <a:cs typeface="Times New Roman" panose="02020603050405020304" pitchFamily="18" charset="0"/>
              </a:rPr>
              <a:t>If we wait, we would be remiss</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In wishing good tidings for this,</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Holiday of lights</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And a magical night.</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We wish you a merry Christmas.</a:t>
            </a:r>
            <a:endParaRPr lang="en-US" sz="60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717675" cy="171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0320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Santa Claus</a:t>
            </a:r>
            <a:endParaRPr lang="en-US" dirty="0"/>
          </a:p>
        </p:txBody>
      </p:sp>
      <p:sp>
        <p:nvSpPr>
          <p:cNvPr id="3" name="Content Placeholder 2"/>
          <p:cNvSpPr>
            <a:spLocks noGrp="1"/>
          </p:cNvSpPr>
          <p:nvPr>
            <p:ph idx="1"/>
          </p:nvPr>
        </p:nvSpPr>
        <p:spPr/>
        <p:txBody>
          <a:bodyPr>
            <a:normAutofit/>
          </a:bodyPr>
          <a:lstStyle/>
          <a:p>
            <a:pPr marL="0" indent="0">
              <a:buNone/>
            </a:pPr>
            <a:r>
              <a:rPr lang="en-US" sz="4000" b="1" i="1" dirty="0"/>
              <a:t>The North Pole is bustle and noise</a:t>
            </a:r>
            <a:r>
              <a:rPr lang="en-US" sz="4000" dirty="0"/>
              <a:t/>
            </a:r>
            <a:br>
              <a:rPr lang="en-US" sz="4000" dirty="0"/>
            </a:br>
            <a:r>
              <a:rPr lang="en-US" sz="4000" b="1" i="1" dirty="0"/>
              <a:t>As Santa and those he employs,</a:t>
            </a:r>
            <a:r>
              <a:rPr lang="en-US" sz="4000" dirty="0"/>
              <a:t/>
            </a:r>
            <a:br>
              <a:rPr lang="en-US" sz="4000" dirty="0"/>
            </a:br>
            <a:r>
              <a:rPr lang="en-US" sz="4000" b="1" i="1" dirty="0"/>
              <a:t>Prepare for the day</a:t>
            </a:r>
            <a:r>
              <a:rPr lang="en-US" sz="4000" dirty="0"/>
              <a:t/>
            </a:r>
            <a:br>
              <a:rPr lang="en-US" sz="4000" dirty="0"/>
            </a:br>
            <a:r>
              <a:rPr lang="en-US" sz="4000" b="1" i="1" dirty="0"/>
              <a:t>By loading the sleigh</a:t>
            </a:r>
            <a:r>
              <a:rPr lang="en-US" sz="4000" dirty="0"/>
              <a:t/>
            </a:r>
            <a:br>
              <a:rPr lang="en-US" sz="4000" dirty="0"/>
            </a:br>
            <a:r>
              <a:rPr lang="en-US" sz="4000" b="1" i="1" dirty="0"/>
              <a:t>With gifts for the good girls and </a:t>
            </a:r>
            <a:r>
              <a:rPr lang="en-US" sz="4000" b="1" i="1" dirty="0" smtClean="0"/>
              <a:t>boys.</a:t>
            </a: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6446" y="0"/>
            <a:ext cx="4085554" cy="3052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1012" y="3862021"/>
            <a:ext cx="2333558" cy="2482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95041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Seasons Greetings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4"/>
            <a:ext cx="10515600" cy="4778375"/>
          </a:xfrm>
        </p:spPr>
        <p:txBody>
          <a:bodyPr>
            <a:normAutofit fontScale="92500" lnSpcReduction="20000"/>
          </a:bodyPr>
          <a:lstStyle/>
          <a:p>
            <a:pPr marL="0" indent="0">
              <a:buNone/>
            </a:pPr>
            <a:r>
              <a:rPr lang="en-US" sz="6000" b="1" i="1" dirty="0" smtClean="0">
                <a:latin typeface="Times New Roman" panose="02020603050405020304" pitchFamily="18" charset="0"/>
                <a:cs typeface="Times New Roman" panose="02020603050405020304" pitchFamily="18" charset="0"/>
              </a:rPr>
              <a:t>This </a:t>
            </a:r>
            <a:r>
              <a:rPr lang="en-US" sz="6000" b="1" i="1" dirty="0">
                <a:latin typeface="Times New Roman" panose="02020603050405020304" pitchFamily="18" charset="0"/>
                <a:cs typeface="Times New Roman" panose="02020603050405020304" pitchFamily="18" charset="0"/>
              </a:rPr>
              <a:t>Christmas I'm writing to you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Our friendship to warmly renew.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May the season be glad,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The best that you've had,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And all of your best dreams come true.</a:t>
            </a:r>
          </a:p>
          <a:p>
            <a:pPr marL="0" indent="0">
              <a:buNone/>
            </a:pPr>
            <a:r>
              <a:rPr lang="en-US" sz="6000" b="1" dirty="0"/>
              <a:t> </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16" y="232094"/>
            <a:ext cx="2401768" cy="1596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8476" y="221543"/>
            <a:ext cx="2433524" cy="1607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5009" y="4763286"/>
            <a:ext cx="1971329" cy="1971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4446" y="4917987"/>
            <a:ext cx="2230095" cy="167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689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Santa’s Sleigh</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241395"/>
            <a:ext cx="10515600" cy="4407209"/>
          </a:xfrm>
        </p:spPr>
        <p:txBody>
          <a:bodyPr>
            <a:normAutofit/>
          </a:bodyPr>
          <a:lstStyle/>
          <a:p>
            <a:pPr marL="0" indent="0">
              <a:buNone/>
            </a:pPr>
            <a:r>
              <a:rPr lang="en-US" sz="3600" b="1" i="1" dirty="0" smtClean="0">
                <a:latin typeface="Arial Unicode MS" panose="020B0604020202020204" pitchFamily="34" charset="-128"/>
                <a:ea typeface="Arial Unicode MS" panose="020B0604020202020204" pitchFamily="34" charset="-128"/>
                <a:cs typeface="Arial Unicode MS" panose="020B0604020202020204" pitchFamily="34" charset="-128"/>
              </a:rPr>
              <a:t>.</a:t>
            </a:r>
            <a:r>
              <a:rPr lang="en-US" sz="3600" dirty="0" smtClean="0">
                <a:latin typeface="Arial Unicode MS" panose="020B0604020202020204" pitchFamily="34" charset="-128"/>
                <a:ea typeface="Arial Unicode MS" panose="020B0604020202020204" pitchFamily="34" charset="-128"/>
                <a:cs typeface="Arial Unicode MS" panose="020B0604020202020204" pitchFamily="34" charset="-128"/>
              </a:rPr>
              <a:t>We're </a:t>
            </a:r>
            <a: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t>singing the song of </a:t>
            </a:r>
            <a:r>
              <a:rPr lang="en-US" sz="3600" dirty="0" smtClean="0">
                <a:latin typeface="Arial Unicode MS" panose="020B0604020202020204" pitchFamily="34" charset="-128"/>
                <a:ea typeface="Arial Unicode MS" panose="020B0604020202020204" pitchFamily="34" charset="-128"/>
                <a:cs typeface="Arial Unicode MS" panose="020B0604020202020204" pitchFamily="34" charset="-128"/>
              </a:rPr>
              <a:t>the sleigh  </a:t>
            </a:r>
            <a: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t/>
            </a:r>
            <a:b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t>As Santa gets his underway. </a:t>
            </a:r>
            <a:b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t>The bells are a-jingle, </a:t>
            </a:r>
            <a:b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t>Our tummies a-tingle, </a:t>
            </a:r>
            <a:b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t>SO SHOUT OUT FOR THIS </a:t>
            </a:r>
            <a:r>
              <a:rPr lang="en-US" sz="3600" dirty="0" smtClean="0">
                <a:latin typeface="Arial Unicode MS" panose="020B0604020202020204" pitchFamily="34" charset="-128"/>
                <a:ea typeface="Arial Unicode MS" panose="020B0604020202020204" pitchFamily="34" charset="-128"/>
                <a:cs typeface="Arial Unicode MS" panose="020B0604020202020204" pitchFamily="34" charset="-128"/>
              </a:rPr>
              <a:t>CHRISTMAS </a:t>
            </a:r>
            <a:r>
              <a:rPr lang="en-US" sz="3600" dirty="0">
                <a:latin typeface="Arial Unicode MS" panose="020B0604020202020204" pitchFamily="34" charset="-128"/>
                <a:ea typeface="Arial Unicode MS" panose="020B0604020202020204" pitchFamily="34" charset="-128"/>
                <a:cs typeface="Arial Unicode MS" panose="020B0604020202020204" pitchFamily="34" charset="-128"/>
              </a:rPr>
              <a:t>DAY</a:t>
            </a:r>
            <a:r>
              <a:rPr lang="en-US" dirty="0"/>
              <a: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16" y="232094"/>
            <a:ext cx="2401768" cy="1596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8476" y="5085883"/>
            <a:ext cx="2433524" cy="1607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616" y="4921024"/>
            <a:ext cx="2230095" cy="1936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74998" y="692823"/>
            <a:ext cx="3670221" cy="2911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3853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55210" y="1718440"/>
            <a:ext cx="10515600" cy="5139559"/>
          </a:xfrm>
        </p:spPr>
        <p:txBody>
          <a:bodyPr>
            <a:normAutofit fontScale="85000" lnSpcReduction="20000"/>
          </a:bodyPr>
          <a:lstStyle/>
          <a:p>
            <a:pPr marL="0" indent="0">
              <a:buNone/>
            </a:pPr>
            <a:r>
              <a:rPr lang="en-US" sz="6000" b="1" dirty="0" smtClean="0"/>
              <a:t>Introduce yourselves. </a:t>
            </a:r>
          </a:p>
          <a:p>
            <a:pPr marL="0" indent="0">
              <a:buNone/>
            </a:pPr>
            <a:endParaRPr lang="en-US" sz="6000" dirty="0" smtClean="0"/>
          </a:p>
          <a:p>
            <a:pPr marL="0" indent="0">
              <a:buNone/>
            </a:pPr>
            <a:r>
              <a:rPr lang="en-US" sz="6000" b="1" dirty="0" smtClean="0"/>
              <a:t>Optional Topics:</a:t>
            </a:r>
          </a:p>
          <a:p>
            <a:pPr marL="514350" lvl="2" indent="-514350">
              <a:spcBef>
                <a:spcPts val="1000"/>
              </a:spcBef>
              <a:buFont typeface="Arial" panose="020B0604020202020204" pitchFamily="34" charset="0"/>
              <a:buAutoNum type="arabicPeriod"/>
            </a:pPr>
            <a:r>
              <a:rPr lang="en-US" sz="4000" dirty="0" smtClean="0">
                <a:latin typeface="Times New Roman" panose="02020603050405020304" pitchFamily="18" charset="0"/>
                <a:cs typeface="Times New Roman" panose="02020603050405020304" pitchFamily="18" charset="0"/>
              </a:rPr>
              <a:t>Share the special gifts and the have given and received in your life? </a:t>
            </a:r>
            <a:endParaRPr lang="en-US" sz="38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3800" dirty="0" smtClean="0">
                <a:latin typeface="Times New Roman" panose="02020603050405020304" pitchFamily="18" charset="0"/>
                <a:cs typeface="Times New Roman" panose="02020603050405020304" pitchFamily="18" charset="0"/>
              </a:rPr>
              <a:t>Describe a gift that you would love to receive during Spring Festival.</a:t>
            </a:r>
          </a:p>
          <a:p>
            <a:pPr marL="514350" lvl="2" indent="-514350">
              <a:spcBef>
                <a:spcPts val="1000"/>
              </a:spcBef>
              <a:buFont typeface="Arial" panose="020B0604020202020204" pitchFamily="34" charset="0"/>
              <a:buAutoNum type="arabicPeriod"/>
            </a:pPr>
            <a:r>
              <a:rPr lang="en-US" sz="3800" dirty="0" smtClean="0">
                <a:latin typeface="Times New Roman" panose="02020603050405020304" pitchFamily="18" charset="0"/>
                <a:cs typeface="Times New Roman" panose="02020603050405020304" pitchFamily="18" charset="0"/>
              </a:rPr>
              <a:t>Describe what you know about Western Christmas Traditions.</a:t>
            </a: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05399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pPr algn="ctr"/>
            <a:r>
              <a:rPr lang="en-US" sz="6600" dirty="0" smtClean="0"/>
              <a:t>Christmas Treats</a:t>
            </a:r>
            <a:br>
              <a:rPr lang="en-US" sz="6600" dirty="0" smtClean="0"/>
            </a:br>
            <a:r>
              <a:rPr lang="en-US" sz="6600" dirty="0" smtClean="0"/>
              <a:t>for good boys and girls!</a:t>
            </a:r>
            <a:endParaRPr lang="en-US" sz="6600" dirty="0"/>
          </a:p>
        </p:txBody>
      </p:sp>
      <p:sp>
        <p:nvSpPr>
          <p:cNvPr id="7" name="Content Placeholder 6"/>
          <p:cNvSpPr>
            <a:spLocks noGrp="1"/>
          </p:cNvSpPr>
          <p:nvPr>
            <p:ph idx="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B57F548B-30CA-4F96-9CCC-8C14915A2681}" type="slidenum">
              <a:rPr lang="en-US" altLang="zh-CN" smtClean="0"/>
              <a:pPr>
                <a:defRPr/>
              </a:pPr>
              <a:t>19</a:t>
            </a:fld>
            <a:endParaRPr lang="en-US" altLang="zh-CN"/>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5839" y="2081127"/>
            <a:ext cx="4028591" cy="4028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416" y="2467618"/>
            <a:ext cx="4132882" cy="2975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7647" y="2467618"/>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0076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December 18, </a:t>
            </a:r>
            <a:r>
              <a:rPr lang="en-US" sz="5400" b="1" dirty="0"/>
              <a:t>2014</a:t>
            </a:r>
          </a:p>
        </p:txBody>
      </p:sp>
      <p:sp>
        <p:nvSpPr>
          <p:cNvPr id="3" name="Content Placeholder 2"/>
          <p:cNvSpPr>
            <a:spLocks noGrp="1"/>
          </p:cNvSpPr>
          <p:nvPr>
            <p:ph idx="1"/>
          </p:nvPr>
        </p:nvSpPr>
        <p:spPr/>
        <p:txBody>
          <a:bodyPr/>
          <a:lstStyle/>
          <a:p>
            <a:endParaRPr lang="en-US" dirty="0"/>
          </a:p>
        </p:txBody>
      </p:sp>
      <p:pic>
        <p:nvPicPr>
          <p:cNvPr id="1026" name="Picture 2" descr="G:\DCIM\100MSDCF\DSC028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9143" y="1703234"/>
            <a:ext cx="11509420" cy="8632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 y="-76200"/>
            <a:ext cx="78888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8614835" y="4432300"/>
            <a:ext cx="2764367"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defRPr/>
            </a:pPr>
            <a:r>
              <a:rPr lang="en-US" sz="3600" b="1">
                <a:solidFill>
                  <a:srgbClr val="FFFFFF"/>
                </a:solidFill>
                <a:effectLst>
                  <a:outerShdw blurRad="38100" dist="38100" dir="2700000" algn="tl">
                    <a:srgbClr val="336699"/>
                  </a:outerShdw>
                </a:effectLst>
                <a:latin typeface="Comic Sans MS" pitchFamily="66" charset="0"/>
              </a:rPr>
              <a:t>Clement Moore, 1822</a:t>
            </a:r>
          </a:p>
        </p:txBody>
      </p:sp>
      <p:sp>
        <p:nvSpPr>
          <p:cNvPr id="120836" name="Text Box 4"/>
          <p:cNvSpPr txBox="1">
            <a:spLocks noChangeArrowheads="1"/>
          </p:cNvSpPr>
          <p:nvPr/>
        </p:nvSpPr>
        <p:spPr bwMode="auto">
          <a:xfrm>
            <a:off x="7823200" y="911226"/>
            <a:ext cx="43688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defRPr/>
            </a:pPr>
            <a:r>
              <a:rPr lang="en-US" sz="3600" b="1">
                <a:solidFill>
                  <a:srgbClr val="FFFFFF"/>
                </a:solidFill>
                <a:effectLst>
                  <a:outerShdw blurRad="38100" dist="38100" dir="2700000" algn="tl">
                    <a:srgbClr val="336699"/>
                  </a:outerShdw>
                </a:effectLst>
                <a:latin typeface="Comic Sans MS" pitchFamily="66" charset="0"/>
              </a:rPr>
              <a:t>“TWAS THE NIGHT BEFORE CHRISTMAS”</a:t>
            </a:r>
          </a:p>
        </p:txBody>
      </p:sp>
    </p:spTree>
    <p:extLst>
      <p:ext uri="{BB962C8B-B14F-4D97-AF65-F5344CB8AC3E}">
        <p14:creationId xmlns:p14="http://schemas.microsoft.com/office/powerpoint/2010/main" val="3734744736"/>
      </p:ext>
    </p:extLst>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hristmasTraditions2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0"/>
            <a:ext cx="10871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252024" y="4356013"/>
            <a:ext cx="4374724" cy="2123658"/>
          </a:xfrm>
          <a:prstGeom prst="rect">
            <a:avLst/>
          </a:prstGeom>
          <a:noFill/>
        </p:spPr>
        <p:txBody>
          <a:bodyPr wrap="none" rtlCol="0">
            <a:spAutoFit/>
          </a:bodyPr>
          <a:lstStyle/>
          <a:p>
            <a:pPr algn="ctr"/>
            <a:r>
              <a:rPr lang="en-US" sz="6600" b="1" i="1" dirty="0" smtClean="0">
                <a:solidFill>
                  <a:srgbClr val="820000"/>
                </a:solidFill>
                <a:latin typeface="Apple Chancery" panose="03020702040506060504" pitchFamily="66" charset="0"/>
              </a:rPr>
              <a:t>Christmas</a:t>
            </a:r>
          </a:p>
          <a:p>
            <a:pPr algn="ctr"/>
            <a:r>
              <a:rPr lang="en-US" sz="6600" b="1" i="1" dirty="0" smtClean="0">
                <a:solidFill>
                  <a:srgbClr val="820000"/>
                </a:solidFill>
                <a:latin typeface="Apple Chancery" panose="03020702040506060504" pitchFamily="66" charset="0"/>
              </a:rPr>
              <a:t>Vocabulary</a:t>
            </a:r>
            <a:endParaRPr lang="en-US" sz="6600" b="1" i="1" dirty="0">
              <a:solidFill>
                <a:srgbClr val="820000"/>
              </a:solidFill>
              <a:latin typeface="Apple Chancery" panose="03020702040506060504" pitchFamily="66" charset="0"/>
            </a:endParaRPr>
          </a:p>
        </p:txBody>
      </p:sp>
    </p:spTree>
    <p:extLst>
      <p:ext uri="{BB962C8B-B14F-4D97-AF65-F5344CB8AC3E}">
        <p14:creationId xmlns:p14="http://schemas.microsoft.com/office/powerpoint/2010/main" val="54190782"/>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endParaRPr lang="en-US" dirty="0"/>
          </a:p>
        </p:txBody>
      </p:sp>
      <p:sp>
        <p:nvSpPr>
          <p:cNvPr id="3" name="Subtitle 2"/>
          <p:cNvSpPr>
            <a:spLocks noGrp="1"/>
          </p:cNvSpPr>
          <p:nvPr>
            <p:ph type="subTitle" idx="1"/>
          </p:nvPr>
        </p:nvSpPr>
        <p:spPr/>
        <p:txBody>
          <a:bodyPr>
            <a:normAutofit fontScale="92500"/>
          </a:bodyPr>
          <a:lstStyle/>
          <a:p>
            <a:r>
              <a:rPr lang="en-US" sz="8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Christmas </a:t>
            </a:r>
            <a:r>
              <a:rPr lang="en-US" sz="8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Jeopardy</a:t>
            </a:r>
            <a:endParaRPr lang="en-US" sz="8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42" y="0"/>
            <a:ext cx="3604566" cy="2687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7108" y="11235"/>
            <a:ext cx="4146732" cy="2721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3840" y="11236"/>
            <a:ext cx="4328160" cy="2686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44400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379113" y="429519"/>
            <a:ext cx="10515600" cy="1325563"/>
          </a:xfrm>
        </p:spPr>
        <p:txBody>
          <a:bodyPr>
            <a:normAutofit fontScale="90000"/>
          </a:bodyPr>
          <a:lstStyle/>
          <a:p>
            <a:pPr algn="ctr"/>
            <a:r>
              <a:rPr lang="en-US" altLang="en-US" sz="9600" dirty="0" smtClean="0"/>
              <a:t> </a:t>
            </a:r>
            <a:r>
              <a:rPr lang="en-US" altLang="en-US" sz="9600" b="1" dirty="0" smtClean="0"/>
              <a:t>White Elephant</a:t>
            </a:r>
          </a:p>
        </p:txBody>
      </p:sp>
      <p:sp>
        <p:nvSpPr>
          <p:cNvPr id="3" name="Content Placeholder 2"/>
          <p:cNvSpPr>
            <a:spLocks noGrp="1"/>
          </p:cNvSpPr>
          <p:nvPr>
            <p:ph idx="1"/>
          </p:nvPr>
        </p:nvSpPr>
        <p:spPr/>
        <p:txBody>
          <a:bodyPr>
            <a:normAutofit/>
          </a:bodyPr>
          <a:lstStyle/>
          <a:p>
            <a:pPr>
              <a:defRPr/>
            </a:pPr>
            <a:endParaRPr lang="en-US" sz="3600" dirty="0"/>
          </a:p>
        </p:txBody>
      </p:sp>
      <p:sp>
        <p:nvSpPr>
          <p:cNvPr id="1741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B446B51E-4029-44C3-A7B2-5E5743925107}" type="slidenum">
              <a:rPr lang="en-US" altLang="zh-CN" smtClean="0">
                <a:solidFill>
                  <a:srgbClr val="898989"/>
                </a:solidFill>
                <a:latin typeface="Calibri" pitchFamily="34" charset="0"/>
              </a:rPr>
              <a:pPr eaLnBrk="1" hangingPunct="1"/>
              <a:t>23</a:t>
            </a:fld>
            <a:endParaRPr lang="en-US" altLang="zh-CN" smtClean="0">
              <a:solidFill>
                <a:srgbClr val="898989"/>
              </a:solidFill>
              <a:latin typeface="Calibri" pitchFamily="34" charset="0"/>
            </a:endParaRPr>
          </a:p>
        </p:txBody>
      </p:sp>
      <p:pic>
        <p:nvPicPr>
          <p:cNvPr id="174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8540" y="3075778"/>
            <a:ext cx="3601792" cy="2521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525" y="138112"/>
            <a:ext cx="2937666" cy="2937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149717" y="1921201"/>
            <a:ext cx="5298823" cy="452431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Christmas</a:t>
            </a:r>
          </a:p>
          <a:p>
            <a:pPr algn="ctr"/>
            <a:r>
              <a:rPr lang="en-US" sz="9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Gift</a:t>
            </a:r>
          </a:p>
          <a:p>
            <a:pPr algn="ctr"/>
            <a:r>
              <a:rPr lang="en-US" sz="9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Exchange</a:t>
            </a:r>
            <a:endParaRPr lang="en-US"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6203861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03633" y="2967335"/>
            <a:ext cx="184730" cy="923330"/>
          </a:xfrm>
          <a:prstGeom prst="rect">
            <a:avLst/>
          </a:prstGeom>
          <a:noFill/>
        </p:spPr>
        <p:txBody>
          <a:bodyPr wrap="none" lIns="91440" tIns="45720" rIns="91440" bIns="45720">
            <a:spAutoFit/>
          </a:bodyPr>
          <a:lstStyle/>
          <a:p>
            <a:pPr algn="ct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Rectangle 3"/>
          <p:cNvSpPr/>
          <p:nvPr/>
        </p:nvSpPr>
        <p:spPr>
          <a:xfrm>
            <a:off x="3589394" y="2182505"/>
            <a:ext cx="4828478" cy="1569660"/>
          </a:xfrm>
          <a:prstGeom prst="rect">
            <a:avLst/>
          </a:prstGeom>
          <a:noFill/>
        </p:spPr>
        <p:txBody>
          <a:bodyPr wrap="square" lIns="91440" tIns="45720" rIns="91440" bIns="45720">
            <a:spAutoFit/>
          </a:bodyPr>
          <a:lstStyle/>
          <a:p>
            <a:pPr algn="ctr"/>
            <a:r>
              <a:rPr lang="en-US" sz="9600" b="1" cap="none" spc="0" dirty="0" smtClean="0">
                <a:ln w="22225">
                  <a:solidFill>
                    <a:schemeClr val="accent2"/>
                  </a:solidFill>
                  <a:prstDash val="solid"/>
                </a:ln>
                <a:solidFill>
                  <a:srgbClr val="FF0000"/>
                </a:solidFill>
                <a:effectLst/>
              </a:rPr>
              <a:t>The Gift</a:t>
            </a:r>
            <a:endParaRPr lang="en-US" sz="9600" b="1" cap="none" spc="0" dirty="0">
              <a:ln w="22225">
                <a:solidFill>
                  <a:schemeClr val="accent2"/>
                </a:solidFill>
                <a:prstDash val="solid"/>
              </a:ln>
              <a:solidFill>
                <a:srgbClr val="FF0000"/>
              </a:solidFill>
              <a:effectLst/>
            </a:endParaRPr>
          </a:p>
        </p:txBody>
      </p:sp>
      <p:pic>
        <p:nvPicPr>
          <p:cNvPr id="5" name="Picture 2" descr="C:\Users\murdochj\AppData\Local\Temp\phot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1406" y="36779"/>
            <a:ext cx="4100594" cy="685673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9731" y="3590145"/>
            <a:ext cx="3287803" cy="3035737"/>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021" y="429742"/>
            <a:ext cx="3744593" cy="279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022" y="3590147"/>
            <a:ext cx="3728782" cy="2796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8389" y="36778"/>
            <a:ext cx="3480195" cy="2459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48631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5" descr="Joseph-Mary-Bethlehem-morm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33338"/>
            <a:ext cx="13004800" cy="698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2" name="Text Box 6"/>
          <p:cNvSpPr txBox="1">
            <a:spLocks noChangeArrowheads="1"/>
          </p:cNvSpPr>
          <p:nvPr/>
        </p:nvSpPr>
        <p:spPr bwMode="auto">
          <a:xfrm>
            <a:off x="914400" y="1720850"/>
            <a:ext cx="298190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rgbClr val="000000"/>
                </a:solidFill>
                <a:effectLst>
                  <a:outerShdw blurRad="38100" dist="38100" dir="2700000" algn="tl">
                    <a:srgbClr val="FFFFFF"/>
                  </a:outerShdw>
                </a:effectLst>
                <a:latin typeface="Comic Sans MS" pitchFamily="66" charset="0"/>
                <a:cs typeface="+mn-cs"/>
              </a:rPr>
              <a:t>Silent night,</a:t>
            </a:r>
          </a:p>
        </p:txBody>
      </p:sp>
    </p:spTree>
    <p:extLst>
      <p:ext uri="{BB962C8B-B14F-4D97-AF65-F5344CB8AC3E}">
        <p14:creationId xmlns:p14="http://schemas.microsoft.com/office/powerpoint/2010/main" val="4036895661"/>
      </p:ext>
    </p:extLst>
  </p:cSld>
  <p:clrMapOvr>
    <a:masterClrMapping/>
  </p:clrMapOvr>
  <p:transition spd="med" advTm="300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5" descr="FobWatchChai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9700"/>
            <a:ext cx="9652000" cy="664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6" descr="trashy-diva-hair-com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1933" y="152400"/>
            <a:ext cx="265006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7"/>
          <p:cNvSpPr txBox="1">
            <a:spLocks noChangeArrowheads="1"/>
          </p:cNvSpPr>
          <p:nvPr/>
        </p:nvSpPr>
        <p:spPr bwMode="auto">
          <a:xfrm>
            <a:off x="9834034" y="56991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7656" name="Text Box 8"/>
          <p:cNvSpPr txBox="1">
            <a:spLocks noChangeArrowheads="1"/>
          </p:cNvSpPr>
          <p:nvPr/>
        </p:nvSpPr>
        <p:spPr bwMode="auto">
          <a:xfrm>
            <a:off x="9652000" y="533401"/>
            <a:ext cx="25400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defRPr/>
            </a:pPr>
            <a:r>
              <a:rPr lang="en-US" sz="4000" b="1">
                <a:effectLst>
                  <a:outerShdw blurRad="38100" dist="38100" dir="2700000" algn="tl">
                    <a:srgbClr val="336699"/>
                  </a:outerShdw>
                </a:effectLst>
              </a:rPr>
              <a:t>“THE GIFT OF THE MAGI”</a:t>
            </a:r>
          </a:p>
        </p:txBody>
      </p:sp>
      <p:sp>
        <p:nvSpPr>
          <p:cNvPr id="2054" name="Text Box 9"/>
          <p:cNvSpPr txBox="1">
            <a:spLocks noChangeArrowheads="1"/>
          </p:cNvSpPr>
          <p:nvPr/>
        </p:nvSpPr>
        <p:spPr bwMode="auto">
          <a:xfrm>
            <a:off x="9834034" y="5133976"/>
            <a:ext cx="215476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3600">
                <a:latin typeface="Comic Sans MS" pitchFamily="66" charset="0"/>
              </a:rPr>
              <a:t>O. Henry</a:t>
            </a:r>
          </a:p>
        </p:txBody>
      </p:sp>
    </p:spTree>
    <p:extLst>
      <p:ext uri="{BB962C8B-B14F-4D97-AF65-F5344CB8AC3E}">
        <p14:creationId xmlns:p14="http://schemas.microsoft.com/office/powerpoint/2010/main" val="2297233614"/>
      </p:ext>
    </p:extLst>
  </p:cSld>
  <p:clrMapOvr>
    <a:masterClrMapping/>
  </p:clrMapOvr>
  <p:transition spd="med">
    <p:diamon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Christmas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742020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December 18,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2050" name="Picture 2" descr="G:\DCIM\100MSDCF\DSC028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9092" y="1790162"/>
            <a:ext cx="11599572" cy="8699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Guess – Guess – Guess – Guess</a:t>
            </a:r>
            <a:br>
              <a:rPr lang="en-US" dirty="0" smtClean="0"/>
            </a:br>
            <a:r>
              <a:rPr lang="en-US" dirty="0" err="1" smtClean="0"/>
              <a:t>Descriptionary</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9810" y="2073291"/>
            <a:ext cx="6386732" cy="4784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22213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28643769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December 18,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3074" name="Picture 2" descr="G:\DCIM\100MSDCF\DSC0280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526" y="1867436"/>
            <a:ext cx="11822807" cy="8867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1666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59419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5683247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43</a:t>
            </a:fld>
            <a:endParaRPr lang="en-US"/>
          </a:p>
        </p:txBody>
      </p:sp>
    </p:spTree>
    <p:extLst>
      <p:ext uri="{BB962C8B-B14F-4D97-AF65-F5344CB8AC3E}">
        <p14:creationId xmlns:p14="http://schemas.microsoft.com/office/powerpoint/2010/main" val="41834009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Rectangle 3"/>
          <p:cNvSpPr/>
          <p:nvPr/>
        </p:nvSpPr>
        <p:spPr>
          <a:xfrm>
            <a:off x="1240156" y="4190828"/>
            <a:ext cx="9711698" cy="156966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9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Christmas Oranges</a:t>
            </a:r>
            <a:endParaRPr lang="en-US"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0758" y="1210614"/>
            <a:ext cx="4677666" cy="3508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55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December 18,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4098" name="Picture 2" descr="G:\DCIM\100MSDCF\DSC0280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254" y="1777284"/>
            <a:ext cx="11702603" cy="877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1666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March 5, 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256221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610" y="304802"/>
            <a:ext cx="6571190" cy="5591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918842" cy="470898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Christmas</a:t>
            </a:r>
          </a:p>
          <a:p>
            <a:pPr marL="0" indent="0" algn="ctr">
              <a:defRPr/>
            </a:pPr>
            <a:r>
              <a:rPr lang="en-US" altLang="en-US" sz="6000" b="1" dirty="0" smtClean="0">
                <a:effectLst>
                  <a:outerShdw blurRad="38100" dist="38100" dir="2700000" algn="tl">
                    <a:srgbClr val="336699"/>
                  </a:outerShdw>
                </a:effectLst>
                <a:latin typeface="Comic Sans MS" pitchFamily="66" charset="0"/>
              </a:rPr>
              <a:t>Carols </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b="1" dirty="0"/>
              <a:t>Santa Claus is Coming To Town</a:t>
            </a:r>
            <a:r>
              <a:rPr lang="en-US" dirty="0"/>
              <a:t/>
            </a:r>
            <a:br>
              <a:rPr lang="en-US" dirty="0"/>
            </a:br>
            <a:r>
              <a:rPr lang="en-US" dirty="0"/>
              <a:t> </a:t>
            </a:r>
            <a:br>
              <a:rPr lang="en-US" dirty="0"/>
            </a:br>
            <a:endParaRPr lang="en-US" dirty="0"/>
          </a:p>
        </p:txBody>
      </p:sp>
      <p:sp>
        <p:nvSpPr>
          <p:cNvPr id="5" name="Content Placeholder 4"/>
          <p:cNvSpPr>
            <a:spLocks noGrp="1"/>
          </p:cNvSpPr>
          <p:nvPr>
            <p:ph sz="half" idx="1"/>
          </p:nvPr>
        </p:nvSpPr>
        <p:spPr>
          <a:xfrm>
            <a:off x="440788" y="1867828"/>
            <a:ext cx="5181600" cy="4351338"/>
          </a:xfrm>
        </p:spPr>
        <p:txBody>
          <a:bodyPr>
            <a:normAutofit fontScale="92500" lnSpcReduction="10000"/>
          </a:bodyPr>
          <a:lstStyle/>
          <a:p>
            <a:endParaRPr lang="en-US" dirty="0"/>
          </a:p>
          <a:p>
            <a:pPr marL="0" indent="0">
              <a:buNone/>
            </a:pPr>
            <a:r>
              <a:rPr lang="en-US" sz="3200" dirty="0" smtClean="0"/>
              <a:t>You’d </a:t>
            </a:r>
            <a:r>
              <a:rPr lang="en-US" sz="3200" dirty="0"/>
              <a:t>better watch out </a:t>
            </a:r>
          </a:p>
          <a:p>
            <a:pPr marL="0" indent="0">
              <a:buNone/>
            </a:pPr>
            <a:r>
              <a:rPr lang="en-US" sz="3200" dirty="0"/>
              <a:t>You better not cry, </a:t>
            </a:r>
          </a:p>
          <a:p>
            <a:pPr marL="0" indent="0">
              <a:buNone/>
            </a:pPr>
            <a:r>
              <a:rPr lang="en-US" sz="3200" dirty="0"/>
              <a:t>You’d better not pout,</a:t>
            </a:r>
          </a:p>
          <a:p>
            <a:pPr marL="0" indent="0">
              <a:buNone/>
            </a:pPr>
            <a:r>
              <a:rPr lang="en-US" sz="3200" dirty="0"/>
              <a:t>I’m telling you why</a:t>
            </a:r>
          </a:p>
          <a:p>
            <a:pPr marL="0" indent="0">
              <a:buNone/>
            </a:pPr>
            <a:r>
              <a:rPr lang="en-US" sz="3200" dirty="0"/>
              <a:t>Santa Claus is coming to town</a:t>
            </a:r>
          </a:p>
          <a:p>
            <a:pPr marL="0" indent="0">
              <a:buNone/>
            </a:pPr>
            <a:endParaRPr lang="en-US" sz="3200" dirty="0" smtClean="0"/>
          </a:p>
          <a:p>
            <a:pPr marL="0" indent="0">
              <a:buNone/>
            </a:pPr>
            <a:r>
              <a:rPr lang="en-US" sz="3200" dirty="0" smtClean="0"/>
              <a:t>He’s </a:t>
            </a:r>
            <a:r>
              <a:rPr lang="en-US" sz="3200" dirty="0"/>
              <a:t>making a list</a:t>
            </a:r>
          </a:p>
          <a:p>
            <a:pPr marL="0" indent="0">
              <a:buNone/>
            </a:pPr>
            <a:r>
              <a:rPr lang="en-US" sz="3200" dirty="0"/>
              <a:t>And checking it twice</a:t>
            </a:r>
          </a:p>
          <a:p>
            <a:endParaRPr lang="en-US" dirty="0"/>
          </a:p>
          <a:p>
            <a:endParaRPr lang="en-US" dirty="0"/>
          </a:p>
        </p:txBody>
      </p:sp>
      <p:sp>
        <p:nvSpPr>
          <p:cNvPr id="6" name="Content Placeholder 5"/>
          <p:cNvSpPr>
            <a:spLocks noGrp="1"/>
          </p:cNvSpPr>
          <p:nvPr>
            <p:ph sz="half" idx="2"/>
          </p:nvPr>
        </p:nvSpPr>
        <p:spPr>
          <a:xfrm>
            <a:off x="5622388" y="1614609"/>
            <a:ext cx="6405489" cy="4743987"/>
          </a:xfrm>
        </p:spPr>
        <p:txBody>
          <a:bodyPr>
            <a:normAutofit fontScale="92500" lnSpcReduction="10000"/>
          </a:bodyPr>
          <a:lstStyle/>
          <a:p>
            <a:pPr marL="0" indent="0">
              <a:buNone/>
            </a:pPr>
            <a:endParaRPr lang="en-US" sz="3200" dirty="0" smtClean="0"/>
          </a:p>
          <a:p>
            <a:pPr marL="0" indent="0">
              <a:buNone/>
            </a:pPr>
            <a:r>
              <a:rPr lang="en-US" sz="3200" dirty="0" err="1" smtClean="0"/>
              <a:t>Gonna</a:t>
            </a:r>
            <a:r>
              <a:rPr lang="en-US" sz="3200" dirty="0" smtClean="0"/>
              <a:t> </a:t>
            </a:r>
            <a:r>
              <a:rPr lang="en-US" sz="3200" dirty="0"/>
              <a:t>find out who’s naughty and </a:t>
            </a:r>
            <a:r>
              <a:rPr lang="en-US" sz="3200" dirty="0" smtClean="0"/>
              <a:t>nice</a:t>
            </a:r>
          </a:p>
          <a:p>
            <a:pPr marL="0" indent="0">
              <a:buNone/>
            </a:pPr>
            <a:r>
              <a:rPr lang="en-US" sz="3200" dirty="0" smtClean="0"/>
              <a:t>Santa </a:t>
            </a:r>
            <a:r>
              <a:rPr lang="en-US" sz="3200" dirty="0"/>
              <a:t>Claus is coming to town</a:t>
            </a:r>
          </a:p>
          <a:p>
            <a:pPr marL="0" indent="0">
              <a:buNone/>
            </a:pPr>
            <a:r>
              <a:rPr lang="en-US" sz="3200" dirty="0" smtClean="0"/>
              <a:t>He </a:t>
            </a:r>
            <a:r>
              <a:rPr lang="en-US" sz="3200" dirty="0"/>
              <a:t>sees you when you’re sleeping</a:t>
            </a:r>
          </a:p>
          <a:p>
            <a:pPr marL="0" indent="0">
              <a:buNone/>
            </a:pPr>
            <a:r>
              <a:rPr lang="en-US" sz="3200" dirty="0"/>
              <a:t>He knows when you’re awake</a:t>
            </a:r>
          </a:p>
          <a:p>
            <a:pPr marL="0" indent="0">
              <a:buNone/>
            </a:pPr>
            <a:r>
              <a:rPr lang="en-US" sz="3200" dirty="0"/>
              <a:t>He knows when you’ve been bad or good </a:t>
            </a:r>
            <a:r>
              <a:rPr lang="en-US" sz="3200" dirty="0" smtClean="0"/>
              <a:t>so be </a:t>
            </a:r>
            <a:r>
              <a:rPr lang="en-US" sz="3200" dirty="0"/>
              <a:t>good, for goodness sake.</a:t>
            </a:r>
          </a:p>
          <a:p>
            <a:r>
              <a:rPr lang="en-US" sz="3200" dirty="0"/>
              <a:t>(Back to the first stanza)</a:t>
            </a:r>
          </a:p>
          <a:p>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811" y="184199"/>
            <a:ext cx="1903681" cy="19036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11 - Santa Claus Is Coming To Town (Karaoke Instrumental Track)[In the style of Traditiona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5012788" y="576775"/>
            <a:ext cx="609600" cy="796070"/>
          </a:xfrm>
          <a:prstGeom prst="rect">
            <a:avLst/>
          </a:prstGeom>
        </p:spPr>
      </p:pic>
    </p:spTree>
    <p:extLst>
      <p:ext uri="{BB962C8B-B14F-4D97-AF65-F5344CB8AC3E}">
        <p14:creationId xmlns:p14="http://schemas.microsoft.com/office/powerpoint/2010/main" val="14786773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8200"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a:xfrm>
            <a:off x="822325" y="0"/>
            <a:ext cx="10515600" cy="1325563"/>
          </a:xfrm>
        </p:spPr>
        <p:txBody>
          <a:bodyPr/>
          <a:lstStyle/>
          <a:p>
            <a:pPr algn="ctr"/>
            <a:r>
              <a:rPr lang="en-US" altLang="en-US" b="1" smtClean="0"/>
              <a:t>Jingle Bells</a:t>
            </a:r>
          </a:p>
        </p:txBody>
      </p:sp>
      <p:sp>
        <p:nvSpPr>
          <p:cNvPr id="6" name="Content Placeholder 5"/>
          <p:cNvSpPr>
            <a:spLocks noGrp="1"/>
          </p:cNvSpPr>
          <p:nvPr>
            <p:ph sz="half" idx="1"/>
          </p:nvPr>
        </p:nvSpPr>
        <p:spPr>
          <a:xfrm>
            <a:off x="263525" y="1557338"/>
            <a:ext cx="5610225" cy="4352925"/>
          </a:xfrm>
        </p:spPr>
        <p:txBody>
          <a:bodyPr/>
          <a:lstStyle/>
          <a:p>
            <a:pPr>
              <a:defRPr/>
            </a:pPr>
            <a:r>
              <a:rPr lang="en-US" sz="3600" dirty="0" smtClean="0"/>
              <a:t>Oh, jingle bells, jingle bells</a:t>
            </a:r>
            <a:br>
              <a:rPr lang="en-US" sz="3600" dirty="0" smtClean="0"/>
            </a:br>
            <a:r>
              <a:rPr lang="en-US" sz="3600" dirty="0" smtClean="0"/>
              <a:t>Jingle all the way</a:t>
            </a:r>
            <a:br>
              <a:rPr lang="en-US" sz="3600" dirty="0" smtClean="0"/>
            </a:br>
            <a:r>
              <a:rPr lang="en-US" sz="3600" dirty="0" smtClean="0"/>
              <a:t>Oh, what fun it is to ride</a:t>
            </a:r>
            <a:br>
              <a:rPr lang="en-US" sz="3600" dirty="0" smtClean="0"/>
            </a:br>
            <a:r>
              <a:rPr lang="en-US" sz="3600" dirty="0" smtClean="0"/>
              <a:t>In a one horse open sleigh</a:t>
            </a:r>
            <a:br>
              <a:rPr lang="en-US" sz="3600" dirty="0" smtClean="0"/>
            </a:br>
            <a:r>
              <a:rPr lang="en-US" sz="3600" dirty="0" smtClean="0"/>
              <a:t>Jingle bells, jingle bells</a:t>
            </a:r>
            <a:br>
              <a:rPr lang="en-US" sz="3600" dirty="0" smtClean="0"/>
            </a:br>
            <a:r>
              <a:rPr lang="en-US" sz="3600" dirty="0" smtClean="0"/>
              <a:t>Jingle all the way</a:t>
            </a:r>
            <a:br>
              <a:rPr lang="en-US" sz="3600" dirty="0" smtClean="0"/>
            </a:br>
            <a:r>
              <a:rPr lang="en-US" sz="3600" dirty="0" smtClean="0"/>
              <a:t>Oh, what fun it is to ride</a:t>
            </a:r>
            <a:br>
              <a:rPr lang="en-US" sz="3600" dirty="0" smtClean="0"/>
            </a:br>
            <a:r>
              <a:rPr lang="en-US" sz="3600" dirty="0" smtClean="0"/>
              <a:t>In a one horse open sleigh</a:t>
            </a:r>
          </a:p>
          <a:p>
            <a:pPr marL="0" indent="0">
              <a:buFont typeface="Arial" pitchFamily="34" charset="0"/>
              <a:buNone/>
              <a:defRPr/>
            </a:pPr>
            <a:endParaRPr lang="en-US" sz="2400" dirty="0" smtClean="0"/>
          </a:p>
          <a:p>
            <a:pPr>
              <a:defRPr/>
            </a:pPr>
            <a:endParaRPr lang="en-US" dirty="0"/>
          </a:p>
        </p:txBody>
      </p:sp>
      <p:sp>
        <p:nvSpPr>
          <p:cNvPr id="7" name="Content Placeholder 6"/>
          <p:cNvSpPr>
            <a:spLocks noGrp="1"/>
          </p:cNvSpPr>
          <p:nvPr>
            <p:ph sz="half" idx="2"/>
          </p:nvPr>
        </p:nvSpPr>
        <p:spPr>
          <a:xfrm>
            <a:off x="6126163" y="1454150"/>
            <a:ext cx="5699125" cy="4351338"/>
          </a:xfrm>
        </p:spPr>
        <p:txBody>
          <a:bodyPr/>
          <a:lstStyle/>
          <a:p>
            <a:pPr>
              <a:defRPr/>
            </a:pPr>
            <a:r>
              <a:rPr lang="en-US" sz="3600" dirty="0" smtClean="0"/>
              <a:t>Dashing through the snow </a:t>
            </a:r>
            <a:br>
              <a:rPr lang="en-US" sz="3600" dirty="0" smtClean="0"/>
            </a:br>
            <a:r>
              <a:rPr lang="en-US" sz="3600" dirty="0" smtClean="0"/>
              <a:t>In a one horse open sleigh</a:t>
            </a:r>
            <a:br>
              <a:rPr lang="en-US" sz="3600" dirty="0" smtClean="0"/>
            </a:br>
            <a:r>
              <a:rPr lang="en-US" sz="3600" dirty="0" smtClean="0"/>
              <a:t>O'er the fields we go</a:t>
            </a:r>
            <a:br>
              <a:rPr lang="en-US" sz="3600" dirty="0" smtClean="0"/>
            </a:br>
            <a:r>
              <a:rPr lang="en-US" sz="3600" dirty="0" smtClean="0"/>
              <a:t>Laughing all the way</a:t>
            </a:r>
            <a:br>
              <a:rPr lang="en-US" sz="3600" dirty="0" smtClean="0"/>
            </a:br>
            <a:r>
              <a:rPr lang="en-US" sz="3600" dirty="0" smtClean="0"/>
              <a:t>Bells on bob tails ring</a:t>
            </a:r>
            <a:br>
              <a:rPr lang="en-US" sz="3600" dirty="0" smtClean="0"/>
            </a:br>
            <a:r>
              <a:rPr lang="en-US" sz="3600" dirty="0" smtClean="0"/>
              <a:t>Making spirits bright</a:t>
            </a:r>
          </a:p>
          <a:p>
            <a:pPr marL="0" indent="0">
              <a:buFont typeface="Arial" pitchFamily="34" charset="0"/>
              <a:buNone/>
              <a:defRPr/>
            </a:pPr>
            <a:r>
              <a:rPr lang="en-US" sz="3600" dirty="0" smtClean="0"/>
              <a:t>   What fun it is to laugh and sing a sleighing song tonight</a:t>
            </a:r>
          </a:p>
          <a:p>
            <a:pPr>
              <a:defRPr/>
            </a:pPr>
            <a:endParaRPr lang="en-US" dirty="0" smtClean="0"/>
          </a:p>
          <a:p>
            <a:pPr>
              <a:defRPr/>
            </a:pPr>
            <a:endParaRPr lang="en-US" dirty="0"/>
          </a:p>
        </p:txBody>
      </p:sp>
      <p:sp>
        <p:nvSpPr>
          <p:cNvPr id="717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6F7B3AF6-FD5F-4A1C-B77F-F5F6C63C52A6}" type="slidenum">
              <a:rPr lang="en-US" altLang="zh-CN" smtClean="0">
                <a:solidFill>
                  <a:srgbClr val="898989"/>
                </a:solidFill>
                <a:latin typeface="Calibri" pitchFamily="34" charset="0"/>
              </a:rPr>
              <a:pPr eaLnBrk="1" hangingPunct="1"/>
              <a:t>9</a:t>
            </a:fld>
            <a:endParaRPr lang="en-US" altLang="zh-CN" smtClean="0">
              <a:solidFill>
                <a:srgbClr val="898989"/>
              </a:solidFill>
              <a:latin typeface="Calibri" pitchFamily="34" charset="0"/>
            </a:endParaRPr>
          </a:p>
        </p:txBody>
      </p:sp>
      <p:pic>
        <p:nvPicPr>
          <p:cNvPr id="8" name="01 - Jingle Bells - Karaoke.mp3">
            <a:hlinkClick r:id="" action="ppaction://media"/>
          </p:cNvPr>
          <p:cNvPicPr>
            <a:picLocks noRot="1" noChangeAspect="1"/>
          </p:cNvPicPr>
          <p:nvPr>
            <a:audioFile r:link="rId1"/>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31242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782763" cy="151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40938" y="131763"/>
            <a:ext cx="1785937"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28464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3452</TotalTime>
  <Words>1133</Words>
  <Application>Microsoft Office PowerPoint</Application>
  <PresentationFormat>Custom</PresentationFormat>
  <Paragraphs>181</Paragraphs>
  <Slides>44</Slides>
  <Notes>1</Notes>
  <HiddenSlides>1</HiddenSlides>
  <MMClips>4</MMClips>
  <ScaleCrop>false</ScaleCrop>
  <HeadingPairs>
    <vt:vector size="4" baseType="variant">
      <vt:variant>
        <vt:lpstr>Theme</vt:lpstr>
      </vt:variant>
      <vt:variant>
        <vt:i4>2</vt:i4>
      </vt:variant>
      <vt:variant>
        <vt:lpstr>Slide Titles</vt:lpstr>
      </vt:variant>
      <vt:variant>
        <vt:i4>44</vt:i4>
      </vt:variant>
    </vt:vector>
  </HeadingPairs>
  <TitlesOfParts>
    <vt:vector size="46" baseType="lpstr">
      <vt:lpstr>Office Theme</vt:lpstr>
      <vt:lpstr>Default Design</vt:lpstr>
      <vt:lpstr>Professors John &amp; Marie Murdoch  </vt:lpstr>
      <vt:lpstr>Our English Corner Friends December 18, 2014</vt:lpstr>
      <vt:lpstr>Our English Corner Friends December 18, 2014</vt:lpstr>
      <vt:lpstr>Our English Corner Friends December 18, 2014</vt:lpstr>
      <vt:lpstr>Our English Corner Friends December 18, 2014</vt:lpstr>
      <vt:lpstr> Next English Corner Thursday, March 5, 2015  7 PM  </vt:lpstr>
      <vt:lpstr>PowerPoint Presentation</vt:lpstr>
      <vt:lpstr>Santa Claus is Coming To Town   </vt:lpstr>
      <vt:lpstr>Jingle Bells</vt:lpstr>
      <vt:lpstr>Rudolph the Red Nosed Reindeer </vt:lpstr>
      <vt:lpstr>Frosty the Snowman</vt:lpstr>
      <vt:lpstr> We Wish You a Merry Christmas</vt:lpstr>
      <vt:lpstr> </vt:lpstr>
      <vt:lpstr>Merry Christmas to You</vt:lpstr>
      <vt:lpstr>Santa Claus</vt:lpstr>
      <vt:lpstr>Seasons Greetings</vt:lpstr>
      <vt:lpstr>Santa’s Sleigh</vt:lpstr>
      <vt:lpstr>Meet &amp; Greet   </vt:lpstr>
      <vt:lpstr>Christmas Treats for good boys and girls!</vt:lpstr>
      <vt:lpstr>PowerPoint Presentation</vt:lpstr>
      <vt:lpstr>PowerPoint Presentation</vt:lpstr>
      <vt:lpstr> </vt:lpstr>
      <vt:lpstr> White Elephant</vt:lpstr>
      <vt:lpstr>PowerPoint Presentation</vt:lpstr>
      <vt:lpstr>PowerPoint Presentation</vt:lpstr>
      <vt:lpstr>PowerPoint Presentation</vt:lpstr>
      <vt:lpstr>PowerPoint Presentation</vt:lpstr>
      <vt:lpstr>PowerPoint Presentation</vt:lpstr>
      <vt:lpstr>Christmas Questions</vt:lpstr>
      <vt:lpstr>Guess – Guess – Guess – Guess Descriptionary</vt:lpstr>
      <vt:lpstr>Talking Cards</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PowerPoint Presentation</vt:lpstr>
      <vt:lpstr>PowerPoint Presentation</vt:lpstr>
      <vt:lpstr>What are some of the topics you would like to discuss in class and/or English Corners?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318</cp:revision>
  <cp:lastPrinted>2013-09-23T08:57:36Z</cp:lastPrinted>
  <dcterms:created xsi:type="dcterms:W3CDTF">2013-09-17T00:49:18Z</dcterms:created>
  <dcterms:modified xsi:type="dcterms:W3CDTF">2014-12-25T08:30:09Z</dcterms:modified>
</cp:coreProperties>
</file>