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730" r:id="rId2"/>
    <p:sldId id="267" r:id="rId3"/>
    <p:sldId id="947" r:id="rId4"/>
    <p:sldId id="941" r:id="rId5"/>
    <p:sldId id="942" r:id="rId6"/>
    <p:sldId id="943" r:id="rId7"/>
    <p:sldId id="705" r:id="rId8"/>
    <p:sldId id="759" r:id="rId9"/>
    <p:sldId id="950" r:id="rId10"/>
    <p:sldId id="953" r:id="rId11"/>
    <p:sldId id="881" r:id="rId12"/>
    <p:sldId id="407" r:id="rId13"/>
    <p:sldId id="949" r:id="rId14"/>
    <p:sldId id="728" r:id="rId15"/>
    <p:sldId id="867" r:id="rId16"/>
    <p:sldId id="951" r:id="rId17"/>
    <p:sldId id="873" r:id="rId18"/>
    <p:sldId id="874" r:id="rId19"/>
    <p:sldId id="924" r:id="rId20"/>
    <p:sldId id="952" r:id="rId21"/>
    <p:sldId id="598" r:id="rId22"/>
    <p:sldId id="454" r:id="rId23"/>
    <p:sldId id="868" r:id="rId24"/>
    <p:sldId id="869" r:id="rId25"/>
    <p:sldId id="870" r:id="rId26"/>
    <p:sldId id="871" r:id="rId27"/>
    <p:sldId id="729" r:id="rId28"/>
    <p:sldId id="905" r:id="rId29"/>
    <p:sldId id="264" r:id="rId30"/>
    <p:sldId id="481" r:id="rId31"/>
    <p:sldId id="482" r:id="rId32"/>
    <p:sldId id="597" r:id="rId33"/>
    <p:sldId id="646" r:id="rId34"/>
    <p:sldId id="647" r:id="rId35"/>
    <p:sldId id="648" r:id="rId36"/>
    <p:sldId id="649" r:id="rId37"/>
    <p:sldId id="650" r:id="rId38"/>
    <p:sldId id="651" r:id="rId39"/>
    <p:sldId id="652" r:id="rId40"/>
    <p:sldId id="653" r:id="rId41"/>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12/3/2014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7</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12/3/2014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165004" y="364364"/>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649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pPr algn="ctr"/>
            <a:r>
              <a:rPr lang="en-US" sz="7200" b="1" dirty="0"/>
              <a:t>Do you like your neighbor?</a:t>
            </a:r>
            <a:endParaRPr lang="en-US" sz="7200" dirty="0"/>
          </a:p>
        </p:txBody>
      </p:sp>
      <p:sp>
        <p:nvSpPr>
          <p:cNvPr id="3" name="Content Placeholder 2"/>
          <p:cNvSpPr>
            <a:spLocks noGrp="1"/>
          </p:cNvSpPr>
          <p:nvPr>
            <p:ph idx="1"/>
          </p:nvPr>
        </p:nvSpPr>
        <p:spPr>
          <a:xfrm>
            <a:off x="220717" y="1245476"/>
            <a:ext cx="11666483" cy="5328745"/>
          </a:xfrm>
        </p:spPr>
        <p:txBody>
          <a:bodyPr>
            <a:normAutofit fontScale="85000" lnSpcReduction="20000"/>
          </a:bodyPr>
          <a:lstStyle/>
          <a:p>
            <a:pPr marL="228600" lvl="1">
              <a:spcBef>
                <a:spcPts val="1000"/>
              </a:spcBef>
            </a:pPr>
            <a:r>
              <a:rPr lang="en-US" sz="2800" dirty="0"/>
              <a:t>Take a stool out to the foyer and form a circle.  There will be enough stools for everyone to sit on except for the person who is “it</a:t>
            </a:r>
            <a:r>
              <a:rPr lang="en-US" sz="2800" dirty="0" smtClean="0"/>
              <a:t>.”</a:t>
            </a:r>
            <a:endParaRPr lang="en-US" sz="2800" b="1" dirty="0" smtClean="0"/>
          </a:p>
          <a:p>
            <a:r>
              <a:rPr lang="en-US" b="1" dirty="0" smtClean="0"/>
              <a:t>The </a:t>
            </a:r>
            <a:r>
              <a:rPr lang="en-US" b="1" dirty="0"/>
              <a:t>person in the middle goes to one sitting in the circle and says: "Do you Like your neighbor?" </a:t>
            </a:r>
            <a:r>
              <a:rPr lang="en-US" dirty="0"/>
              <a:t>the person sitting can choose to say one of two things. The person sitting must say something that applies to at least two people in the circle. Example, " </a:t>
            </a:r>
            <a:r>
              <a:rPr lang="en-US" b="1" dirty="0"/>
              <a:t>"</a:t>
            </a:r>
            <a:r>
              <a:rPr lang="en-US" b="1" u="sng" dirty="0"/>
              <a:t>No,</a:t>
            </a:r>
            <a:r>
              <a:rPr lang="en-US" b="1" dirty="0"/>
              <a:t> I only like people who are wearing eye </a:t>
            </a:r>
            <a:r>
              <a:rPr lang="en-US" b="1" dirty="0" smtClean="0"/>
              <a:t>glasses,</a:t>
            </a:r>
            <a:r>
              <a:rPr lang="en-US" dirty="0" smtClean="0"/>
              <a:t>” or </a:t>
            </a:r>
            <a:r>
              <a:rPr lang="en-US" dirty="0"/>
              <a:t>“Anyone who is wearing </a:t>
            </a:r>
            <a:r>
              <a:rPr lang="en-US" dirty="0" smtClean="0"/>
              <a:t>jeans,” or “Anyone </a:t>
            </a:r>
            <a:r>
              <a:rPr lang="en-US" dirty="0"/>
              <a:t>who has </a:t>
            </a:r>
            <a:r>
              <a:rPr lang="en-US" dirty="0" smtClean="0"/>
              <a:t>shoelaces,” or “Anyone </a:t>
            </a:r>
            <a:r>
              <a:rPr lang="en-US" dirty="0"/>
              <a:t>wearing the color purple”. </a:t>
            </a:r>
          </a:p>
          <a:p>
            <a:r>
              <a:rPr lang="en-US" dirty="0"/>
              <a:t>If the person’s statement applies to someone sitting in the circle, that person </a:t>
            </a:r>
            <a:r>
              <a:rPr lang="en-US" b="1" dirty="0"/>
              <a:t>has</a:t>
            </a:r>
            <a:r>
              <a:rPr lang="en-US" dirty="0"/>
              <a:t> to move from </a:t>
            </a:r>
            <a:r>
              <a:rPr lang="en-US" dirty="0" smtClean="0"/>
              <a:t>his/her </a:t>
            </a:r>
            <a:r>
              <a:rPr lang="en-US" dirty="0"/>
              <a:t>seat and sit in a different chair. , </a:t>
            </a:r>
            <a:r>
              <a:rPr lang="en-US" b="1" dirty="0"/>
              <a:t>If the person says "</a:t>
            </a:r>
            <a:r>
              <a:rPr lang="en-US" b="1" u="sng" dirty="0"/>
              <a:t>Yes</a:t>
            </a:r>
            <a:r>
              <a:rPr lang="en-US" b="1" dirty="0"/>
              <a:t>, I like my neighbor</a:t>
            </a:r>
            <a:r>
              <a:rPr lang="en-US" dirty="0"/>
              <a:t>, then everyone in the circle must get up and move at least two seats over.", then everyone needs to move to a different chair. </a:t>
            </a:r>
          </a:p>
          <a:p>
            <a:r>
              <a:rPr lang="en-US" dirty="0" smtClean="0"/>
              <a:t>The </a:t>
            </a:r>
            <a:r>
              <a:rPr lang="en-US" dirty="0"/>
              <a:t>person in the middle tries to sit down. There'll be one person left without a chair- this person will be the next person in the middle of the circle. The standing person starts a new round by saying a different statement.</a:t>
            </a:r>
          </a:p>
          <a:p>
            <a:r>
              <a:rPr lang="en-US" dirty="0"/>
              <a:t>Note: People cannot move to seats on their immediate left or right. For example, a person is allowed to sit two seats away, but they cannot move to the left or right of their current chairs.</a:t>
            </a:r>
            <a:endParaRPr lang="en-US" dirty="0"/>
          </a:p>
        </p:txBody>
      </p:sp>
    </p:spTree>
    <p:extLst>
      <p:ext uri="{BB962C8B-B14F-4D97-AF65-F5344CB8AC3E}">
        <p14:creationId xmlns:p14="http://schemas.microsoft.com/office/powerpoint/2010/main" val="270596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55210" y="1718440"/>
            <a:ext cx="10515600" cy="5139559"/>
          </a:xfrm>
        </p:spPr>
        <p:txBody>
          <a:bodyPr>
            <a:normAutofit fontScale="92500" lnSpcReduction="10000"/>
          </a:bodyPr>
          <a:lstStyle/>
          <a:p>
            <a:pPr marL="0" indent="0">
              <a:buNone/>
            </a:pPr>
            <a:r>
              <a:rPr lang="en-US" sz="6000" b="1" dirty="0" smtClean="0"/>
              <a:t>Introduce yourselves. </a:t>
            </a:r>
          </a:p>
          <a:p>
            <a:pPr marL="0" indent="0">
              <a:buNone/>
            </a:pPr>
            <a:endParaRPr lang="en-US" sz="6000" dirty="0" smtClean="0"/>
          </a:p>
          <a:p>
            <a:pPr marL="0" indent="0">
              <a:buNone/>
            </a:pPr>
            <a:r>
              <a:rPr lang="en-US" sz="6000" b="1" dirty="0" smtClean="0"/>
              <a:t>Optional Topics:</a:t>
            </a:r>
          </a:p>
          <a:p>
            <a:pPr marL="514350" lvl="2" indent="-514350">
              <a:spcBef>
                <a:spcPts val="1000"/>
              </a:spcBef>
              <a:buFont typeface="Arial" panose="020B0604020202020204" pitchFamily="34" charset="0"/>
              <a:buAutoNum type="arabicPeriod"/>
            </a:pPr>
            <a:r>
              <a:rPr lang="en-US" sz="4000" dirty="0" smtClean="0">
                <a:latin typeface="Times New Roman" panose="02020603050405020304" pitchFamily="18" charset="0"/>
                <a:cs typeface="Times New Roman" panose="02020603050405020304" pitchFamily="18" charset="0"/>
              </a:rPr>
              <a:t>What’s are the best week-end activities at </a:t>
            </a:r>
            <a:r>
              <a:rPr lang="en-US" sz="4000" dirty="0" err="1" smtClean="0">
                <a:latin typeface="Times New Roman" panose="02020603050405020304" pitchFamily="18" charset="0"/>
                <a:cs typeface="Times New Roman" panose="02020603050405020304" pitchFamily="18" charset="0"/>
              </a:rPr>
              <a:t>Tongji</a:t>
            </a:r>
            <a:r>
              <a:rPr lang="en-US" sz="4000" dirty="0" smtClean="0">
                <a:latin typeface="Times New Roman" panose="02020603050405020304" pitchFamily="18" charset="0"/>
                <a:cs typeface="Times New Roman" panose="02020603050405020304" pitchFamily="18" charset="0"/>
              </a:rPr>
              <a:t> University.</a:t>
            </a:r>
            <a:endParaRPr lang="en-US" sz="4000" dirty="0">
              <a:latin typeface="Times New Roman" panose="02020603050405020304" pitchFamily="18" charset="0"/>
              <a:cs typeface="Times New Roman" panose="02020603050405020304" pitchFamily="18" charset="0"/>
            </a:endParaRPr>
          </a:p>
          <a:p>
            <a:pPr marL="514350" lvl="2" indent="-514350">
              <a:spcBef>
                <a:spcPts val="1000"/>
              </a:spcBef>
              <a:buAutoNum type="arabicPeriod"/>
            </a:pPr>
            <a:r>
              <a:rPr lang="en-US" sz="3800" dirty="0" smtClean="0">
                <a:latin typeface="Times New Roman" panose="02020603050405020304" pitchFamily="18" charset="0"/>
                <a:cs typeface="Times New Roman" panose="02020603050405020304" pitchFamily="18" charset="0"/>
              </a:rPr>
              <a:t>What are your favorite games to play with friends.</a:t>
            </a: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96087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12</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Games You Enjoy Playing Most</a:t>
            </a:r>
            <a:endParaRPr lang="en-US" b="1"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idx="1"/>
          </p:nvPr>
        </p:nvSpPr>
        <p:spPr/>
        <p:txBody>
          <a:bodyPr/>
          <a:lstStyle/>
          <a:p>
            <a:pPr algn="ctr"/>
            <a:r>
              <a:rPr lang="en-US" dirty="0" smtClean="0">
                <a:latin typeface="Times New Roman" panose="02020603050405020304" pitchFamily="18" charset="0"/>
                <a:cs typeface="Times New Roman" panose="02020603050405020304" pitchFamily="18" charset="0"/>
              </a:rPr>
              <a:t>Games with No Technology</a:t>
            </a:r>
            <a:r>
              <a:rPr lang="en-US" dirty="0" smtClean="0"/>
              <a:t>	</a:t>
            </a:r>
            <a:endParaRPr lang="en-US" dirty="0"/>
          </a:p>
        </p:txBody>
      </p:sp>
      <p:sp>
        <p:nvSpPr>
          <p:cNvPr id="6" name="Content Placeholder 5"/>
          <p:cNvSpPr>
            <a:spLocks noGrp="1"/>
          </p:cNvSpPr>
          <p:nvPr>
            <p:ph sz="half" idx="2"/>
          </p:nvPr>
        </p:nvSpPr>
        <p:spPr/>
        <p:txBody>
          <a:bodyPr>
            <a:normAutofit/>
          </a:bodyPr>
          <a:lstStyle/>
          <a:p>
            <a:r>
              <a:rPr lang="en-US" dirty="0" smtClean="0"/>
              <a:t> </a:t>
            </a:r>
          </a:p>
          <a:p>
            <a:endParaRPr lang="en-US" dirty="0"/>
          </a:p>
        </p:txBody>
      </p:sp>
      <p:sp>
        <p:nvSpPr>
          <p:cNvPr id="7" name="Text Placeholder 6"/>
          <p:cNvSpPr>
            <a:spLocks noGrp="1"/>
          </p:cNvSpPr>
          <p:nvPr>
            <p:ph type="body" sz="quarter" idx="3"/>
          </p:nvPr>
        </p:nvSpPr>
        <p:spPr/>
        <p:txBody>
          <a:bodyPr/>
          <a:lstStyle/>
          <a:p>
            <a:pPr algn="ctr"/>
            <a:r>
              <a:rPr lang="en-US" dirty="0" smtClean="0">
                <a:latin typeface="Times New Roman" panose="02020603050405020304" pitchFamily="18" charset="0"/>
                <a:cs typeface="Times New Roman" panose="02020603050405020304" pitchFamily="18" charset="0"/>
              </a:rPr>
              <a:t>Games Using Technology</a:t>
            </a:r>
            <a:endParaRPr 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quarter" idx="4"/>
          </p:nvPr>
        </p:nvSpPr>
        <p:spPr/>
        <p:txBody>
          <a:bodyPr/>
          <a:lstStyle/>
          <a:p>
            <a:r>
              <a:rPr lang="en-US" dirty="0" smtClean="0"/>
              <a:t> </a:t>
            </a:r>
          </a:p>
          <a:p>
            <a:endParaRPr lang="en-US" dirty="0" smtClean="0"/>
          </a:p>
          <a:p>
            <a:endParaRPr lang="en-US" dirty="0"/>
          </a:p>
        </p:txBody>
      </p:sp>
    </p:spTree>
    <p:extLst>
      <p:ext uri="{BB962C8B-B14F-4D97-AF65-F5344CB8AC3E}">
        <p14:creationId xmlns:p14="http://schemas.microsoft.com/office/powerpoint/2010/main" val="31084609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5669" y="488730"/>
            <a:ext cx="11430000" cy="6101255"/>
          </a:xfrm>
        </p:spPr>
        <p:txBody>
          <a:bodyPr>
            <a:normAutofit/>
          </a:bodyPr>
          <a:lstStyle/>
          <a:p>
            <a:pPr marL="514350" indent="-514350">
              <a:buFont typeface="+mj-lt"/>
              <a:buAutoNum type="arabicPeriod"/>
            </a:pPr>
            <a:r>
              <a:rPr lang="en-US" dirty="0" smtClean="0"/>
              <a:t>What is something you have never done that you want to try? Why?</a:t>
            </a:r>
          </a:p>
          <a:p>
            <a:pPr marL="514350" indent="-514350">
              <a:buFont typeface="+mj-lt"/>
              <a:buAutoNum type="arabicPeriod"/>
            </a:pPr>
            <a:r>
              <a:rPr lang="en-US" dirty="0" smtClean="0"/>
              <a:t>What is something you really like about yourself? Why?</a:t>
            </a:r>
          </a:p>
          <a:p>
            <a:pPr marL="514350" indent="-514350">
              <a:buFont typeface="+mj-lt"/>
              <a:buAutoNum type="arabicPeriod"/>
            </a:pPr>
            <a:r>
              <a:rPr lang="en-US" dirty="0" smtClean="0"/>
              <a:t>If you could develop a new talent / ability, what would want it to be. Why?</a:t>
            </a:r>
          </a:p>
          <a:p>
            <a:pPr marL="514350" indent="-514350">
              <a:buFont typeface="+mj-lt"/>
              <a:buAutoNum type="arabicPeriod"/>
            </a:pPr>
            <a:r>
              <a:rPr lang="en-US" dirty="0" smtClean="0"/>
              <a:t>Talk about something in your life you will never forget.</a:t>
            </a:r>
          </a:p>
          <a:p>
            <a:pPr marL="514350" indent="-514350">
              <a:buFont typeface="+mj-lt"/>
              <a:buAutoNum type="arabicPeriod"/>
            </a:pPr>
            <a:r>
              <a:rPr lang="en-US" dirty="0" smtClean="0"/>
              <a:t>Tell about someone you really admire.  Explain why.</a:t>
            </a:r>
          </a:p>
          <a:p>
            <a:pPr marL="514350" indent="-514350">
              <a:buFont typeface="+mj-lt"/>
              <a:buAutoNum type="arabicPeriod"/>
            </a:pPr>
            <a:r>
              <a:rPr lang="en-US" dirty="0" smtClean="0"/>
              <a:t>Share something that none of us know about you.</a:t>
            </a:r>
          </a:p>
          <a:p>
            <a:pPr marL="514350" indent="-514350">
              <a:buFont typeface="+mj-lt"/>
              <a:buAutoNum type="arabicPeriod"/>
            </a:pPr>
            <a:r>
              <a:rPr lang="en-US" dirty="0" smtClean="0"/>
              <a:t>My life’s dream is___________________.</a:t>
            </a:r>
          </a:p>
          <a:p>
            <a:pPr marL="514350" indent="-514350">
              <a:buFont typeface="+mj-lt"/>
              <a:buAutoNum type="arabicPeriod"/>
            </a:pPr>
            <a:r>
              <a:rPr lang="en-US" dirty="0" smtClean="0"/>
              <a:t>Why is exercise important and which exercise do you like most?  Why?</a:t>
            </a:r>
          </a:p>
          <a:p>
            <a:pPr marL="514350" indent="-514350">
              <a:buFont typeface="+mj-lt"/>
              <a:buAutoNum type="arabicPeriod"/>
            </a:pPr>
            <a:r>
              <a:rPr lang="en-US" dirty="0" smtClean="0"/>
              <a:t>What can you be doing now that will improve your life in ten years?</a:t>
            </a:r>
          </a:p>
          <a:p>
            <a:pPr marL="514350" indent="-514350">
              <a:buFont typeface="+mj-lt"/>
              <a:buAutoNum type="arabicPeriod"/>
            </a:pPr>
            <a:r>
              <a:rPr lang="en-US" dirty="0" smtClean="0"/>
              <a:t>Do you tend to have a positive or negative attitude? Explain.</a:t>
            </a:r>
          </a:p>
          <a:p>
            <a:pPr marL="514350" indent="-514350">
              <a:buFont typeface="+mj-lt"/>
              <a:buAutoNum type="arabicPeriod"/>
            </a:pPr>
            <a:r>
              <a:rPr lang="en-US" dirty="0" smtClean="0"/>
              <a:t>Do you prefer being a leader or a follower? Explain.</a:t>
            </a:r>
          </a:p>
          <a:p>
            <a:pPr marL="514350" indent="-514350">
              <a:buFont typeface="+mj-lt"/>
              <a:buAutoNum type="arabicPeriod"/>
            </a:pPr>
            <a:r>
              <a:rPr lang="en-US" dirty="0" smtClean="0"/>
              <a:t>What would you do with a million yuan?  Why?</a:t>
            </a:r>
          </a:p>
        </p:txBody>
      </p:sp>
      <p:sp>
        <p:nvSpPr>
          <p:cNvPr id="2" name="TextBox 1"/>
          <p:cNvSpPr txBox="1"/>
          <p:nvPr/>
        </p:nvSpPr>
        <p:spPr>
          <a:xfrm>
            <a:off x="11114689" y="150930"/>
            <a:ext cx="627095" cy="369332"/>
          </a:xfrm>
          <a:prstGeom prst="rect">
            <a:avLst/>
          </a:prstGeom>
          <a:noFill/>
        </p:spPr>
        <p:txBody>
          <a:bodyPr wrap="none" rtlCol="0">
            <a:spAutoFit/>
          </a:bodyPr>
          <a:lstStyle/>
          <a:p>
            <a:r>
              <a:rPr lang="en-US" dirty="0" smtClean="0"/>
              <a:t>TD-2</a:t>
            </a:r>
            <a:endParaRPr lang="en-US" dirty="0"/>
          </a:p>
        </p:txBody>
      </p:sp>
    </p:spTree>
    <p:extLst>
      <p:ext uri="{BB962C8B-B14F-4D97-AF65-F5344CB8AC3E}">
        <p14:creationId xmlns:p14="http://schemas.microsoft.com/office/powerpoint/2010/main" val="3129286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800" dirty="0" smtClean="0"/>
              <a:t>The Whisper Game</a:t>
            </a:r>
            <a:endParaRPr lang="en-US" sz="8800"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Instructions:</a:t>
            </a:r>
          </a:p>
          <a:p>
            <a:r>
              <a:rPr lang="en-US" dirty="0" smtClean="0"/>
              <a:t>Divide into assigned teams.</a:t>
            </a:r>
          </a:p>
          <a:p>
            <a:r>
              <a:rPr lang="en-US" dirty="0" smtClean="0"/>
              <a:t>Stand shoulder to shoulder.</a:t>
            </a:r>
          </a:p>
          <a:p>
            <a:r>
              <a:rPr lang="en-US" dirty="0" smtClean="0"/>
              <a:t>The first person will be given a written statement. </a:t>
            </a:r>
          </a:p>
          <a:p>
            <a:r>
              <a:rPr lang="en-US" dirty="0" smtClean="0"/>
              <a:t>This person will read the statement and then turns to the next person and whisper what was read.</a:t>
            </a:r>
          </a:p>
          <a:p>
            <a:r>
              <a:rPr lang="en-US" dirty="0" smtClean="0"/>
              <a:t>In turn the second person turns and whispers what was heard into the ear of the third person.</a:t>
            </a:r>
          </a:p>
          <a:p>
            <a:r>
              <a:rPr lang="en-US" dirty="0" smtClean="0"/>
              <a:t>This process continues until the last person in each group hears the whispered message.  This person in turn states aloud what was heard.  </a:t>
            </a:r>
          </a:p>
          <a:p>
            <a:r>
              <a:rPr lang="en-US" dirty="0" smtClean="0"/>
              <a:t>The team whose final message most closely resembles the first message wins.</a:t>
            </a:r>
            <a:endParaRPr lang="en-US" dirty="0"/>
          </a:p>
        </p:txBody>
      </p:sp>
    </p:spTree>
    <p:extLst>
      <p:ext uri="{BB962C8B-B14F-4D97-AF65-F5344CB8AC3E}">
        <p14:creationId xmlns:p14="http://schemas.microsoft.com/office/powerpoint/2010/main" val="32154423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Communication  </a:t>
            </a:r>
            <a:endParaRPr lang="en-US" b="1" dirty="0"/>
          </a:p>
        </p:txBody>
      </p:sp>
      <p:sp>
        <p:nvSpPr>
          <p:cNvPr id="4" name="Content Placeholder 3"/>
          <p:cNvSpPr>
            <a:spLocks noGrp="1"/>
          </p:cNvSpPr>
          <p:nvPr>
            <p:ph sz="half" idx="1"/>
          </p:nvPr>
        </p:nvSpPr>
        <p:spPr>
          <a:xfrm>
            <a:off x="252249" y="1715267"/>
            <a:ext cx="5783317" cy="4351338"/>
          </a:xfrm>
        </p:spPr>
        <p:txBody>
          <a:bodyPr>
            <a:noAutofit/>
          </a:bodyPr>
          <a:lstStyle/>
          <a:p>
            <a:pPr marL="0" indent="0">
              <a:buNone/>
            </a:pPr>
            <a:r>
              <a:rPr lang="en-US" dirty="0"/>
              <a:t>“Dear Stefanie, </a:t>
            </a:r>
            <a:r>
              <a:rPr lang="en-US" dirty="0" smtClean="0"/>
              <a:t>Dinner </a:t>
            </a:r>
            <a:r>
              <a:rPr lang="en-US" dirty="0"/>
              <a:t>tasted </a:t>
            </a:r>
            <a:r>
              <a:rPr lang="en-US" dirty="0" smtClean="0"/>
              <a:t>awful, </a:t>
            </a:r>
            <a:r>
              <a:rPr lang="en-US" dirty="0"/>
              <a:t>and it </a:t>
            </a:r>
            <a:r>
              <a:rPr lang="en-US" dirty="0" smtClean="0"/>
              <a:t>smelled</a:t>
            </a:r>
          </a:p>
          <a:p>
            <a:pPr marL="0" indent="0">
              <a:buNone/>
            </a:pPr>
            <a:r>
              <a:rPr lang="en-US" dirty="0" smtClean="0"/>
              <a:t>so </a:t>
            </a:r>
            <a:r>
              <a:rPr lang="en-US" dirty="0"/>
              <a:t>I am leaving </a:t>
            </a:r>
            <a:r>
              <a:rPr lang="en-US" dirty="0" smtClean="0"/>
              <a:t>you</a:t>
            </a:r>
          </a:p>
          <a:p>
            <a:pPr marL="0" indent="0">
              <a:buNone/>
            </a:pPr>
            <a:r>
              <a:rPr lang="en-US" dirty="0" smtClean="0"/>
              <a:t>I </a:t>
            </a:r>
            <a:r>
              <a:rPr lang="en-US" dirty="0"/>
              <a:t>have to just </a:t>
            </a:r>
            <a:r>
              <a:rPr lang="en-US" dirty="0" smtClean="0"/>
              <a:t>go </a:t>
            </a:r>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 </a:t>
            </a:r>
            <a:r>
              <a:rPr lang="en-US" dirty="0"/>
              <a:t>Goodbye, </a:t>
            </a:r>
          </a:p>
        </p:txBody>
      </p:sp>
    </p:spTree>
    <p:extLst>
      <p:ext uri="{BB962C8B-B14F-4D97-AF65-F5344CB8AC3E}">
        <p14:creationId xmlns:p14="http://schemas.microsoft.com/office/powerpoint/2010/main" val="1740464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60174"/>
            <a:ext cx="10515600" cy="1325563"/>
          </a:xfrm>
        </p:spPr>
        <p:txBody>
          <a:bodyPr/>
          <a:lstStyle/>
          <a:p>
            <a:pPr algn="ctr"/>
            <a:r>
              <a:rPr lang="en-US" b="1" dirty="0" smtClean="0"/>
              <a:t>Communication requires knowing both sides of the story.</a:t>
            </a:r>
            <a:endParaRPr lang="en-US" b="1" dirty="0"/>
          </a:p>
        </p:txBody>
      </p:sp>
      <p:sp>
        <p:nvSpPr>
          <p:cNvPr id="4" name="Content Placeholder 3"/>
          <p:cNvSpPr>
            <a:spLocks noGrp="1"/>
          </p:cNvSpPr>
          <p:nvPr>
            <p:ph sz="half" idx="1"/>
          </p:nvPr>
        </p:nvSpPr>
        <p:spPr>
          <a:xfrm>
            <a:off x="236483" y="1589142"/>
            <a:ext cx="5783317" cy="4351338"/>
          </a:xfrm>
        </p:spPr>
        <p:txBody>
          <a:bodyPr>
            <a:noAutofit/>
          </a:bodyPr>
          <a:lstStyle/>
          <a:p>
            <a:pPr marL="0" indent="0">
              <a:buNone/>
            </a:pPr>
            <a:r>
              <a:rPr lang="en-US" dirty="0"/>
              <a:t>“Dear Stefanie, Dinner tasted </a:t>
            </a:r>
            <a:r>
              <a:rPr lang="en-US" dirty="0" smtClean="0"/>
              <a:t>awful </a:t>
            </a:r>
            <a:endParaRPr lang="en-US" dirty="0"/>
          </a:p>
          <a:p>
            <a:pPr marL="0" indent="0">
              <a:buNone/>
            </a:pPr>
            <a:r>
              <a:rPr lang="en-US" dirty="0" smtClean="0"/>
              <a:t>and it smelled, </a:t>
            </a:r>
          </a:p>
          <a:p>
            <a:pPr marL="0" indent="0">
              <a:buNone/>
            </a:pPr>
            <a:r>
              <a:rPr lang="en-US" dirty="0" smtClean="0"/>
              <a:t>so </a:t>
            </a:r>
            <a:r>
              <a:rPr lang="en-US" dirty="0"/>
              <a:t>I am leaving </a:t>
            </a:r>
            <a:r>
              <a:rPr lang="en-US" dirty="0" smtClean="0"/>
              <a:t>you </a:t>
            </a:r>
          </a:p>
          <a:p>
            <a:pPr marL="0" indent="0">
              <a:buNone/>
            </a:pPr>
            <a:r>
              <a:rPr lang="en-US" dirty="0" smtClean="0"/>
              <a:t>I </a:t>
            </a:r>
            <a:r>
              <a:rPr lang="en-US" dirty="0"/>
              <a:t>have to </a:t>
            </a:r>
            <a:r>
              <a:rPr lang="en-US"/>
              <a:t>just </a:t>
            </a:r>
            <a:r>
              <a:rPr lang="en-US" smtClean="0"/>
              <a:t>go </a:t>
            </a:r>
            <a:endParaRPr lang="en-US" dirty="0" smtClean="0"/>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Goodbye</a:t>
            </a:r>
            <a:r>
              <a:rPr lang="en-US" dirty="0"/>
              <a:t>, </a:t>
            </a:r>
          </a:p>
        </p:txBody>
      </p:sp>
      <p:sp>
        <p:nvSpPr>
          <p:cNvPr id="6" name="Content Placeholder 5"/>
          <p:cNvSpPr>
            <a:spLocks noGrp="1"/>
          </p:cNvSpPr>
          <p:nvPr>
            <p:ph sz="half" idx="2"/>
          </p:nvPr>
        </p:nvSpPr>
        <p:spPr>
          <a:xfrm>
            <a:off x="6172200" y="1604908"/>
            <a:ext cx="5181600" cy="4351338"/>
          </a:xfrm>
        </p:spPr>
        <p:txBody>
          <a:bodyPr>
            <a:noAutofit/>
          </a:bodyPr>
          <a:lstStyle/>
          <a:p>
            <a:pPr marL="0" indent="0">
              <a:buNone/>
            </a:pPr>
            <a:r>
              <a:rPr lang="en-US" dirty="0" err="1"/>
              <a:t>l</a:t>
            </a:r>
            <a:r>
              <a:rPr lang="en-US" dirty="0" err="1" smtClean="0"/>
              <a:t>y</a:t>
            </a:r>
            <a:r>
              <a:rPr lang="en-US" dirty="0" smtClean="0"/>
              <a:t> good,</a:t>
            </a:r>
          </a:p>
          <a:p>
            <a:pPr marL="0" indent="0">
              <a:buNone/>
            </a:pPr>
            <a:r>
              <a:rPr lang="en-US" dirty="0"/>
              <a:t>g</a:t>
            </a:r>
            <a:r>
              <a:rPr lang="en-US" dirty="0" smtClean="0"/>
              <a:t>reat,</a:t>
            </a:r>
          </a:p>
          <a:p>
            <a:pPr marL="0" indent="0">
              <a:buNone/>
            </a:pPr>
            <a:r>
              <a:rPr lang="en-US" dirty="0"/>
              <a:t>a</a:t>
            </a:r>
            <a:r>
              <a:rPr lang="en-US" dirty="0" smtClean="0"/>
              <a:t> note,</a:t>
            </a:r>
            <a:r>
              <a:rPr lang="en-US" dirty="0"/>
              <a:t> </a:t>
            </a:r>
            <a:endParaRPr lang="en-US" dirty="0" smtClean="0"/>
          </a:p>
          <a:p>
            <a:pPr marL="0" indent="0">
              <a:buNone/>
            </a:pPr>
            <a:r>
              <a:rPr lang="en-US" dirty="0" smtClean="0"/>
              <a:t>to </a:t>
            </a:r>
            <a:r>
              <a:rPr lang="en-US" dirty="0"/>
              <a:t>the </a:t>
            </a:r>
            <a:r>
              <a:rPr lang="en-US" dirty="0" smtClean="0"/>
              <a:t>library.</a:t>
            </a:r>
          </a:p>
          <a:p>
            <a:pPr marL="0" indent="0">
              <a:buNone/>
            </a:pPr>
            <a:r>
              <a:rPr lang="en-US" dirty="0" smtClean="0"/>
              <a:t>I need to study.</a:t>
            </a:r>
          </a:p>
          <a:p>
            <a:pPr marL="0" indent="0">
              <a:buNone/>
            </a:pPr>
            <a:r>
              <a:rPr lang="en-US" dirty="0" smtClean="0"/>
              <a:t>r being gone.</a:t>
            </a:r>
          </a:p>
          <a:p>
            <a:pPr marL="0" indent="0">
              <a:buNone/>
            </a:pPr>
            <a:r>
              <a:rPr lang="en-US" dirty="0"/>
              <a:t>u</a:t>
            </a:r>
            <a:r>
              <a:rPr lang="en-US" dirty="0" smtClean="0"/>
              <a:t>ntil 8 PM.</a:t>
            </a:r>
          </a:p>
          <a:p>
            <a:pPr marL="0" indent="0">
              <a:buNone/>
            </a:pPr>
            <a:r>
              <a:rPr lang="en-US" dirty="0"/>
              <a:t>d</a:t>
            </a:r>
            <a:r>
              <a:rPr lang="en-US" dirty="0" smtClean="0"/>
              <a:t>inner.  Thanks.</a:t>
            </a:r>
          </a:p>
          <a:p>
            <a:pPr marL="0" indent="0">
              <a:buNone/>
            </a:pPr>
            <a:r>
              <a:rPr lang="en-US" dirty="0"/>
              <a:t>c</a:t>
            </a:r>
            <a:r>
              <a:rPr lang="en-US" dirty="0" smtClean="0"/>
              <a:t>ereal as a snack.</a:t>
            </a:r>
          </a:p>
          <a:p>
            <a:pPr marL="0" indent="0">
              <a:buNone/>
            </a:pPr>
            <a:r>
              <a:rPr lang="en-US" dirty="0" smtClean="0"/>
              <a:t>Love, Max”</a:t>
            </a:r>
            <a:endParaRPr lang="en-US" dirty="0"/>
          </a:p>
        </p:txBody>
      </p:sp>
    </p:spTree>
    <p:extLst>
      <p:ext uri="{BB962C8B-B14F-4D97-AF65-F5344CB8AC3E}">
        <p14:creationId xmlns:p14="http://schemas.microsoft.com/office/powerpoint/2010/main" val="2658329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9707" y="-333541"/>
            <a:ext cx="8690430" cy="7017306"/>
          </a:xfrm>
          <a:prstGeom prst="rect">
            <a:avLst/>
          </a:prstGeom>
          <a:noFill/>
        </p:spPr>
        <p:txBody>
          <a:bodyPr wrap="square" lIns="91440" tIns="45720" rIns="91440" bIns="45720">
            <a:spAutoFit/>
          </a:bodyPr>
          <a:lstStyle/>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Let’s </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Play</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Jeopardy!</a:t>
            </a:r>
            <a:endParaRPr lang="en-US" sz="15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77598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December </a:t>
            </a:r>
            <a:r>
              <a:rPr lang="en-US" sz="6000" b="1" dirty="0" smtClean="0">
                <a:latin typeface="Times New Roman" panose="02020603050405020304" pitchFamily="18" charset="0"/>
                <a:cs typeface="Times New Roman" panose="02020603050405020304" pitchFamily="18" charset="0"/>
              </a:rPr>
              <a:t>11, </a:t>
            </a:r>
            <a:r>
              <a:rPr lang="en-US" sz="6000" b="1" dirty="0" smtClean="0">
                <a:latin typeface="Times New Roman" panose="02020603050405020304" pitchFamily="18" charset="0"/>
                <a:cs typeface="Times New Roman" panose="02020603050405020304" pitchFamily="18" charset="0"/>
              </a:rPr>
              <a:t>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The Values Game</a:t>
            </a:r>
            <a:endParaRPr lang="en-US" sz="6000"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Instructions:</a:t>
            </a:r>
          </a:p>
          <a:p>
            <a:pPr marL="514350" indent="-514350">
              <a:buFont typeface="+mj-lt"/>
              <a:buAutoNum type="arabicPeriod"/>
            </a:pPr>
            <a:r>
              <a:rPr lang="en-US" dirty="0" smtClean="0"/>
              <a:t>Form in assigned groups.</a:t>
            </a:r>
          </a:p>
          <a:p>
            <a:pPr marL="514350" indent="-514350">
              <a:buFont typeface="+mj-lt"/>
              <a:buAutoNum type="arabicPeriod"/>
            </a:pPr>
            <a:r>
              <a:rPr lang="en-US" dirty="0" smtClean="0"/>
              <a:t>Write your name on your marker.</a:t>
            </a:r>
          </a:p>
          <a:p>
            <a:pPr marL="514350" indent="-514350">
              <a:buFont typeface="+mj-lt"/>
              <a:buAutoNum type="arabicPeriod"/>
            </a:pPr>
            <a:r>
              <a:rPr lang="en-US" dirty="0" smtClean="0"/>
              <a:t>Each person rolls the dice and moves his/her marker forward.</a:t>
            </a:r>
          </a:p>
          <a:p>
            <a:pPr marL="514350" indent="-514350">
              <a:buFont typeface="+mj-lt"/>
              <a:buAutoNum type="arabicPeriod"/>
            </a:pPr>
            <a:r>
              <a:rPr lang="en-US" dirty="0" smtClean="0"/>
              <a:t>If your marker lands on a white square, you respond to the topic in the square.</a:t>
            </a:r>
          </a:p>
          <a:p>
            <a:pPr marL="514350" indent="-514350">
              <a:buFont typeface="+mj-lt"/>
              <a:buAutoNum type="arabicPeriod"/>
            </a:pPr>
            <a:r>
              <a:rPr lang="en-US" dirty="0" smtClean="0"/>
              <a:t>If your marker lands on a “Free Question” square, you may ask one of the other players a question.  The player may refuse to answer your question, but must explain why he/she refuses.</a:t>
            </a:r>
          </a:p>
          <a:p>
            <a:pPr marL="514350" indent="-514350">
              <a:buFont typeface="+mj-lt"/>
              <a:buAutoNum type="arabicPeriod"/>
            </a:pPr>
            <a:r>
              <a:rPr lang="en-US" dirty="0" smtClean="0"/>
              <a:t>Play continues until time is up.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584" y="0"/>
            <a:ext cx="5333416" cy="2979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9761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356885" y="2038867"/>
            <a:ext cx="9478236" cy="4524315"/>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 </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about </a:t>
            </a:r>
            <a:r>
              <a:rPr lang="en-US" sz="72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promoting peace</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22</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6027" y="409902"/>
            <a:ext cx="11256579" cy="6243146"/>
          </a:xfrm>
        </p:spPr>
        <p:txBody>
          <a:bodyPr>
            <a:normAutofit/>
          </a:bodyPr>
          <a:lstStyle/>
          <a:p>
            <a:pPr marL="514350" indent="-514350">
              <a:buFont typeface="+mj-lt"/>
              <a:buAutoNum type="arabicPeriod"/>
            </a:pPr>
            <a:r>
              <a:rPr lang="en-US" dirty="0" smtClean="0"/>
              <a:t>If you could be someone else, who would you want to be?  Why?</a:t>
            </a:r>
          </a:p>
          <a:p>
            <a:pPr marL="514350" indent="-514350">
              <a:buFont typeface="+mj-lt"/>
              <a:buAutoNum type="arabicPeriod"/>
            </a:pPr>
            <a:r>
              <a:rPr lang="en-US" dirty="0" smtClean="0"/>
              <a:t>What is something you feel too young to do? Explain.</a:t>
            </a:r>
          </a:p>
          <a:p>
            <a:pPr marL="514350" indent="-514350">
              <a:buFont typeface="+mj-lt"/>
              <a:buAutoNum type="arabicPeriod"/>
            </a:pPr>
            <a:r>
              <a:rPr lang="en-US" dirty="0" smtClean="0"/>
              <a:t>What is something you feel too old to do? Explain.</a:t>
            </a:r>
          </a:p>
          <a:p>
            <a:pPr marL="514350" indent="-514350">
              <a:buFont typeface="+mj-lt"/>
              <a:buAutoNum type="arabicPeriod"/>
            </a:pPr>
            <a:r>
              <a:rPr lang="en-US" dirty="0" smtClean="0"/>
              <a:t>Talk about the importance of keeping your promises?</a:t>
            </a:r>
          </a:p>
          <a:p>
            <a:pPr marL="514350" indent="-514350">
              <a:buFont typeface="+mj-lt"/>
              <a:buAutoNum type="arabicPeriod"/>
            </a:pPr>
            <a:r>
              <a:rPr lang="en-US" dirty="0" smtClean="0"/>
              <a:t>What is it about your university experience that is most challenging?</a:t>
            </a:r>
          </a:p>
          <a:p>
            <a:pPr marL="514350" indent="-514350">
              <a:buFont typeface="+mj-lt"/>
              <a:buAutoNum type="arabicPeriod"/>
            </a:pPr>
            <a:r>
              <a:rPr lang="en-US" dirty="0" smtClean="0"/>
              <a:t>What could you do to improve your health? Explain.</a:t>
            </a:r>
          </a:p>
          <a:p>
            <a:pPr marL="514350" indent="-514350">
              <a:buFont typeface="+mj-lt"/>
              <a:buAutoNum type="arabicPeriod"/>
            </a:pPr>
            <a:r>
              <a:rPr lang="en-US" dirty="0" smtClean="0"/>
              <a:t>If you were a teacher, what subject(s) would you like to teacher? Why?</a:t>
            </a:r>
          </a:p>
          <a:p>
            <a:pPr marL="514350" indent="-514350">
              <a:buFont typeface="+mj-lt"/>
              <a:buAutoNum type="arabicPeriod"/>
            </a:pPr>
            <a:r>
              <a:rPr lang="en-US" dirty="0" smtClean="0"/>
              <a:t>Why would you be a good teacher?</a:t>
            </a:r>
          </a:p>
          <a:p>
            <a:pPr marL="514350" indent="-514350">
              <a:buFont typeface="+mj-lt"/>
              <a:buAutoNum type="arabicPeriod"/>
            </a:pPr>
            <a:r>
              <a:rPr lang="en-US" dirty="0" smtClean="0"/>
              <a:t>Would you ever consider being a farmer?  Why?</a:t>
            </a:r>
          </a:p>
          <a:p>
            <a:pPr marL="514350" indent="-514350">
              <a:buFont typeface="+mj-lt"/>
              <a:buAutoNum type="arabicPeriod"/>
            </a:pPr>
            <a:r>
              <a:rPr lang="en-US" dirty="0" smtClean="0"/>
              <a:t>Would you ever consider moving to a foreign country? Why?</a:t>
            </a:r>
          </a:p>
          <a:p>
            <a:pPr marL="514350" indent="-514350">
              <a:buFont typeface="+mj-lt"/>
              <a:buAutoNum type="arabicPeriod"/>
            </a:pPr>
            <a:r>
              <a:rPr lang="en-US" dirty="0" smtClean="0"/>
              <a:t>Would you ever consider getting plastic surgery? Explain.</a:t>
            </a:r>
          </a:p>
          <a:p>
            <a:pPr marL="514350" indent="-514350">
              <a:buFont typeface="+mj-lt"/>
              <a:buAutoNum type="arabicPeriod"/>
            </a:pPr>
            <a:r>
              <a:rPr lang="en-US" dirty="0" smtClean="0"/>
              <a:t>How important is one’s physical appearance? Explain.</a:t>
            </a:r>
            <a:endParaRPr lang="en-US" dirty="0"/>
          </a:p>
        </p:txBody>
      </p:sp>
      <p:sp>
        <p:nvSpPr>
          <p:cNvPr id="2" name="TextBox 1"/>
          <p:cNvSpPr txBox="1"/>
          <p:nvPr/>
        </p:nvSpPr>
        <p:spPr>
          <a:xfrm>
            <a:off x="11240813" y="277054"/>
            <a:ext cx="627095" cy="369332"/>
          </a:xfrm>
          <a:prstGeom prst="rect">
            <a:avLst/>
          </a:prstGeom>
          <a:noFill/>
        </p:spPr>
        <p:txBody>
          <a:bodyPr wrap="none" rtlCol="0">
            <a:spAutoFit/>
          </a:bodyPr>
          <a:lstStyle/>
          <a:p>
            <a:r>
              <a:rPr lang="en-US" dirty="0" smtClean="0"/>
              <a:t>TD-3</a:t>
            </a:r>
            <a:endParaRPr lang="en-US" dirty="0"/>
          </a:p>
        </p:txBody>
      </p:sp>
    </p:spTree>
    <p:extLst>
      <p:ext uri="{BB962C8B-B14F-4D97-AF65-F5344CB8AC3E}">
        <p14:creationId xmlns:p14="http://schemas.microsoft.com/office/powerpoint/2010/main" val="19979394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903" y="409902"/>
            <a:ext cx="11319642" cy="6321973"/>
          </a:xfrm>
        </p:spPr>
        <p:txBody>
          <a:bodyPr>
            <a:normAutofit/>
          </a:bodyPr>
          <a:lstStyle/>
          <a:p>
            <a:pPr marL="514350" indent="-514350">
              <a:buFont typeface="+mj-lt"/>
              <a:buAutoNum type="arabicPeriod"/>
            </a:pPr>
            <a:r>
              <a:rPr lang="en-US" dirty="0" smtClean="0"/>
              <a:t>What would you do if your boss asked you to do something illegal?</a:t>
            </a:r>
          </a:p>
          <a:p>
            <a:pPr marL="514350" indent="-514350">
              <a:buFont typeface="+mj-lt"/>
              <a:buAutoNum type="arabicPeriod"/>
            </a:pPr>
            <a:r>
              <a:rPr lang="en-US" dirty="0" smtClean="0"/>
              <a:t>Would you ever consider donating a kidney or other vital organ? Why?</a:t>
            </a:r>
          </a:p>
          <a:p>
            <a:pPr marL="514350" indent="-514350">
              <a:buFont typeface="+mj-lt"/>
              <a:buAutoNum type="arabicPeriod"/>
            </a:pPr>
            <a:r>
              <a:rPr lang="en-US" dirty="0" smtClean="0"/>
              <a:t>What is the best way for you to help the poor? Explain.</a:t>
            </a:r>
          </a:p>
          <a:p>
            <a:pPr marL="514350" indent="-514350">
              <a:buFont typeface="+mj-lt"/>
              <a:buAutoNum type="arabicPeriod"/>
            </a:pPr>
            <a:r>
              <a:rPr lang="en-US" dirty="0" smtClean="0"/>
              <a:t>Is telling a lie ever justified? Explain.</a:t>
            </a:r>
          </a:p>
          <a:p>
            <a:pPr marL="514350" indent="-514350">
              <a:buFont typeface="+mj-lt"/>
              <a:buAutoNum type="arabicPeriod"/>
            </a:pPr>
            <a:r>
              <a:rPr lang="en-US" dirty="0" smtClean="0"/>
              <a:t>How do you control your anger?  Explain.</a:t>
            </a:r>
          </a:p>
          <a:p>
            <a:pPr marL="514350" indent="-514350">
              <a:buFont typeface="+mj-lt"/>
              <a:buAutoNum type="arabicPeriod"/>
            </a:pPr>
            <a:r>
              <a:rPr lang="en-US" dirty="0" smtClean="0"/>
              <a:t>What are your thoughts about smoking?</a:t>
            </a:r>
          </a:p>
          <a:p>
            <a:pPr marL="514350" indent="-514350">
              <a:buFont typeface="+mj-lt"/>
              <a:buAutoNum type="arabicPeriod"/>
            </a:pPr>
            <a:r>
              <a:rPr lang="en-US" dirty="0" smtClean="0"/>
              <a:t>How will you discipline your child?  Is spanking okay?  Explain.</a:t>
            </a:r>
          </a:p>
          <a:p>
            <a:pPr marL="514350" indent="-514350">
              <a:buFont typeface="+mj-lt"/>
              <a:buAutoNum type="arabicPeriod"/>
            </a:pPr>
            <a:r>
              <a:rPr lang="en-US" dirty="0" smtClean="0"/>
              <a:t>What are your feelings about arranged marriages? Explain.</a:t>
            </a:r>
          </a:p>
          <a:p>
            <a:pPr marL="514350" indent="-514350">
              <a:buFont typeface="+mj-lt"/>
              <a:buAutoNum type="arabicPeriod"/>
            </a:pPr>
            <a:r>
              <a:rPr lang="en-US" dirty="0" smtClean="0"/>
              <a:t>What qualities do you look for in a good friend?</a:t>
            </a:r>
          </a:p>
          <a:p>
            <a:pPr marL="514350" indent="-514350">
              <a:buFont typeface="+mj-lt"/>
              <a:buAutoNum type="arabicPeriod"/>
            </a:pPr>
            <a:r>
              <a:rPr lang="en-US" dirty="0" smtClean="0"/>
              <a:t>Do you ever feel unsafe?  Explain?</a:t>
            </a:r>
          </a:p>
          <a:p>
            <a:pPr marL="514350" indent="-514350">
              <a:buFont typeface="+mj-lt"/>
              <a:buAutoNum type="arabicPeriod"/>
            </a:pPr>
            <a:r>
              <a:rPr lang="en-US" dirty="0" smtClean="0"/>
              <a:t>What should we do to make the world a safer place?  Explain.</a:t>
            </a:r>
          </a:p>
          <a:p>
            <a:pPr marL="514350" indent="-514350">
              <a:buFont typeface="+mj-lt"/>
              <a:buAutoNum type="arabicPeriod"/>
            </a:pPr>
            <a:r>
              <a:rPr lang="en-US" dirty="0" smtClean="0"/>
              <a:t>What do you want to do during the next summer break?  Why?</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2" name="TextBox 1"/>
          <p:cNvSpPr txBox="1"/>
          <p:nvPr/>
        </p:nvSpPr>
        <p:spPr>
          <a:xfrm>
            <a:off x="11084921" y="261289"/>
            <a:ext cx="627095" cy="369332"/>
          </a:xfrm>
          <a:prstGeom prst="rect">
            <a:avLst/>
          </a:prstGeom>
          <a:noFill/>
        </p:spPr>
        <p:txBody>
          <a:bodyPr wrap="none" rtlCol="0">
            <a:spAutoFit/>
          </a:bodyPr>
          <a:lstStyle/>
          <a:p>
            <a:r>
              <a:rPr lang="en-US" dirty="0" smtClean="0"/>
              <a:t>TD-4</a:t>
            </a:r>
            <a:endParaRPr lang="en-US" dirty="0"/>
          </a:p>
        </p:txBody>
      </p:sp>
    </p:spTree>
    <p:extLst>
      <p:ext uri="{BB962C8B-B14F-4D97-AF65-F5344CB8AC3E}">
        <p14:creationId xmlns:p14="http://schemas.microsoft.com/office/powerpoint/2010/main" val="429640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
        <p:nvSpPr>
          <p:cNvPr id="5" name="TextBox 4"/>
          <p:cNvSpPr txBox="1"/>
          <p:nvPr/>
        </p:nvSpPr>
        <p:spPr>
          <a:xfrm>
            <a:off x="11065652" y="414424"/>
            <a:ext cx="627095" cy="369332"/>
          </a:xfrm>
          <a:prstGeom prst="rect">
            <a:avLst/>
          </a:prstGeom>
          <a:noFill/>
        </p:spPr>
        <p:txBody>
          <a:bodyPr wrap="none" rtlCol="0">
            <a:spAutoFit/>
          </a:bodyPr>
          <a:lstStyle/>
          <a:p>
            <a:r>
              <a:rPr lang="en-US" dirty="0" smtClean="0"/>
              <a:t>TD-5</a:t>
            </a:r>
            <a:endParaRPr lang="en-US" dirty="0"/>
          </a:p>
        </p:txBody>
      </p:sp>
    </p:spTree>
    <p:extLst>
      <p:ext uri="{BB962C8B-B14F-4D97-AF65-F5344CB8AC3E}">
        <p14:creationId xmlns:p14="http://schemas.microsoft.com/office/powerpoint/2010/main" val="66407301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964" y="346840"/>
            <a:ext cx="11477297" cy="6195849"/>
          </a:xfrm>
        </p:spPr>
        <p:txBody>
          <a:bodyPr/>
          <a:lstStyle/>
          <a:p>
            <a:pPr marL="514350" indent="-514350">
              <a:buFont typeface="+mj-lt"/>
              <a:buAutoNum type="arabicPeriod"/>
            </a:pPr>
            <a:r>
              <a:rPr lang="en-US" dirty="0" smtClean="0"/>
              <a:t>What qualities do you appreciate in a good friend? Explain. 		</a:t>
            </a:r>
            <a:r>
              <a:rPr lang="en-US" sz="2000" dirty="0" smtClean="0"/>
              <a:t>TD-6</a:t>
            </a:r>
          </a:p>
          <a:p>
            <a:pPr marL="514350" indent="-514350">
              <a:buFont typeface="+mj-lt"/>
              <a:buAutoNum type="arabicPeriod"/>
            </a:pPr>
            <a:r>
              <a:rPr lang="en-US" dirty="0" smtClean="0"/>
              <a:t>What is the most exotic food you have eaten? Describe.</a:t>
            </a:r>
          </a:p>
          <a:p>
            <a:pPr marL="514350" indent="-514350">
              <a:buFont typeface="+mj-lt"/>
              <a:buAutoNum type="arabicPeriod"/>
            </a:pPr>
            <a:r>
              <a:rPr lang="en-US" dirty="0" smtClean="0"/>
              <a:t>Who are the very most important people in your life? Explain.</a:t>
            </a:r>
          </a:p>
          <a:p>
            <a:pPr marL="514350" indent="-514350">
              <a:buFont typeface="+mj-lt"/>
              <a:buAutoNum type="arabicPeriod"/>
            </a:pPr>
            <a:r>
              <a:rPr lang="en-US" dirty="0" smtClean="0"/>
              <a:t>What are the things that stress university students the most? Explain.</a:t>
            </a:r>
          </a:p>
          <a:p>
            <a:pPr marL="514350" indent="-514350">
              <a:buFont typeface="+mj-lt"/>
              <a:buAutoNum type="arabicPeriod"/>
            </a:pPr>
            <a:r>
              <a:rPr lang="en-US" dirty="0" smtClean="0"/>
              <a:t>What is the best advice you have ever been given? Explain.</a:t>
            </a:r>
          </a:p>
          <a:p>
            <a:pPr marL="514350" indent="-514350">
              <a:buFont typeface="+mj-lt"/>
              <a:buAutoNum type="arabicPeriod"/>
            </a:pPr>
            <a:r>
              <a:rPr lang="en-US" dirty="0" smtClean="0"/>
              <a:t>What is the best advice that you have ever shared with someone? Explain.</a:t>
            </a:r>
          </a:p>
          <a:p>
            <a:pPr marL="514350" indent="-514350">
              <a:buFont typeface="+mj-lt"/>
              <a:buAutoNum type="arabicPeriod"/>
            </a:pPr>
            <a:r>
              <a:rPr lang="en-US" dirty="0" smtClean="0"/>
              <a:t>What is the biggest challenge for young people today? Explain.</a:t>
            </a:r>
          </a:p>
          <a:p>
            <a:pPr marL="514350" indent="-514350">
              <a:buFont typeface="+mj-lt"/>
              <a:buAutoNum type="arabicPeriod"/>
            </a:pPr>
            <a:r>
              <a:rPr lang="en-US" dirty="0" smtClean="0"/>
              <a:t>What time should all electronic devices be turned off at night?  Why?</a:t>
            </a:r>
          </a:p>
          <a:p>
            <a:pPr marL="514350" indent="-514350">
              <a:buFont typeface="+mj-lt"/>
              <a:buAutoNum type="arabicPeriod"/>
            </a:pPr>
            <a:r>
              <a:rPr lang="en-US" dirty="0" smtClean="0"/>
              <a:t>Can a person be poor and still be happy? Explain.</a:t>
            </a:r>
          </a:p>
          <a:p>
            <a:pPr marL="514350" indent="-514350">
              <a:buFont typeface="+mj-lt"/>
              <a:buAutoNum type="arabicPeriod"/>
            </a:pPr>
            <a:r>
              <a:rPr lang="en-US" dirty="0" smtClean="0"/>
              <a:t>What do you think the world will be like in 25 years? Explain.</a:t>
            </a:r>
          </a:p>
          <a:p>
            <a:pPr marL="514350" indent="-514350">
              <a:buFont typeface="+mj-lt"/>
              <a:buAutoNum type="arabicPeriod"/>
            </a:pPr>
            <a:r>
              <a:rPr lang="en-US" dirty="0" smtClean="0"/>
              <a:t>What are your thoughts about America?</a:t>
            </a:r>
          </a:p>
          <a:p>
            <a:pPr marL="514350" indent="-514350">
              <a:buFont typeface="+mj-lt"/>
              <a:buAutoNum type="arabicPeriod"/>
            </a:pPr>
            <a:r>
              <a:rPr lang="en-US" dirty="0" smtClean="0"/>
              <a:t>What are your thoughts about Africa?</a:t>
            </a:r>
          </a:p>
          <a:p>
            <a:pPr marL="514350" indent="-514350">
              <a:buFont typeface="+mj-lt"/>
              <a:buAutoNum type="arabicPeriod"/>
            </a:pPr>
            <a:endParaRPr lang="en-US" dirty="0"/>
          </a:p>
        </p:txBody>
      </p:sp>
    </p:spTree>
    <p:extLst>
      <p:ext uri="{BB962C8B-B14F-4D97-AF65-F5344CB8AC3E}">
        <p14:creationId xmlns:p14="http://schemas.microsoft.com/office/powerpoint/2010/main" val="36398182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endParaRPr lang="en-US" sz="2800" dirty="0"/>
          </a:p>
          <a:p>
            <a:pPr>
              <a:buFont typeface="Calibri" panose="020F0502020204030204" pitchFamily="34" charset="0"/>
              <a:buAutoNum type="arabicPeriod"/>
            </a:pPr>
            <a:r>
              <a:rPr lang="en-US" sz="2800" dirty="0" smtClean="0"/>
              <a:t>How should we reduce pollution?</a:t>
            </a:r>
          </a:p>
          <a:p>
            <a:pPr>
              <a:buFont typeface="Calibri" panose="020F0502020204030204" pitchFamily="34" charset="0"/>
              <a:buAutoNum type="arabicPeriod"/>
            </a:pPr>
            <a:r>
              <a:rPr lang="en-US" sz="2800" dirty="0" smtClean="0"/>
              <a:t>What advice do you have for a failing student?</a:t>
            </a:r>
          </a:p>
          <a:p>
            <a:pPr>
              <a:buFont typeface="Calibri" panose="020F0502020204030204" pitchFamily="34" charset="0"/>
              <a:buAutoNum type="arabicPeriod"/>
            </a:pPr>
            <a:r>
              <a:rPr lang="en-US" sz="2800" dirty="0" smtClean="0"/>
              <a:t>What time should students turn off their electronic devices and go to sleep?</a:t>
            </a:r>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this week?</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p>
          <a:p>
            <a:pPr>
              <a:buFont typeface="Calibri" panose="020F0502020204030204" pitchFamily="34" charset="0"/>
              <a:buAutoNum type="arabicPeriod"/>
            </a:pPr>
            <a:r>
              <a:rPr lang="en-US" sz="2800" dirty="0" smtClean="0"/>
              <a:t>What are your thoughts about smoking/drinking alcohol/using drugs?</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
        <p:nvSpPr>
          <p:cNvPr id="3" name="TextBox 2"/>
          <p:cNvSpPr txBox="1"/>
          <p:nvPr/>
        </p:nvSpPr>
        <p:spPr>
          <a:xfrm>
            <a:off x="11114690" y="362607"/>
            <a:ext cx="627095" cy="369332"/>
          </a:xfrm>
          <a:prstGeom prst="rect">
            <a:avLst/>
          </a:prstGeom>
          <a:noFill/>
        </p:spPr>
        <p:txBody>
          <a:bodyPr wrap="none" rtlCol="0">
            <a:spAutoFit/>
          </a:bodyPr>
          <a:lstStyle/>
          <a:p>
            <a:r>
              <a:rPr lang="en-US" dirty="0" smtClean="0"/>
              <a:t>TD-1</a:t>
            </a:r>
            <a:endParaRPr lang="en-US"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The Values Game</a:t>
            </a:r>
            <a:endParaRPr lang="en-US" sz="6000"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Instructions:</a:t>
            </a:r>
          </a:p>
          <a:p>
            <a:pPr marL="514350" indent="-514350">
              <a:buFont typeface="+mj-lt"/>
              <a:buAutoNum type="arabicPeriod"/>
            </a:pPr>
            <a:r>
              <a:rPr lang="en-US" dirty="0" smtClean="0"/>
              <a:t>Form in assigned groups.</a:t>
            </a:r>
          </a:p>
          <a:p>
            <a:pPr marL="514350" indent="-514350">
              <a:buFont typeface="+mj-lt"/>
              <a:buAutoNum type="arabicPeriod"/>
            </a:pPr>
            <a:r>
              <a:rPr lang="en-US" dirty="0" smtClean="0"/>
              <a:t>Write your name on your marker.</a:t>
            </a:r>
          </a:p>
          <a:p>
            <a:pPr marL="514350" indent="-514350">
              <a:buFont typeface="+mj-lt"/>
              <a:buAutoNum type="arabicPeriod"/>
            </a:pPr>
            <a:r>
              <a:rPr lang="en-US" dirty="0" smtClean="0"/>
              <a:t>Each person rolls the dice and moves his/her marker forward.</a:t>
            </a:r>
          </a:p>
          <a:p>
            <a:pPr marL="514350" indent="-514350">
              <a:buFont typeface="+mj-lt"/>
              <a:buAutoNum type="arabicPeriod"/>
            </a:pPr>
            <a:r>
              <a:rPr lang="en-US" dirty="0" smtClean="0"/>
              <a:t>If your marker lands on a white square, you respond to the topic in the square.</a:t>
            </a:r>
          </a:p>
          <a:p>
            <a:pPr marL="514350" indent="-514350">
              <a:buFont typeface="+mj-lt"/>
              <a:buAutoNum type="arabicPeriod"/>
            </a:pPr>
            <a:r>
              <a:rPr lang="en-US" dirty="0" smtClean="0"/>
              <a:t>If your marker lands on a “Free Question” square, you may ask one of the other players a question.  The player may refuse to answer your question, but must explain why he/she refuses.</a:t>
            </a:r>
          </a:p>
          <a:p>
            <a:pPr marL="514350" indent="-514350">
              <a:buFont typeface="+mj-lt"/>
              <a:buAutoNum type="arabicPeriod"/>
            </a:pPr>
            <a:r>
              <a:rPr lang="en-US" dirty="0" smtClean="0"/>
              <a:t>Play continues until time is up.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584" y="0"/>
            <a:ext cx="5333416" cy="2979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47470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a:t>November 27, 2014</a:t>
            </a:r>
            <a:endParaRPr lang="en-US" sz="5400" dirty="0"/>
          </a:p>
        </p:txBody>
      </p:sp>
      <p:sp>
        <p:nvSpPr>
          <p:cNvPr id="3" name="Content Placeholder 2"/>
          <p:cNvSpPr>
            <a:spLocks noGrp="1"/>
          </p:cNvSpPr>
          <p:nvPr>
            <p:ph idx="1"/>
          </p:nvPr>
        </p:nvSpPr>
        <p:spPr/>
        <p:txBody>
          <a:bodyPr/>
          <a:lstStyle/>
          <a:p>
            <a:endParaRPr lang="en-US" dirty="0"/>
          </a:p>
        </p:txBody>
      </p:sp>
      <p:pic>
        <p:nvPicPr>
          <p:cNvPr id="2050" name="Picture 2" descr="C:\Users\Murdoch\Downloads\1127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03933" y="1781503"/>
            <a:ext cx="9540614" cy="7126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6013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smtClean="0"/>
              <a:t>Our English Corner Friends</a:t>
            </a:r>
            <a:br>
              <a:rPr lang="en-US" sz="5400" b="1" dirty="0" smtClean="0"/>
            </a:br>
            <a:r>
              <a:rPr lang="en-US" sz="5400" b="1" dirty="0" smtClean="0"/>
              <a:t>November 27, 2014</a:t>
            </a:r>
            <a:endParaRPr lang="en-US" sz="5400" b="1" dirty="0"/>
          </a:p>
        </p:txBody>
      </p:sp>
      <p:sp>
        <p:nvSpPr>
          <p:cNvPr id="3" name="Content Placeholder 2"/>
          <p:cNvSpPr>
            <a:spLocks noGrp="1"/>
          </p:cNvSpPr>
          <p:nvPr>
            <p:ph idx="1"/>
          </p:nvPr>
        </p:nvSpPr>
        <p:spPr/>
        <p:txBody>
          <a:bodyPr/>
          <a:lstStyle/>
          <a:p>
            <a:endParaRPr lang="en-US" dirty="0"/>
          </a:p>
        </p:txBody>
      </p:sp>
      <p:pic>
        <p:nvPicPr>
          <p:cNvPr id="3074" name="Picture 2" descr="C:\Users\Murdoch\Downloads\1127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68622" y="1844565"/>
            <a:ext cx="9941657" cy="7425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6013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a:t>November 27, 2014</a:t>
            </a:r>
          </a:p>
        </p:txBody>
      </p:sp>
      <p:sp>
        <p:nvSpPr>
          <p:cNvPr id="3" name="Content Placeholder 2"/>
          <p:cNvSpPr>
            <a:spLocks noGrp="1"/>
          </p:cNvSpPr>
          <p:nvPr>
            <p:ph idx="1"/>
          </p:nvPr>
        </p:nvSpPr>
        <p:spPr/>
        <p:txBody>
          <a:bodyPr/>
          <a:lstStyle/>
          <a:p>
            <a:endParaRPr lang="en-US" dirty="0"/>
          </a:p>
        </p:txBody>
      </p:sp>
      <p:pic>
        <p:nvPicPr>
          <p:cNvPr id="4098" name="Picture 2" descr="C:\Users\Murdoch\Downloads\1127_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0024" y="1781503"/>
            <a:ext cx="10068303" cy="7520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601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a:t>November 27, 2014</a:t>
            </a:r>
            <a:endParaRPr lang="en-US" sz="5400" dirty="0"/>
          </a:p>
        </p:txBody>
      </p:sp>
      <p:sp>
        <p:nvSpPr>
          <p:cNvPr id="3" name="Content Placeholder 2"/>
          <p:cNvSpPr>
            <a:spLocks noGrp="1"/>
          </p:cNvSpPr>
          <p:nvPr>
            <p:ph idx="1"/>
          </p:nvPr>
        </p:nvSpPr>
        <p:spPr/>
        <p:txBody>
          <a:bodyPr/>
          <a:lstStyle/>
          <a:p>
            <a:endParaRPr lang="en-US" dirty="0"/>
          </a:p>
        </p:txBody>
      </p:sp>
      <p:pic>
        <p:nvPicPr>
          <p:cNvPr id="5122" name="Picture 2" descr="C:\Users\Murdoch\Downloads\1127_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1098" y="1797269"/>
            <a:ext cx="10068304" cy="7520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601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7610" y="304802"/>
            <a:ext cx="6571190" cy="5591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918842" cy="563231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  12 Days of</a:t>
            </a:r>
          </a:p>
          <a:p>
            <a:pPr marL="0" indent="0" algn="ctr">
              <a:defRPr/>
            </a:pPr>
            <a:r>
              <a:rPr lang="en-US" altLang="en-US" sz="6000" b="1" dirty="0" smtClean="0">
                <a:effectLst>
                  <a:outerShdw blurRad="38100" dist="38100" dir="2700000" algn="tl">
                    <a:srgbClr val="336699"/>
                  </a:outerShdw>
                </a:effectLst>
                <a:latin typeface="Comic Sans MS" pitchFamily="66" charset="0"/>
              </a:rPr>
              <a:t>Christmas  </a:t>
            </a: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196980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800" b="1" dirty="0" smtClean="0"/>
              <a:t>A Game to Play</a:t>
            </a:r>
            <a:endParaRPr lang="en-US" sz="8800" b="1" dirty="0"/>
          </a:p>
        </p:txBody>
      </p:sp>
      <p:sp>
        <p:nvSpPr>
          <p:cNvPr id="3" name="Content Placeholder 2"/>
          <p:cNvSpPr>
            <a:spLocks noGrp="1"/>
          </p:cNvSpPr>
          <p:nvPr>
            <p:ph idx="1"/>
          </p:nvPr>
        </p:nvSpPr>
        <p:spPr/>
        <p:txBody>
          <a:bodyPr/>
          <a:lstStyle/>
          <a:p>
            <a:r>
              <a:rPr lang="en-US" sz="4800" dirty="0" smtClean="0"/>
              <a:t>Anyone want to play a new game?</a:t>
            </a:r>
          </a:p>
          <a:p>
            <a:r>
              <a:rPr lang="en-US" sz="4800" dirty="0" smtClean="0"/>
              <a:t>Where you can win your way to fame?</a:t>
            </a:r>
          </a:p>
          <a:p>
            <a:r>
              <a:rPr lang="en-US" sz="4800" dirty="0" smtClean="0"/>
              <a:t>You’ll have to think on your feet;</a:t>
            </a:r>
          </a:p>
          <a:p>
            <a:r>
              <a:rPr lang="en-US" sz="4800" dirty="0" smtClean="0"/>
              <a:t>Or maybe that’s on your seat.</a:t>
            </a:r>
          </a:p>
          <a:p>
            <a:r>
              <a:rPr lang="en-US" sz="4800" dirty="0" smtClean="0"/>
              <a:t>Either way—it’ll be fun just the same!!!</a:t>
            </a:r>
          </a:p>
          <a:p>
            <a:endParaRPr lang="en-US" dirty="0" smtClean="0"/>
          </a:p>
          <a:p>
            <a:endParaRPr lang="en-US" dirty="0"/>
          </a:p>
        </p:txBody>
      </p:sp>
      <p:pic>
        <p:nvPicPr>
          <p:cNvPr id="1026" name="Picture 2" descr="C:\Users\Murdoch\AppData\Local\Microsoft\Windows\Temporary Internet Files\Content.IE5\J9NKIFF0\MP90044659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56256" y="0"/>
            <a:ext cx="1935743" cy="250671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urdoch\AppData\Local\Microsoft\Windows\Temporary Internet Files\Content.IE5\Q949ANNK\MP90044659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387366" cy="178630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76831" y="5124450"/>
            <a:ext cx="762000"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866900"/>
            <a:ext cx="860022"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2195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7759</TotalTime>
  <Words>2404</Words>
  <Application>Microsoft Office PowerPoint</Application>
  <PresentationFormat>Custom</PresentationFormat>
  <Paragraphs>294</Paragraphs>
  <Slides>40</Slides>
  <Notes>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 Next English Corner Thursday, December 11, 2014  7 PM  </vt:lpstr>
      <vt:lpstr>Our English Corner Friends November 27, 2014</vt:lpstr>
      <vt:lpstr>Our English Corner Friends November 27, 2014</vt:lpstr>
      <vt:lpstr>Our English Corner Friends November 27, 2014</vt:lpstr>
      <vt:lpstr>Our English Corner Friends November 27, 2014</vt:lpstr>
      <vt:lpstr>PowerPoint Presentation</vt:lpstr>
      <vt:lpstr> </vt:lpstr>
      <vt:lpstr>A Game to Play</vt:lpstr>
      <vt:lpstr>Do you like your neighbor?</vt:lpstr>
      <vt:lpstr>Meet &amp; Greet   </vt:lpstr>
      <vt:lpstr>PowerPoint Presentation</vt:lpstr>
      <vt:lpstr>Games You Enjoy Playing Most</vt:lpstr>
      <vt:lpstr>PowerPoint Presentation</vt:lpstr>
      <vt:lpstr>PowerPoint Presentation</vt:lpstr>
      <vt:lpstr>The Whisper Game</vt:lpstr>
      <vt:lpstr>Communication  </vt:lpstr>
      <vt:lpstr>Communication requires knowing both sides of the story.</vt:lpstr>
      <vt:lpstr>PowerPoint Presentation</vt:lpstr>
      <vt:lpstr>The Values Game</vt:lpstr>
      <vt:lpstr> Questions</vt:lpstr>
      <vt:lpstr>What are some of the topics you would like to discuss in class and/or English Corners?</vt:lpstr>
      <vt:lpstr>PowerPoint Presentation</vt:lpstr>
      <vt:lpstr>PowerPoint Presentation</vt:lpstr>
      <vt:lpstr>PowerPoint Presentation</vt:lpstr>
      <vt:lpstr>PowerPoint Presentation</vt:lpstr>
      <vt:lpstr>PowerPoint Presentation</vt:lpstr>
      <vt:lpstr>The Values Game</vt:lpstr>
      <vt:lpstr>Vocabulary Builders</vt:lpstr>
      <vt:lpstr>Five Phases of Dating</vt:lpstr>
      <vt:lpstr> Five Phases of Dating</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666</cp:revision>
  <cp:lastPrinted>2014-10-15T10:36:25Z</cp:lastPrinted>
  <dcterms:created xsi:type="dcterms:W3CDTF">2013-09-17T00:49:18Z</dcterms:created>
  <dcterms:modified xsi:type="dcterms:W3CDTF">2014-12-03T08:50:50Z</dcterms:modified>
</cp:coreProperties>
</file>