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8"/>
  </p:notesMasterIdLst>
  <p:sldIdLst>
    <p:sldId id="730" r:id="rId2"/>
    <p:sldId id="267" r:id="rId3"/>
    <p:sldId id="908" r:id="rId4"/>
    <p:sldId id="909" r:id="rId5"/>
    <p:sldId id="910" r:id="rId6"/>
    <p:sldId id="934" r:id="rId7"/>
    <p:sldId id="935" r:id="rId8"/>
    <p:sldId id="933" r:id="rId9"/>
    <p:sldId id="705" r:id="rId10"/>
    <p:sldId id="759" r:id="rId11"/>
    <p:sldId id="926" r:id="rId12"/>
    <p:sldId id="927" r:id="rId13"/>
    <p:sldId id="928" r:id="rId14"/>
    <p:sldId id="932" r:id="rId15"/>
    <p:sldId id="931" r:id="rId16"/>
    <p:sldId id="881" r:id="rId17"/>
    <p:sldId id="930" r:id="rId18"/>
    <p:sldId id="407" r:id="rId19"/>
    <p:sldId id="938" r:id="rId20"/>
    <p:sldId id="937" r:id="rId21"/>
    <p:sldId id="939" r:id="rId22"/>
    <p:sldId id="873" r:id="rId23"/>
    <p:sldId id="874" r:id="rId24"/>
    <p:sldId id="728" r:id="rId25"/>
    <p:sldId id="867" r:id="rId26"/>
    <p:sldId id="924" r:id="rId27"/>
    <p:sldId id="598" r:id="rId28"/>
    <p:sldId id="454" r:id="rId29"/>
    <p:sldId id="868" r:id="rId30"/>
    <p:sldId id="869" r:id="rId31"/>
    <p:sldId id="870" r:id="rId32"/>
    <p:sldId id="871" r:id="rId33"/>
    <p:sldId id="729" r:id="rId34"/>
    <p:sldId id="905" r:id="rId35"/>
    <p:sldId id="264" r:id="rId36"/>
    <p:sldId id="481" r:id="rId37"/>
    <p:sldId id="482" r:id="rId38"/>
    <p:sldId id="597" r:id="rId39"/>
    <p:sldId id="646" r:id="rId40"/>
    <p:sldId id="647" r:id="rId41"/>
    <p:sldId id="648" r:id="rId42"/>
    <p:sldId id="649" r:id="rId43"/>
    <p:sldId id="650" r:id="rId44"/>
    <p:sldId id="651" r:id="rId45"/>
    <p:sldId id="652" r:id="rId46"/>
    <p:sldId id="653" r:id="rId47"/>
  </p:sldIdLst>
  <p:sldSz cx="12192000" cy="6858000"/>
  <p:notesSz cx="6858000" cy="931386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5000" autoAdjust="0"/>
    <p:restoredTop sz="94660"/>
  </p:normalViewPr>
  <p:slideViewPr>
    <p:cSldViewPr snapToGrid="0">
      <p:cViewPr>
        <p:scale>
          <a:sx n="60" d="100"/>
          <a:sy n="60" d="100"/>
        </p:scale>
        <p:origin x="-1716" y="-384"/>
      </p:cViewPr>
      <p:guideLst>
        <p:guide orient="horz" pos="2160"/>
        <p:guide pos="3840"/>
      </p:guideLst>
    </p:cSldViewPr>
  </p:slideViewPr>
  <p:notesTextViewPr>
    <p:cViewPr>
      <p:scale>
        <a:sx n="1" d="1"/>
        <a:sy n="1" d="1"/>
      </p:scale>
      <p:origin x="0" y="0"/>
    </p:cViewPr>
  </p:notesTextViewPr>
  <p:sorterViewPr>
    <p:cViewPr>
      <p:scale>
        <a:sx n="70" d="100"/>
        <a:sy n="70" d="100"/>
      </p:scale>
      <p:origin x="0" y="2934"/>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theme" Target="theme/theme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67311"/>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67311"/>
          </a:xfrm>
          <a:prstGeom prst="rect">
            <a:avLst/>
          </a:prstGeom>
        </p:spPr>
        <p:txBody>
          <a:bodyPr vert="horz" lIns="91440" tIns="45720" rIns="91440" bIns="45720" rtlCol="0"/>
          <a:lstStyle>
            <a:lvl1pPr algn="r">
              <a:defRPr sz="1200"/>
            </a:lvl1pPr>
          </a:lstStyle>
          <a:p>
            <a:fld id="{9D442191-C85D-40F8-B3AE-E8AC54426D83}" type="datetimeFigureOut">
              <a:rPr lang="en-US" smtClean="0"/>
              <a:pPr/>
              <a:t>11/23/2014</a:t>
            </a:fld>
            <a:endParaRPr lang="en-US"/>
          </a:p>
        </p:txBody>
      </p:sp>
      <p:sp>
        <p:nvSpPr>
          <p:cNvPr id="4" name="Slide Image Placeholder 3"/>
          <p:cNvSpPr>
            <a:spLocks noGrp="1" noRot="1" noChangeAspect="1"/>
          </p:cNvSpPr>
          <p:nvPr>
            <p:ph type="sldImg" idx="2"/>
          </p:nvPr>
        </p:nvSpPr>
        <p:spPr>
          <a:xfrm>
            <a:off x="635000" y="1163638"/>
            <a:ext cx="5588000" cy="314325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82296"/>
            <a:ext cx="5486400" cy="3667334"/>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46554"/>
            <a:ext cx="2971800" cy="46731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846554"/>
            <a:ext cx="2971800" cy="467310"/>
          </a:xfrm>
          <a:prstGeom prst="rect">
            <a:avLst/>
          </a:prstGeom>
        </p:spPr>
        <p:txBody>
          <a:bodyPr vert="horz" lIns="91440" tIns="45720" rIns="91440" bIns="45720" rtlCol="0" anchor="b"/>
          <a:lstStyle>
            <a:lvl1pPr algn="r">
              <a:defRPr sz="1200"/>
            </a:lvl1pPr>
          </a:lstStyle>
          <a:p>
            <a:fld id="{0C602954-3A6B-497E-8CAD-8CC77A605943}" type="slidenum">
              <a:rPr lang="en-US" smtClean="0"/>
              <a:pPr/>
              <a:t>‹#›</a:t>
            </a:fld>
            <a:endParaRPr lang="en-US"/>
          </a:p>
        </p:txBody>
      </p:sp>
    </p:spTree>
    <p:extLst>
      <p:ext uri="{BB962C8B-B14F-4D97-AF65-F5344CB8AC3E}">
        <p14:creationId xmlns:p14="http://schemas.microsoft.com/office/powerpoint/2010/main" val="367559468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026" name="Slide Image Placeholder 1"/>
          <p:cNvSpPr>
            <a:spLocks noGrp="1" noRot="1" noChangeAspect="1" noTextEdit="1"/>
          </p:cNvSpPr>
          <p:nvPr>
            <p:ph type="sldImg"/>
          </p:nvPr>
        </p:nvSpPr>
        <p:spPr bwMode="auto">
          <a:xfrm>
            <a:off x="635000" y="1163638"/>
            <a:ext cx="5588000" cy="31432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902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ea typeface="ＭＳ Ｐゴシック" pitchFamily="34" charset="-128"/>
            </a:endParaRPr>
          </a:p>
        </p:txBody>
      </p:sp>
      <p:sp>
        <p:nvSpPr>
          <p:cNvPr id="12902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755EEED1-2568-4CB2-BE26-D536D0FC214C}" type="slidenum">
              <a:rPr lang="en-US" altLang="en-US">
                <a:latin typeface="Arial" charset="0"/>
              </a:rPr>
              <a:pPr eaLnBrk="1" hangingPunct="1">
                <a:spcBef>
                  <a:spcPct val="0"/>
                </a:spcBef>
              </a:pPr>
              <a:t>1</a:t>
            </a:fld>
            <a:endParaRPr lang="en-US" altLang="en-US">
              <a:latin typeface="Arial"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Slide Image Placeholder 1"/>
          <p:cNvSpPr>
            <a:spLocks noGrp="1" noRot="1" noChangeAspect="1" noTextEdit="1"/>
          </p:cNvSpPr>
          <p:nvPr>
            <p:ph type="sldImg"/>
          </p:nvPr>
        </p:nvSpPr>
        <p:spPr bwMode="auto">
          <a:xfrm>
            <a:off x="635000" y="1163638"/>
            <a:ext cx="5588000" cy="31432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270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ea typeface="ＭＳ Ｐゴシック" pitchFamily="34" charset="-128"/>
            </a:endParaRPr>
          </a:p>
        </p:txBody>
      </p:sp>
      <p:sp>
        <p:nvSpPr>
          <p:cNvPr id="7270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3A4451F3-EA85-409E-A850-7309A1391DAB}" type="slidenum">
              <a:rPr lang="en-US" altLang="en-US">
                <a:latin typeface="Arial" charset="0"/>
              </a:rPr>
              <a:pPr eaLnBrk="1" hangingPunct="1">
                <a:spcBef>
                  <a:spcPct val="0"/>
                </a:spcBef>
              </a:pPr>
              <a:t>9</a:t>
            </a:fld>
            <a:endParaRPr lang="en-US" altLang="en-US">
              <a:latin typeface="Arial"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Slide Image Placeholder 1"/>
          <p:cNvSpPr>
            <a:spLocks noGrp="1" noRot="1" noChangeAspect="1" noTextEdit="1"/>
          </p:cNvSpPr>
          <p:nvPr>
            <p:ph type="sldImg"/>
          </p:nvPr>
        </p:nvSpPr>
        <p:spPr bwMode="auto">
          <a:xfrm>
            <a:off x="635000" y="1163638"/>
            <a:ext cx="5588000" cy="31432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656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
        <p:nvSpPr>
          <p:cNvPr id="6656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defRPr>
            </a:lvl1pPr>
            <a:lvl2pPr marL="742950" indent="-285750" eaLnBrk="0" hangingPunct="0">
              <a:spcBef>
                <a:spcPct val="30000"/>
              </a:spcBef>
              <a:defRPr sz="1200">
                <a:solidFill>
                  <a:schemeClr val="tx1"/>
                </a:solidFill>
                <a:latin typeface="Calibri" pitchFamily="34" charset="0"/>
              </a:defRPr>
            </a:lvl2pPr>
            <a:lvl3pPr marL="1143000" indent="-228600" eaLnBrk="0" hangingPunct="0">
              <a:spcBef>
                <a:spcPct val="30000"/>
              </a:spcBef>
              <a:defRPr sz="1200">
                <a:solidFill>
                  <a:schemeClr val="tx1"/>
                </a:solidFill>
                <a:latin typeface="Calibri" pitchFamily="34" charset="0"/>
              </a:defRPr>
            </a:lvl3pPr>
            <a:lvl4pPr marL="1600200" indent="-228600" eaLnBrk="0" hangingPunct="0">
              <a:spcBef>
                <a:spcPct val="30000"/>
              </a:spcBef>
              <a:defRPr sz="1200">
                <a:solidFill>
                  <a:schemeClr val="tx1"/>
                </a:solidFill>
                <a:latin typeface="Calibri" pitchFamily="34" charset="0"/>
              </a:defRPr>
            </a:lvl4pPr>
            <a:lvl5pPr marL="2057400" indent="-228600" eaLnBrk="0" hangingPunct="0">
              <a:spcBef>
                <a:spcPct val="30000"/>
              </a:spcBef>
              <a:defRPr sz="1200">
                <a:solidFill>
                  <a:schemeClr val="tx1"/>
                </a:solidFill>
                <a:latin typeface="Calibri" pitchFamily="34" charset="0"/>
              </a:defRPr>
            </a:lvl5pPr>
            <a:lvl6pPr marL="2514600" indent="-228600" eaLnBrk="0" fontAlgn="base" hangingPunct="0">
              <a:spcBef>
                <a:spcPct val="30000"/>
              </a:spcBef>
              <a:spcAft>
                <a:spcPct val="0"/>
              </a:spcAft>
              <a:defRPr sz="1200">
                <a:solidFill>
                  <a:schemeClr val="tx1"/>
                </a:solidFill>
                <a:latin typeface="Calibri" pitchFamily="34" charset="0"/>
              </a:defRPr>
            </a:lvl6pPr>
            <a:lvl7pPr marL="2971800" indent="-228600" eaLnBrk="0" fontAlgn="base" hangingPunct="0">
              <a:spcBef>
                <a:spcPct val="30000"/>
              </a:spcBef>
              <a:spcAft>
                <a:spcPct val="0"/>
              </a:spcAft>
              <a:defRPr sz="1200">
                <a:solidFill>
                  <a:schemeClr val="tx1"/>
                </a:solidFill>
                <a:latin typeface="Calibri" pitchFamily="34" charset="0"/>
              </a:defRPr>
            </a:lvl7pPr>
            <a:lvl8pPr marL="3429000" indent="-228600" eaLnBrk="0" fontAlgn="base" hangingPunct="0">
              <a:spcBef>
                <a:spcPct val="30000"/>
              </a:spcBef>
              <a:spcAft>
                <a:spcPct val="0"/>
              </a:spcAft>
              <a:defRPr sz="1200">
                <a:solidFill>
                  <a:schemeClr val="tx1"/>
                </a:solidFill>
                <a:latin typeface="Calibri" pitchFamily="34" charset="0"/>
              </a:defRPr>
            </a:lvl8pPr>
            <a:lvl9pPr marL="3886200" indent="-228600" eaLnBrk="0" fontAlgn="base" hangingPunct="0">
              <a:spcBef>
                <a:spcPct val="30000"/>
              </a:spcBef>
              <a:spcAft>
                <a:spcPct val="0"/>
              </a:spcAft>
              <a:defRPr sz="1200">
                <a:solidFill>
                  <a:schemeClr val="tx1"/>
                </a:solidFill>
                <a:latin typeface="Calibri" pitchFamily="34" charset="0"/>
              </a:defRPr>
            </a:lvl9pPr>
          </a:lstStyle>
          <a:p>
            <a:pPr eaLnBrk="1" hangingPunct="1">
              <a:spcBef>
                <a:spcPct val="0"/>
              </a:spcBef>
            </a:pPr>
            <a:fld id="{5544713A-A011-4A3B-8174-2B6554594B14}" type="slidenum">
              <a:rPr lang="en-US" altLang="en-US" smtClean="0">
                <a:latin typeface="Arial" charset="0"/>
              </a:rPr>
              <a:pPr eaLnBrk="1" hangingPunct="1">
                <a:spcBef>
                  <a:spcPct val="0"/>
                </a:spcBef>
              </a:pPr>
              <a:t>15</a:t>
            </a:fld>
            <a:endParaRPr lang="en-US" altLang="en-US" smtClean="0">
              <a:latin typeface="Arial"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930" name="Slide Image Placeholder 1"/>
          <p:cNvSpPr>
            <a:spLocks noGrp="1" noRot="1" noChangeAspect="1" noTextEdit="1"/>
          </p:cNvSpPr>
          <p:nvPr>
            <p:ph type="sldImg"/>
          </p:nvPr>
        </p:nvSpPr>
        <p:spPr bwMode="auto">
          <a:xfrm>
            <a:off x="635000" y="1163638"/>
            <a:ext cx="5588000" cy="31432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493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
        <p:nvSpPr>
          <p:cNvPr id="12493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defRPr>
            </a:lvl1pPr>
            <a:lvl2pPr marL="742950" indent="-285750" eaLnBrk="0" hangingPunct="0">
              <a:spcBef>
                <a:spcPct val="30000"/>
              </a:spcBef>
              <a:defRPr sz="1200">
                <a:solidFill>
                  <a:schemeClr val="tx1"/>
                </a:solidFill>
                <a:latin typeface="Calibri" pitchFamily="34" charset="0"/>
              </a:defRPr>
            </a:lvl2pPr>
            <a:lvl3pPr marL="1143000" indent="-228600" eaLnBrk="0" hangingPunct="0">
              <a:spcBef>
                <a:spcPct val="30000"/>
              </a:spcBef>
              <a:defRPr sz="1200">
                <a:solidFill>
                  <a:schemeClr val="tx1"/>
                </a:solidFill>
                <a:latin typeface="Calibri" pitchFamily="34" charset="0"/>
              </a:defRPr>
            </a:lvl3pPr>
            <a:lvl4pPr marL="1600200" indent="-228600" eaLnBrk="0" hangingPunct="0">
              <a:spcBef>
                <a:spcPct val="30000"/>
              </a:spcBef>
              <a:defRPr sz="1200">
                <a:solidFill>
                  <a:schemeClr val="tx1"/>
                </a:solidFill>
                <a:latin typeface="Calibri" pitchFamily="34" charset="0"/>
              </a:defRPr>
            </a:lvl4pPr>
            <a:lvl5pPr marL="2057400" indent="-228600" eaLnBrk="0" hangingPunct="0">
              <a:spcBef>
                <a:spcPct val="30000"/>
              </a:spcBef>
              <a:defRPr sz="1200">
                <a:solidFill>
                  <a:schemeClr val="tx1"/>
                </a:solidFill>
                <a:latin typeface="Calibri" pitchFamily="34" charset="0"/>
              </a:defRPr>
            </a:lvl5pPr>
            <a:lvl6pPr marL="2514600" indent="-228600" eaLnBrk="0" fontAlgn="base" hangingPunct="0">
              <a:spcBef>
                <a:spcPct val="30000"/>
              </a:spcBef>
              <a:spcAft>
                <a:spcPct val="0"/>
              </a:spcAft>
              <a:defRPr sz="1200">
                <a:solidFill>
                  <a:schemeClr val="tx1"/>
                </a:solidFill>
                <a:latin typeface="Calibri" pitchFamily="34" charset="0"/>
              </a:defRPr>
            </a:lvl6pPr>
            <a:lvl7pPr marL="2971800" indent="-228600" eaLnBrk="0" fontAlgn="base" hangingPunct="0">
              <a:spcBef>
                <a:spcPct val="30000"/>
              </a:spcBef>
              <a:spcAft>
                <a:spcPct val="0"/>
              </a:spcAft>
              <a:defRPr sz="1200">
                <a:solidFill>
                  <a:schemeClr val="tx1"/>
                </a:solidFill>
                <a:latin typeface="Calibri" pitchFamily="34" charset="0"/>
              </a:defRPr>
            </a:lvl7pPr>
            <a:lvl8pPr marL="3429000" indent="-228600" eaLnBrk="0" fontAlgn="base" hangingPunct="0">
              <a:spcBef>
                <a:spcPct val="30000"/>
              </a:spcBef>
              <a:spcAft>
                <a:spcPct val="0"/>
              </a:spcAft>
              <a:defRPr sz="1200">
                <a:solidFill>
                  <a:schemeClr val="tx1"/>
                </a:solidFill>
                <a:latin typeface="Calibri" pitchFamily="34" charset="0"/>
              </a:defRPr>
            </a:lvl8pPr>
            <a:lvl9pPr marL="3886200" indent="-228600" eaLnBrk="0" fontAlgn="base" hangingPunct="0">
              <a:spcBef>
                <a:spcPct val="30000"/>
              </a:spcBef>
              <a:spcAft>
                <a:spcPct val="0"/>
              </a:spcAft>
              <a:defRPr sz="1200">
                <a:solidFill>
                  <a:schemeClr val="tx1"/>
                </a:solidFill>
                <a:latin typeface="Calibri" pitchFamily="34" charset="0"/>
              </a:defRPr>
            </a:lvl9pPr>
          </a:lstStyle>
          <a:p>
            <a:pPr eaLnBrk="1" hangingPunct="1">
              <a:spcBef>
                <a:spcPct val="0"/>
              </a:spcBef>
            </a:pPr>
            <a:fld id="{CE7F8599-D00C-4FBF-BCE0-3BB2F14F374F}" type="slidenum">
              <a:rPr lang="en-US" altLang="en-US" smtClean="0">
                <a:latin typeface="Arial" charset="0"/>
              </a:rPr>
              <a:pPr eaLnBrk="1" hangingPunct="1">
                <a:spcBef>
                  <a:spcPct val="0"/>
                </a:spcBef>
              </a:pPr>
              <a:t>19</a:t>
            </a:fld>
            <a:endParaRPr lang="en-US" altLang="en-US" smtClean="0">
              <a:latin typeface="Arial"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954" name="Slide Image Placeholder 1"/>
          <p:cNvSpPr>
            <a:spLocks noGrp="1" noRot="1" noChangeAspect="1" noTextEdit="1"/>
          </p:cNvSpPr>
          <p:nvPr>
            <p:ph type="sldImg"/>
          </p:nvPr>
        </p:nvSpPr>
        <p:spPr bwMode="auto">
          <a:xfrm>
            <a:off x="635000" y="1163638"/>
            <a:ext cx="5588000" cy="31432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595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
        <p:nvSpPr>
          <p:cNvPr id="12595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defRPr>
            </a:lvl1pPr>
            <a:lvl2pPr marL="742950" indent="-285750" eaLnBrk="0" hangingPunct="0">
              <a:spcBef>
                <a:spcPct val="30000"/>
              </a:spcBef>
              <a:defRPr sz="1200">
                <a:solidFill>
                  <a:schemeClr val="tx1"/>
                </a:solidFill>
                <a:latin typeface="Calibri" pitchFamily="34" charset="0"/>
              </a:defRPr>
            </a:lvl2pPr>
            <a:lvl3pPr marL="1143000" indent="-228600" eaLnBrk="0" hangingPunct="0">
              <a:spcBef>
                <a:spcPct val="30000"/>
              </a:spcBef>
              <a:defRPr sz="1200">
                <a:solidFill>
                  <a:schemeClr val="tx1"/>
                </a:solidFill>
                <a:latin typeface="Calibri" pitchFamily="34" charset="0"/>
              </a:defRPr>
            </a:lvl3pPr>
            <a:lvl4pPr marL="1600200" indent="-228600" eaLnBrk="0" hangingPunct="0">
              <a:spcBef>
                <a:spcPct val="30000"/>
              </a:spcBef>
              <a:defRPr sz="1200">
                <a:solidFill>
                  <a:schemeClr val="tx1"/>
                </a:solidFill>
                <a:latin typeface="Calibri" pitchFamily="34" charset="0"/>
              </a:defRPr>
            </a:lvl4pPr>
            <a:lvl5pPr marL="2057400" indent="-228600" eaLnBrk="0" hangingPunct="0">
              <a:spcBef>
                <a:spcPct val="30000"/>
              </a:spcBef>
              <a:defRPr sz="1200">
                <a:solidFill>
                  <a:schemeClr val="tx1"/>
                </a:solidFill>
                <a:latin typeface="Calibri" pitchFamily="34" charset="0"/>
              </a:defRPr>
            </a:lvl5pPr>
            <a:lvl6pPr marL="2514600" indent="-228600" eaLnBrk="0" fontAlgn="base" hangingPunct="0">
              <a:spcBef>
                <a:spcPct val="30000"/>
              </a:spcBef>
              <a:spcAft>
                <a:spcPct val="0"/>
              </a:spcAft>
              <a:defRPr sz="1200">
                <a:solidFill>
                  <a:schemeClr val="tx1"/>
                </a:solidFill>
                <a:latin typeface="Calibri" pitchFamily="34" charset="0"/>
              </a:defRPr>
            </a:lvl6pPr>
            <a:lvl7pPr marL="2971800" indent="-228600" eaLnBrk="0" fontAlgn="base" hangingPunct="0">
              <a:spcBef>
                <a:spcPct val="30000"/>
              </a:spcBef>
              <a:spcAft>
                <a:spcPct val="0"/>
              </a:spcAft>
              <a:defRPr sz="1200">
                <a:solidFill>
                  <a:schemeClr val="tx1"/>
                </a:solidFill>
                <a:latin typeface="Calibri" pitchFamily="34" charset="0"/>
              </a:defRPr>
            </a:lvl7pPr>
            <a:lvl8pPr marL="3429000" indent="-228600" eaLnBrk="0" fontAlgn="base" hangingPunct="0">
              <a:spcBef>
                <a:spcPct val="30000"/>
              </a:spcBef>
              <a:spcAft>
                <a:spcPct val="0"/>
              </a:spcAft>
              <a:defRPr sz="1200">
                <a:solidFill>
                  <a:schemeClr val="tx1"/>
                </a:solidFill>
                <a:latin typeface="Calibri" pitchFamily="34" charset="0"/>
              </a:defRPr>
            </a:lvl8pPr>
            <a:lvl9pPr marL="3886200" indent="-228600" eaLnBrk="0" fontAlgn="base" hangingPunct="0">
              <a:spcBef>
                <a:spcPct val="30000"/>
              </a:spcBef>
              <a:spcAft>
                <a:spcPct val="0"/>
              </a:spcAft>
              <a:defRPr sz="1200">
                <a:solidFill>
                  <a:schemeClr val="tx1"/>
                </a:solidFill>
                <a:latin typeface="Calibri" pitchFamily="34" charset="0"/>
              </a:defRPr>
            </a:lvl9pPr>
          </a:lstStyle>
          <a:p>
            <a:pPr eaLnBrk="1" hangingPunct="1">
              <a:spcBef>
                <a:spcPct val="0"/>
              </a:spcBef>
            </a:pPr>
            <a:fld id="{6E597B01-B4E3-44EF-A6E0-858833CF23DE}" type="slidenum">
              <a:rPr lang="en-US" altLang="en-US" smtClean="0">
                <a:latin typeface="Arial" charset="0"/>
              </a:rPr>
              <a:pPr eaLnBrk="1" hangingPunct="1">
                <a:spcBef>
                  <a:spcPct val="0"/>
                </a:spcBef>
              </a:pPr>
              <a:t>21</a:t>
            </a:fld>
            <a:endParaRPr lang="en-US" altLang="en-US" smtClean="0">
              <a:latin typeface="Arial"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F927E469-E76D-4506-93AE-00EBB45EAD69}" type="datetimeFigureOut">
              <a:rPr lang="en-US" smtClean="0"/>
              <a:pPr/>
              <a:t>11/23/2014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50414D5-E642-40FE-B8F5-88F82B8EB10A}" type="slidenum">
              <a:rPr lang="en-US" smtClean="0"/>
              <a:pPr/>
              <a:t>‹#›</a:t>
            </a:fld>
            <a:endParaRPr lang="en-US"/>
          </a:p>
        </p:txBody>
      </p:sp>
    </p:spTree>
    <p:extLst>
      <p:ext uri="{BB962C8B-B14F-4D97-AF65-F5344CB8AC3E}">
        <p14:creationId xmlns:p14="http://schemas.microsoft.com/office/powerpoint/2010/main" val="57903345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927E469-E76D-4506-93AE-00EBB45EAD69}" type="datetimeFigureOut">
              <a:rPr lang="en-US" smtClean="0"/>
              <a:pPr/>
              <a:t>11/23/2014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50414D5-E642-40FE-B8F5-88F82B8EB10A}" type="slidenum">
              <a:rPr lang="en-US" smtClean="0"/>
              <a:pPr/>
              <a:t>‹#›</a:t>
            </a:fld>
            <a:endParaRPr lang="en-US"/>
          </a:p>
        </p:txBody>
      </p:sp>
    </p:spTree>
    <p:extLst>
      <p:ext uri="{BB962C8B-B14F-4D97-AF65-F5344CB8AC3E}">
        <p14:creationId xmlns:p14="http://schemas.microsoft.com/office/powerpoint/2010/main" val="97980636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927E469-E76D-4506-93AE-00EBB45EAD69}" type="datetimeFigureOut">
              <a:rPr lang="en-US" smtClean="0"/>
              <a:pPr/>
              <a:t>11/23/2014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50414D5-E642-40FE-B8F5-88F82B8EB10A}" type="slidenum">
              <a:rPr lang="en-US" smtClean="0"/>
              <a:pPr/>
              <a:t>‹#›</a:t>
            </a:fld>
            <a:endParaRPr lang="en-US"/>
          </a:p>
        </p:txBody>
      </p:sp>
    </p:spTree>
    <p:extLst>
      <p:ext uri="{BB962C8B-B14F-4D97-AF65-F5344CB8AC3E}">
        <p14:creationId xmlns:p14="http://schemas.microsoft.com/office/powerpoint/2010/main" val="314165022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927E469-E76D-4506-93AE-00EBB45EAD69}" type="datetimeFigureOut">
              <a:rPr lang="en-US" smtClean="0"/>
              <a:pPr/>
              <a:t>11/23/2014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50414D5-E642-40FE-B8F5-88F82B8EB10A}" type="slidenum">
              <a:rPr lang="en-US" smtClean="0"/>
              <a:pPr/>
              <a:t>‹#›</a:t>
            </a:fld>
            <a:endParaRPr lang="en-US"/>
          </a:p>
        </p:txBody>
      </p:sp>
    </p:spTree>
    <p:extLst>
      <p:ext uri="{BB962C8B-B14F-4D97-AF65-F5344CB8AC3E}">
        <p14:creationId xmlns:p14="http://schemas.microsoft.com/office/powerpoint/2010/main" val="236189617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927E469-E76D-4506-93AE-00EBB45EAD69}" type="datetimeFigureOut">
              <a:rPr lang="en-US" smtClean="0"/>
              <a:pPr/>
              <a:t>11/23/2014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50414D5-E642-40FE-B8F5-88F82B8EB10A}" type="slidenum">
              <a:rPr lang="en-US" smtClean="0"/>
              <a:pPr/>
              <a:t>‹#›</a:t>
            </a:fld>
            <a:endParaRPr lang="en-US"/>
          </a:p>
        </p:txBody>
      </p:sp>
    </p:spTree>
    <p:extLst>
      <p:ext uri="{BB962C8B-B14F-4D97-AF65-F5344CB8AC3E}">
        <p14:creationId xmlns:p14="http://schemas.microsoft.com/office/powerpoint/2010/main" val="101567204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F927E469-E76D-4506-93AE-00EBB45EAD69}" type="datetimeFigureOut">
              <a:rPr lang="en-US" smtClean="0"/>
              <a:pPr/>
              <a:t>11/23/2014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50414D5-E642-40FE-B8F5-88F82B8EB10A}" type="slidenum">
              <a:rPr lang="en-US" smtClean="0"/>
              <a:pPr/>
              <a:t>‹#›</a:t>
            </a:fld>
            <a:endParaRPr lang="en-US"/>
          </a:p>
        </p:txBody>
      </p:sp>
    </p:spTree>
    <p:extLst>
      <p:ext uri="{BB962C8B-B14F-4D97-AF65-F5344CB8AC3E}">
        <p14:creationId xmlns:p14="http://schemas.microsoft.com/office/powerpoint/2010/main" val="102116461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F927E469-E76D-4506-93AE-00EBB45EAD69}" type="datetimeFigureOut">
              <a:rPr lang="en-US" smtClean="0"/>
              <a:pPr/>
              <a:t>11/23/2014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50414D5-E642-40FE-B8F5-88F82B8EB10A}" type="slidenum">
              <a:rPr lang="en-US" smtClean="0"/>
              <a:pPr/>
              <a:t>‹#›</a:t>
            </a:fld>
            <a:endParaRPr lang="en-US"/>
          </a:p>
        </p:txBody>
      </p:sp>
    </p:spTree>
    <p:extLst>
      <p:ext uri="{BB962C8B-B14F-4D97-AF65-F5344CB8AC3E}">
        <p14:creationId xmlns:p14="http://schemas.microsoft.com/office/powerpoint/2010/main" val="3385643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F927E469-E76D-4506-93AE-00EBB45EAD69}" type="datetimeFigureOut">
              <a:rPr lang="en-US" smtClean="0"/>
              <a:pPr/>
              <a:t>11/23/2014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50414D5-E642-40FE-B8F5-88F82B8EB10A}" type="slidenum">
              <a:rPr lang="en-US" smtClean="0"/>
              <a:pPr/>
              <a:t>‹#›</a:t>
            </a:fld>
            <a:endParaRPr lang="en-US"/>
          </a:p>
        </p:txBody>
      </p:sp>
    </p:spTree>
    <p:extLst>
      <p:ext uri="{BB962C8B-B14F-4D97-AF65-F5344CB8AC3E}">
        <p14:creationId xmlns:p14="http://schemas.microsoft.com/office/powerpoint/2010/main" val="241149257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927E469-E76D-4506-93AE-00EBB45EAD69}" type="datetimeFigureOut">
              <a:rPr lang="en-US" smtClean="0"/>
              <a:pPr/>
              <a:t>11/23/2014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50414D5-E642-40FE-B8F5-88F82B8EB10A}" type="slidenum">
              <a:rPr lang="en-US" smtClean="0"/>
              <a:pPr/>
              <a:t>‹#›</a:t>
            </a:fld>
            <a:endParaRPr lang="en-US"/>
          </a:p>
        </p:txBody>
      </p:sp>
    </p:spTree>
    <p:extLst>
      <p:ext uri="{BB962C8B-B14F-4D97-AF65-F5344CB8AC3E}">
        <p14:creationId xmlns:p14="http://schemas.microsoft.com/office/powerpoint/2010/main" val="58711968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927E469-E76D-4506-93AE-00EBB45EAD69}" type="datetimeFigureOut">
              <a:rPr lang="en-US" smtClean="0"/>
              <a:pPr/>
              <a:t>11/23/2014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50414D5-E642-40FE-B8F5-88F82B8EB10A}" type="slidenum">
              <a:rPr lang="en-US" smtClean="0"/>
              <a:pPr/>
              <a:t>‹#›</a:t>
            </a:fld>
            <a:endParaRPr lang="en-US"/>
          </a:p>
        </p:txBody>
      </p:sp>
    </p:spTree>
    <p:extLst>
      <p:ext uri="{BB962C8B-B14F-4D97-AF65-F5344CB8AC3E}">
        <p14:creationId xmlns:p14="http://schemas.microsoft.com/office/powerpoint/2010/main" val="311940781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927E469-E76D-4506-93AE-00EBB45EAD69}" type="datetimeFigureOut">
              <a:rPr lang="en-US" smtClean="0"/>
              <a:pPr/>
              <a:t>11/23/2014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50414D5-E642-40FE-B8F5-88F82B8EB10A}" type="slidenum">
              <a:rPr lang="en-US" smtClean="0"/>
              <a:pPr/>
              <a:t>‹#›</a:t>
            </a:fld>
            <a:endParaRPr lang="en-US"/>
          </a:p>
        </p:txBody>
      </p:sp>
    </p:spTree>
    <p:extLst>
      <p:ext uri="{BB962C8B-B14F-4D97-AF65-F5344CB8AC3E}">
        <p14:creationId xmlns:p14="http://schemas.microsoft.com/office/powerpoint/2010/main" val="360499333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927E469-E76D-4506-93AE-00EBB45EAD69}" type="datetimeFigureOut">
              <a:rPr lang="en-US" smtClean="0"/>
              <a:pPr/>
              <a:t>11/23/2014</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50414D5-E642-40FE-B8F5-88F82B8EB10A}" type="slidenum">
              <a:rPr lang="en-US" smtClean="0"/>
              <a:pPr/>
              <a:t>‹#›</a:t>
            </a:fld>
            <a:endParaRPr lang="en-US"/>
          </a:p>
        </p:txBody>
      </p:sp>
    </p:spTree>
    <p:extLst>
      <p:ext uri="{BB962C8B-B14F-4D97-AF65-F5344CB8AC3E}">
        <p14:creationId xmlns:p14="http://schemas.microsoft.com/office/powerpoint/2010/main" val="28716617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14.emf"/><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16.gif"/><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Text Box 2"/>
          <p:cNvSpPr txBox="1">
            <a:spLocks noChangeArrowheads="1"/>
          </p:cNvSpPr>
          <p:nvPr/>
        </p:nvSpPr>
        <p:spPr bwMode="auto">
          <a:xfrm>
            <a:off x="1165004" y="364364"/>
            <a:ext cx="9539817" cy="646331"/>
          </a:xfrm>
          <a:prstGeom prst="rect">
            <a:avLst/>
          </a:prstGeom>
          <a:noFill/>
          <a:ln w="9525">
            <a:noFill/>
            <a:miter lim="800000"/>
            <a:headEnd/>
            <a:tailEnd/>
          </a:ln>
          <a:effectLst/>
        </p:spPr>
        <p:txBody>
          <a:bodyPr>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ctr">
              <a:defRPr/>
            </a:pPr>
            <a:r>
              <a:rPr lang="en-US" altLang="en-US" sz="3600" b="1" dirty="0" smtClean="0">
                <a:effectLst>
                  <a:outerShdw blurRad="38100" dist="38100" dir="2700000" algn="tl">
                    <a:srgbClr val="336699"/>
                  </a:outerShdw>
                </a:effectLst>
                <a:latin typeface="Comic Sans MS" pitchFamily="66" charset="0"/>
              </a:rPr>
              <a:t>Welcome to English Corner</a:t>
            </a:r>
          </a:p>
        </p:txBody>
      </p:sp>
      <p:pic>
        <p:nvPicPr>
          <p:cNvPr id="61443"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466499" y="1033465"/>
            <a:ext cx="6936828" cy="751327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Rectangle 1"/>
          <p:cNvSpPr/>
          <p:nvPr/>
        </p:nvSpPr>
        <p:spPr>
          <a:xfrm>
            <a:off x="3011705" y="1839179"/>
            <a:ext cx="6391622" cy="1538883"/>
          </a:xfrm>
          <a:prstGeom prst="rect">
            <a:avLst/>
          </a:prstGeom>
          <a:noFill/>
        </p:spPr>
        <p:txBody>
          <a:bodyPr wrap="none" lIns="91440" tIns="45720" rIns="91440" bIns="45720">
            <a:spAutoFit/>
          </a:bodyPr>
          <a:lstStyle/>
          <a:p>
            <a:pPr algn="ctr"/>
            <a:r>
              <a:rPr lang="en-US" sz="5400" b="1"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Professors</a:t>
            </a:r>
          </a:p>
          <a:p>
            <a:pPr algn="ctr"/>
            <a:r>
              <a:rPr lang="en-US" sz="4000" b="1" cap="none" spc="300" dirty="0" smtClean="0">
                <a:ln w="11430" cmpd="sng">
                  <a:solidFill>
                    <a:schemeClr val="accent1">
                      <a:tint val="10000"/>
                    </a:schemeClr>
                  </a:solidFill>
                  <a:prstDash val="solid"/>
                  <a:miter lim="800000"/>
                </a:ln>
                <a:effectLst>
                  <a:glow rad="45500">
                    <a:schemeClr val="accent1">
                      <a:satMod val="220000"/>
                      <a:alpha val="35000"/>
                    </a:schemeClr>
                  </a:glow>
                </a:effectLst>
              </a:rPr>
              <a:t>John and Marie Murdoch</a:t>
            </a:r>
            <a:endParaRPr lang="en-US" sz="4000" b="1" cap="none" spc="300" dirty="0">
              <a:ln w="11430" cmpd="sng">
                <a:solidFill>
                  <a:schemeClr val="accent1">
                    <a:tint val="10000"/>
                  </a:schemeClr>
                </a:solidFill>
                <a:prstDash val="solid"/>
                <a:miter lim="800000"/>
              </a:ln>
              <a:effectLst>
                <a:glow rad="45500">
                  <a:schemeClr val="accent1">
                    <a:satMod val="220000"/>
                    <a:alpha val="35000"/>
                  </a:schemeClr>
                </a:glow>
              </a:effectLst>
            </a:endParaRPr>
          </a:p>
        </p:txBody>
      </p:sp>
    </p:spTree>
    <p:extLst>
      <p:ext uri="{BB962C8B-B14F-4D97-AF65-F5344CB8AC3E}">
        <p14:creationId xmlns:p14="http://schemas.microsoft.com/office/powerpoint/2010/main" val="140779077"/>
      </p:ext>
    </p:extLst>
  </p:cSld>
  <p:clrMapOvr>
    <a:masterClrMapping/>
  </p:clrMapOvr>
  <p:transition spd="slow">
    <p:fade thruBlk="1"/>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8000" dirty="0" smtClean="0">
                <a:latin typeface="Times New Roman" panose="02020603050405020304" pitchFamily="18" charset="0"/>
                <a:cs typeface="Times New Roman" panose="02020603050405020304" pitchFamily="18" charset="0"/>
              </a:rPr>
              <a:t> </a:t>
            </a:r>
            <a:endParaRPr lang="en-US" sz="8000"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lstStyle/>
          <a:p>
            <a:pPr marL="0" indent="0">
              <a:buNone/>
            </a:pPr>
            <a:r>
              <a:rPr lang="en-US" dirty="0" smtClean="0">
                <a:latin typeface="Times New Roman" panose="02020603050405020304" pitchFamily="18" charset="0"/>
                <a:cs typeface="Times New Roman" panose="02020603050405020304" pitchFamily="18" charset="0"/>
              </a:rPr>
              <a:t>Limericks are short (sometimes serious; sometime silly) poems that are fun to recite.</a:t>
            </a:r>
          </a:p>
          <a:p>
            <a:pPr marL="0" indent="0">
              <a:buNone/>
            </a:pPr>
            <a:r>
              <a:rPr lang="en-US" sz="4400" b="1" dirty="0">
                <a:latin typeface="Times New Roman" panose="02020603050405020304" pitchFamily="18" charset="0"/>
                <a:cs typeface="Times New Roman" panose="02020603050405020304" pitchFamily="18" charset="0"/>
              </a:rPr>
              <a:t>A: </a:t>
            </a:r>
            <a:r>
              <a:rPr lang="en-US" sz="4400" dirty="0">
                <a:latin typeface="Times New Roman" panose="02020603050405020304" pitchFamily="18" charset="0"/>
                <a:cs typeface="Times New Roman" panose="02020603050405020304" pitchFamily="18" charset="0"/>
              </a:rPr>
              <a:t>What is a limerick, Mother?</a:t>
            </a:r>
            <a:br>
              <a:rPr lang="en-US" sz="4400" dirty="0">
                <a:latin typeface="Times New Roman" panose="02020603050405020304" pitchFamily="18" charset="0"/>
                <a:cs typeface="Times New Roman" panose="02020603050405020304" pitchFamily="18" charset="0"/>
              </a:rPr>
            </a:br>
            <a:r>
              <a:rPr lang="en-US" sz="4400" b="1" dirty="0">
                <a:latin typeface="Times New Roman" panose="02020603050405020304" pitchFamily="18" charset="0"/>
                <a:cs typeface="Times New Roman" panose="02020603050405020304" pitchFamily="18" charset="0"/>
              </a:rPr>
              <a:t>A: </a:t>
            </a:r>
            <a:r>
              <a:rPr lang="en-US" sz="4400" dirty="0">
                <a:latin typeface="Times New Roman" panose="02020603050405020304" pitchFamily="18" charset="0"/>
                <a:cs typeface="Times New Roman" panose="02020603050405020304" pitchFamily="18" charset="0"/>
              </a:rPr>
              <a:t>It's a form of verse, said brother</a:t>
            </a:r>
            <a:br>
              <a:rPr lang="en-US" sz="4400" dirty="0">
                <a:latin typeface="Times New Roman" panose="02020603050405020304" pitchFamily="18" charset="0"/>
                <a:cs typeface="Times New Roman" panose="02020603050405020304" pitchFamily="18" charset="0"/>
              </a:rPr>
            </a:br>
            <a:r>
              <a:rPr lang="en-US" sz="4400" b="1" dirty="0">
                <a:latin typeface="Times New Roman" panose="02020603050405020304" pitchFamily="18" charset="0"/>
                <a:cs typeface="Times New Roman" panose="02020603050405020304" pitchFamily="18" charset="0"/>
              </a:rPr>
              <a:t>B: </a:t>
            </a:r>
            <a:r>
              <a:rPr lang="en-US" sz="4400" dirty="0">
                <a:latin typeface="Times New Roman" panose="02020603050405020304" pitchFamily="18" charset="0"/>
                <a:cs typeface="Times New Roman" panose="02020603050405020304" pitchFamily="18" charset="0"/>
              </a:rPr>
              <a:t>In which lines one and two </a:t>
            </a:r>
            <a:br>
              <a:rPr lang="en-US" sz="4400" dirty="0">
                <a:latin typeface="Times New Roman" panose="02020603050405020304" pitchFamily="18" charset="0"/>
                <a:cs typeface="Times New Roman" panose="02020603050405020304" pitchFamily="18" charset="0"/>
              </a:rPr>
            </a:br>
            <a:r>
              <a:rPr lang="en-US" sz="4400" b="1" dirty="0">
                <a:latin typeface="Times New Roman" panose="02020603050405020304" pitchFamily="18" charset="0"/>
                <a:cs typeface="Times New Roman" panose="02020603050405020304" pitchFamily="18" charset="0"/>
              </a:rPr>
              <a:t>B: </a:t>
            </a:r>
            <a:r>
              <a:rPr lang="en-US" sz="4400" dirty="0">
                <a:latin typeface="Times New Roman" panose="02020603050405020304" pitchFamily="18" charset="0"/>
                <a:cs typeface="Times New Roman" panose="02020603050405020304" pitchFamily="18" charset="0"/>
              </a:rPr>
              <a:t>Rhyme with five when it's through </a:t>
            </a:r>
            <a:br>
              <a:rPr lang="en-US" sz="4400" dirty="0">
                <a:latin typeface="Times New Roman" panose="02020603050405020304" pitchFamily="18" charset="0"/>
                <a:cs typeface="Times New Roman" panose="02020603050405020304" pitchFamily="18" charset="0"/>
              </a:rPr>
            </a:br>
            <a:r>
              <a:rPr lang="en-US" sz="4400" b="1" dirty="0">
                <a:latin typeface="Times New Roman" panose="02020603050405020304" pitchFamily="18" charset="0"/>
                <a:cs typeface="Times New Roman" panose="02020603050405020304" pitchFamily="18" charset="0"/>
              </a:rPr>
              <a:t>A: </a:t>
            </a:r>
            <a:r>
              <a:rPr lang="en-US" sz="4400" dirty="0">
                <a:latin typeface="Times New Roman" panose="02020603050405020304" pitchFamily="18" charset="0"/>
                <a:cs typeface="Times New Roman" panose="02020603050405020304" pitchFamily="18" charset="0"/>
              </a:rPr>
              <a:t>And three and four rhyme with each other.</a:t>
            </a:r>
          </a:p>
          <a:p>
            <a:pPr marL="0" indent="0">
              <a:buNone/>
            </a:pPr>
            <a:endParaRPr lang="en-US" sz="4400" dirty="0" smtClean="0"/>
          </a:p>
        </p:txBody>
      </p:sp>
      <p:sp>
        <p:nvSpPr>
          <p:cNvPr id="4" name="Rectangle 3"/>
          <p:cNvSpPr/>
          <p:nvPr/>
        </p:nvSpPr>
        <p:spPr>
          <a:xfrm>
            <a:off x="1162373" y="780103"/>
            <a:ext cx="8927023" cy="923330"/>
          </a:xfrm>
          <a:prstGeom prst="rect">
            <a:avLst/>
          </a:prstGeom>
        </p:spPr>
        <p:txBody>
          <a:bodyPr wrap="square">
            <a:spAutoFit/>
          </a:bodyPr>
          <a:lstStyle/>
          <a:p>
            <a:pPr algn="ctr"/>
            <a:r>
              <a:rPr lang="en-US" sz="5400" b="1" dirty="0">
                <a:solidFill>
                  <a:srgbClr val="FF0000"/>
                </a:solidFill>
              </a:rPr>
              <a:t>Did anyone write a Limerick?</a:t>
            </a:r>
            <a:endParaRPr lang="en-US" sz="5400" dirty="0"/>
          </a:p>
        </p:txBody>
      </p:sp>
    </p:spTree>
    <p:extLst>
      <p:ext uri="{BB962C8B-B14F-4D97-AF65-F5344CB8AC3E}">
        <p14:creationId xmlns:p14="http://schemas.microsoft.com/office/powerpoint/2010/main" val="419698034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b="1" dirty="0">
                <a:latin typeface="Times New Roman" panose="02020603050405020304" pitchFamily="18" charset="0"/>
                <a:cs typeface="Times New Roman" panose="02020603050405020304" pitchFamily="18" charset="0"/>
              </a:rPr>
              <a:t>Pumpkin Pie </a:t>
            </a:r>
            <a:r>
              <a:rPr lang="en-US" b="1" dirty="0" smtClean="0">
                <a:latin typeface="Times New Roman" panose="02020603050405020304" pitchFamily="18" charset="0"/>
                <a:cs typeface="Times New Roman" panose="02020603050405020304" pitchFamily="18" charset="0"/>
              </a:rPr>
              <a:t>Limerick</a:t>
            </a:r>
            <a:br>
              <a:rPr lang="en-US" b="1" dirty="0" smtClean="0">
                <a:latin typeface="Times New Roman" panose="02020603050405020304" pitchFamily="18" charset="0"/>
                <a:cs typeface="Times New Roman" panose="02020603050405020304" pitchFamily="18" charset="0"/>
              </a:rPr>
            </a:br>
            <a:r>
              <a:rPr lang="en-US" sz="2700" b="1" dirty="0" smtClean="0">
                <a:latin typeface="Times New Roman" panose="02020603050405020304" pitchFamily="18" charset="0"/>
                <a:cs typeface="Times New Roman" panose="02020603050405020304" pitchFamily="18" charset="0"/>
              </a:rPr>
              <a:t>(William Clark)</a:t>
            </a:r>
            <a:r>
              <a:rPr lang="en-US" sz="2700" b="1" dirty="0">
                <a:latin typeface="Times New Roman" panose="02020603050405020304" pitchFamily="18" charset="0"/>
                <a:cs typeface="Times New Roman" panose="02020603050405020304" pitchFamily="18" charset="0"/>
              </a:rPr>
              <a:t/>
            </a:r>
            <a:br>
              <a:rPr lang="en-US" sz="2700" b="1" dirty="0">
                <a:latin typeface="Times New Roman" panose="02020603050405020304" pitchFamily="18" charset="0"/>
                <a:cs typeface="Times New Roman" panose="02020603050405020304" pitchFamily="18" charset="0"/>
              </a:rPr>
            </a:br>
            <a:endParaRPr lang="en-US" sz="2700"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normAutofit/>
          </a:bodyPr>
          <a:lstStyle/>
          <a:p>
            <a:pPr marL="0" indent="0">
              <a:buNone/>
            </a:pPr>
            <a:r>
              <a:rPr lang="en-US" sz="3600" dirty="0" smtClean="0">
                <a:latin typeface="Times New Roman" panose="02020603050405020304" pitchFamily="18" charset="0"/>
                <a:cs typeface="Times New Roman" panose="02020603050405020304" pitchFamily="18" charset="0"/>
              </a:rPr>
              <a:t>For </a:t>
            </a:r>
            <a:r>
              <a:rPr lang="en-US" sz="3600" dirty="0">
                <a:latin typeface="Times New Roman" panose="02020603050405020304" pitchFamily="18" charset="0"/>
                <a:cs typeface="Times New Roman" panose="02020603050405020304" pitchFamily="18" charset="0"/>
              </a:rPr>
              <a:t>a piece of my mom's pumpkin pie</a:t>
            </a:r>
            <a:br>
              <a:rPr lang="en-US" sz="3600" dirty="0">
                <a:latin typeface="Times New Roman" panose="02020603050405020304" pitchFamily="18" charset="0"/>
                <a:cs typeface="Times New Roman" panose="02020603050405020304" pitchFamily="18" charset="0"/>
              </a:rPr>
            </a:br>
            <a:r>
              <a:rPr lang="en-US" sz="3600" dirty="0">
                <a:latin typeface="Times New Roman" panose="02020603050405020304" pitchFamily="18" charset="0"/>
                <a:cs typeface="Times New Roman" panose="02020603050405020304" pitchFamily="18" charset="0"/>
              </a:rPr>
              <a:t>There are kids who would offer to die</a:t>
            </a:r>
            <a:r>
              <a:rPr lang="en-US" sz="3600" dirty="0" smtClean="0">
                <a:latin typeface="Times New Roman" panose="02020603050405020304" pitchFamily="18" charset="0"/>
                <a:cs typeface="Times New Roman" panose="02020603050405020304" pitchFamily="18" charset="0"/>
              </a:rPr>
              <a:t>.</a:t>
            </a:r>
            <a:r>
              <a:rPr lang="en-US" sz="3600" dirty="0">
                <a:latin typeface="Times New Roman" panose="02020603050405020304" pitchFamily="18" charset="0"/>
                <a:cs typeface="Times New Roman" panose="02020603050405020304" pitchFamily="18" charset="0"/>
              </a:rPr>
              <a:t/>
            </a:r>
            <a:br>
              <a:rPr lang="en-US" sz="3600" dirty="0">
                <a:latin typeface="Times New Roman" panose="02020603050405020304" pitchFamily="18" charset="0"/>
                <a:cs typeface="Times New Roman" panose="02020603050405020304" pitchFamily="18" charset="0"/>
              </a:rPr>
            </a:br>
            <a:r>
              <a:rPr lang="en-US" sz="3600" dirty="0">
                <a:latin typeface="Times New Roman" panose="02020603050405020304" pitchFamily="18" charset="0"/>
                <a:cs typeface="Times New Roman" panose="02020603050405020304" pitchFamily="18" charset="0"/>
              </a:rPr>
              <a:t>The aroma alone</a:t>
            </a:r>
            <a:br>
              <a:rPr lang="en-US" sz="3600" dirty="0">
                <a:latin typeface="Times New Roman" panose="02020603050405020304" pitchFamily="18" charset="0"/>
                <a:cs typeface="Times New Roman" panose="02020603050405020304" pitchFamily="18" charset="0"/>
              </a:rPr>
            </a:br>
            <a:r>
              <a:rPr lang="en-US" sz="3600" dirty="0">
                <a:latin typeface="Times New Roman" panose="02020603050405020304" pitchFamily="18" charset="0"/>
                <a:cs typeface="Times New Roman" panose="02020603050405020304" pitchFamily="18" charset="0"/>
              </a:rPr>
              <a:t>Gets right to the </a:t>
            </a:r>
            <a:r>
              <a:rPr lang="en-US" sz="3600" dirty="0" smtClean="0">
                <a:latin typeface="Times New Roman" panose="02020603050405020304" pitchFamily="18" charset="0"/>
                <a:cs typeface="Times New Roman" panose="02020603050405020304" pitchFamily="18" charset="0"/>
              </a:rPr>
              <a:t>bone,</a:t>
            </a:r>
            <a:r>
              <a:rPr lang="en-US" sz="3600" dirty="0">
                <a:latin typeface="Times New Roman" panose="02020603050405020304" pitchFamily="18" charset="0"/>
                <a:cs typeface="Times New Roman" panose="02020603050405020304" pitchFamily="18" charset="0"/>
              </a:rPr>
              <a:t/>
            </a:r>
            <a:br>
              <a:rPr lang="en-US" sz="3600" dirty="0">
                <a:latin typeface="Times New Roman" panose="02020603050405020304" pitchFamily="18" charset="0"/>
                <a:cs typeface="Times New Roman" panose="02020603050405020304" pitchFamily="18" charset="0"/>
              </a:rPr>
            </a:br>
            <a:r>
              <a:rPr lang="en-US" sz="3600" dirty="0">
                <a:latin typeface="Times New Roman" panose="02020603050405020304" pitchFamily="18" charset="0"/>
                <a:cs typeface="Times New Roman" panose="02020603050405020304" pitchFamily="18" charset="0"/>
              </a:rPr>
              <a:t>And to ask for some more they're not </a:t>
            </a:r>
            <a:r>
              <a:rPr lang="en-US" sz="3600" dirty="0" smtClean="0">
                <a:latin typeface="Times New Roman" panose="02020603050405020304" pitchFamily="18" charset="0"/>
                <a:cs typeface="Times New Roman" panose="02020603050405020304" pitchFamily="18" charset="0"/>
              </a:rPr>
              <a:t>shy.</a:t>
            </a:r>
            <a:endParaRPr lang="en-US" sz="3600" dirty="0">
              <a:latin typeface="Times New Roman" panose="02020603050405020304" pitchFamily="18" charset="0"/>
              <a:cs typeface="Times New Roman" panose="02020603050405020304" pitchFamily="18" charset="0"/>
            </a:endParaRPr>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435926" y="1000565"/>
            <a:ext cx="3756074" cy="281705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99833722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Thanksgiving Limerick</a:t>
            </a:r>
            <a:br>
              <a:rPr lang="en-US" dirty="0" smtClean="0"/>
            </a:br>
            <a:r>
              <a:rPr lang="en-US" sz="2400" dirty="0" smtClean="0"/>
              <a:t>(William Clark)</a:t>
            </a:r>
            <a:endParaRPr lang="en-US" sz="2400" dirty="0"/>
          </a:p>
        </p:txBody>
      </p:sp>
      <p:sp>
        <p:nvSpPr>
          <p:cNvPr id="3" name="Content Placeholder 2"/>
          <p:cNvSpPr>
            <a:spLocks noGrp="1"/>
          </p:cNvSpPr>
          <p:nvPr>
            <p:ph idx="1"/>
          </p:nvPr>
        </p:nvSpPr>
        <p:spPr/>
        <p:txBody>
          <a:bodyPr>
            <a:normAutofit/>
          </a:bodyPr>
          <a:lstStyle/>
          <a:p>
            <a:pPr marL="0" indent="0">
              <a:buNone/>
            </a:pPr>
            <a:r>
              <a:rPr lang="en-US" sz="4400" dirty="0">
                <a:latin typeface="Times New Roman" panose="02020603050405020304" pitchFamily="18" charset="0"/>
                <a:cs typeface="Times New Roman" panose="02020603050405020304" pitchFamily="18" charset="0"/>
              </a:rPr>
              <a:t>A cornucopia of horn,</a:t>
            </a:r>
            <a:br>
              <a:rPr lang="en-US" sz="4400" dirty="0">
                <a:latin typeface="Times New Roman" panose="02020603050405020304" pitchFamily="18" charset="0"/>
                <a:cs typeface="Times New Roman" panose="02020603050405020304" pitchFamily="18" charset="0"/>
              </a:rPr>
            </a:br>
            <a:r>
              <a:rPr lang="en-US" sz="4400" dirty="0">
                <a:latin typeface="Times New Roman" panose="02020603050405020304" pitchFamily="18" charset="0"/>
                <a:cs typeface="Times New Roman" panose="02020603050405020304" pitchFamily="18" charset="0"/>
              </a:rPr>
              <a:t>Of  flowers, of fruit, and of corn,</a:t>
            </a:r>
            <a:br>
              <a:rPr lang="en-US" sz="4400" dirty="0">
                <a:latin typeface="Times New Roman" panose="02020603050405020304" pitchFamily="18" charset="0"/>
                <a:cs typeface="Times New Roman" panose="02020603050405020304" pitchFamily="18" charset="0"/>
              </a:rPr>
            </a:br>
            <a:r>
              <a:rPr lang="en-US" sz="4400" dirty="0">
                <a:latin typeface="Times New Roman" panose="02020603050405020304" pitchFamily="18" charset="0"/>
                <a:cs typeface="Times New Roman" panose="02020603050405020304" pitchFamily="18" charset="0"/>
              </a:rPr>
              <a:t>Delighting the eye,</a:t>
            </a:r>
            <a:br>
              <a:rPr lang="en-US" sz="4400" dirty="0">
                <a:latin typeface="Times New Roman" panose="02020603050405020304" pitchFamily="18" charset="0"/>
                <a:cs typeface="Times New Roman" panose="02020603050405020304" pitchFamily="18" charset="0"/>
              </a:rPr>
            </a:br>
            <a:r>
              <a:rPr lang="en-US" sz="4400" dirty="0">
                <a:latin typeface="Times New Roman" panose="02020603050405020304" pitchFamily="18" charset="0"/>
                <a:cs typeface="Times New Roman" panose="02020603050405020304" pitchFamily="18" charset="0"/>
              </a:rPr>
              <a:t>It gives reason why</a:t>
            </a:r>
            <a:br>
              <a:rPr lang="en-US" sz="4400" dirty="0">
                <a:latin typeface="Times New Roman" panose="02020603050405020304" pitchFamily="18" charset="0"/>
                <a:cs typeface="Times New Roman" panose="02020603050405020304" pitchFamily="18" charset="0"/>
              </a:rPr>
            </a:br>
            <a:r>
              <a:rPr lang="en-US" sz="4400" dirty="0">
                <a:latin typeface="Times New Roman" panose="02020603050405020304" pitchFamily="18" charset="0"/>
                <a:cs typeface="Times New Roman" panose="02020603050405020304" pitchFamily="18" charset="0"/>
              </a:rPr>
              <a:t>You give thanks for the day you were born.</a:t>
            </a:r>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464208" y="1195754"/>
            <a:ext cx="3152481" cy="315248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72227987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45342"/>
            <a:ext cx="10515600" cy="1325563"/>
          </a:xfrm>
        </p:spPr>
        <p:txBody>
          <a:bodyPr>
            <a:normAutofit/>
          </a:bodyPr>
          <a:lstStyle/>
          <a:p>
            <a:pPr algn="ctr"/>
            <a:r>
              <a:rPr lang="en-US" b="1" dirty="0" smtClean="0">
                <a:latin typeface="Times New Roman" panose="02020603050405020304" pitchFamily="18" charset="0"/>
                <a:cs typeface="Times New Roman" panose="02020603050405020304" pitchFamily="18" charset="0"/>
              </a:rPr>
              <a:t>Thanksgiving Day</a:t>
            </a:r>
            <a:endParaRPr lang="en-US" b="1"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852267" y="2647340"/>
            <a:ext cx="10515600" cy="4351338"/>
          </a:xfrm>
        </p:spPr>
        <p:txBody>
          <a:bodyPr>
            <a:normAutofit/>
          </a:bodyPr>
          <a:lstStyle/>
          <a:p>
            <a:pPr marL="0" indent="0">
              <a:buNone/>
            </a:pPr>
            <a:r>
              <a:rPr lang="en-US" sz="3600" dirty="0" smtClean="0">
                <a:latin typeface="Times New Roman" panose="02020603050405020304" pitchFamily="18" charset="0"/>
                <a:cs typeface="Times New Roman" panose="02020603050405020304" pitchFamily="18" charset="0"/>
              </a:rPr>
              <a:t>Thanksgiving is such a special day,</a:t>
            </a:r>
          </a:p>
          <a:p>
            <a:pPr marL="0" indent="0">
              <a:buNone/>
            </a:pPr>
            <a:r>
              <a:rPr lang="en-US" sz="3600" dirty="0" smtClean="0">
                <a:latin typeface="Times New Roman" panose="02020603050405020304" pitchFamily="18" charset="0"/>
                <a:cs typeface="Times New Roman" panose="02020603050405020304" pitchFamily="18" charset="0"/>
              </a:rPr>
              <a:t>To family and friends our thanks we pay,</a:t>
            </a:r>
          </a:p>
          <a:p>
            <a:pPr marL="0" indent="0">
              <a:buNone/>
            </a:pPr>
            <a:r>
              <a:rPr lang="en-US" sz="3600" dirty="0" smtClean="0">
                <a:latin typeface="Times New Roman" panose="02020603050405020304" pitchFamily="18" charset="0"/>
                <a:cs typeface="Times New Roman" panose="02020603050405020304" pitchFamily="18" charset="0"/>
              </a:rPr>
              <a:t>We dance and we sing,</a:t>
            </a:r>
          </a:p>
          <a:p>
            <a:pPr marL="0" indent="0">
              <a:buNone/>
            </a:pPr>
            <a:r>
              <a:rPr lang="en-US" sz="3600" dirty="0" smtClean="0">
                <a:latin typeface="Times New Roman" panose="02020603050405020304" pitchFamily="18" charset="0"/>
                <a:cs typeface="Times New Roman" panose="02020603050405020304" pitchFamily="18" charset="0"/>
              </a:rPr>
              <a:t>Until our ears ring,</a:t>
            </a:r>
          </a:p>
          <a:p>
            <a:pPr marL="0" indent="0">
              <a:buNone/>
            </a:pPr>
            <a:r>
              <a:rPr lang="en-US" sz="3600" dirty="0" smtClean="0">
                <a:latin typeface="Times New Roman" panose="02020603050405020304" pitchFamily="18" charset="0"/>
                <a:cs typeface="Times New Roman" panose="02020603050405020304" pitchFamily="18" charset="0"/>
              </a:rPr>
              <a:t>With our laughter and joy--hurray!</a:t>
            </a:r>
            <a:endParaRPr lang="en-US" sz="3600" dirty="0">
              <a:latin typeface="Times New Roman" panose="02020603050405020304" pitchFamily="18" charset="0"/>
              <a:cs typeface="Times New Roman" panose="02020603050405020304" pitchFamily="18" charset="0"/>
            </a:endParaRPr>
          </a:p>
        </p:txBody>
      </p:sp>
      <p:pic>
        <p:nvPicPr>
          <p:cNvPr id="4099"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513712" y="3840481"/>
            <a:ext cx="4678288" cy="30175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100"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0"/>
            <a:ext cx="3786128" cy="24899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93683373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endParaRPr lang="en-US" b="1" dirty="0"/>
          </a:p>
        </p:txBody>
      </p:sp>
      <p:sp>
        <p:nvSpPr>
          <p:cNvPr id="3" name="Content Placeholder 2"/>
          <p:cNvSpPr>
            <a:spLocks noGrp="1"/>
          </p:cNvSpPr>
          <p:nvPr>
            <p:ph idx="1"/>
          </p:nvPr>
        </p:nvSpPr>
        <p:spPr/>
        <p:txBody>
          <a:bodyPr/>
          <a:lstStyle/>
          <a:p>
            <a:pPr marL="0" indent="0">
              <a:buNone/>
            </a:pPr>
            <a:r>
              <a:rPr lang="en-US" b="1" dirty="0" smtClean="0"/>
              <a:t> </a:t>
            </a:r>
            <a:endParaRPr lang="en-US" b="1" dirty="0"/>
          </a:p>
          <a:p>
            <a:pPr marL="0" indent="0">
              <a:buNone/>
            </a:pPr>
            <a:endParaRPr lang="en-US" dirty="0"/>
          </a:p>
        </p:txBody>
      </p:sp>
      <p:sp>
        <p:nvSpPr>
          <p:cNvPr id="4" name="Rectangle 3"/>
          <p:cNvSpPr/>
          <p:nvPr/>
        </p:nvSpPr>
        <p:spPr>
          <a:xfrm>
            <a:off x="614855" y="1879514"/>
            <a:ext cx="11406806" cy="2554545"/>
          </a:xfrm>
          <a:prstGeom prst="rect">
            <a:avLst/>
          </a:prstGeom>
          <a:noFill/>
        </p:spPr>
        <p:txBody>
          <a:bodyPr wrap="squar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en-US" sz="8000" b="1" cap="none"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Finding the Real Meaning </a:t>
            </a:r>
            <a:endParaRPr lang="en-US" sz="8000" b="1" cap="none"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a:p>
            <a:pPr algn="ctr"/>
            <a:r>
              <a:rPr lang="en-US" sz="8000" b="1" cap="none"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in </a:t>
            </a:r>
            <a:r>
              <a:rPr lang="en-US" sz="8000" b="1" cap="none"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Giving Thanks</a:t>
            </a:r>
          </a:p>
        </p:txBody>
      </p:sp>
    </p:spTree>
    <p:extLst>
      <p:ext uri="{BB962C8B-B14F-4D97-AF65-F5344CB8AC3E}">
        <p14:creationId xmlns:p14="http://schemas.microsoft.com/office/powerpoint/2010/main" val="319404961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3" descr="tgivi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4733" y="685800"/>
            <a:ext cx="7222067" cy="5715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8420" name="Text Box 4"/>
          <p:cNvSpPr txBox="1">
            <a:spLocks noChangeArrowheads="1"/>
          </p:cNvSpPr>
          <p:nvPr/>
        </p:nvSpPr>
        <p:spPr bwMode="auto">
          <a:xfrm>
            <a:off x="7213600" y="1219201"/>
            <a:ext cx="4978400" cy="2554545"/>
          </a:xfrm>
          <a:prstGeom prst="rect">
            <a:avLst/>
          </a:prstGeom>
          <a:noFill/>
          <a:ln>
            <a:noFill/>
          </a:ln>
          <a:effectLst/>
          <a:extLst/>
        </p:spPr>
        <p:txBody>
          <a:bodyPr>
            <a:spAutoFit/>
          </a:bodyPr>
          <a:lstStyle/>
          <a:p>
            <a:pPr algn="ctr">
              <a:defRPr/>
            </a:pPr>
            <a:r>
              <a:rPr lang="en-US" sz="4000" dirty="0">
                <a:solidFill>
                  <a:srgbClr val="FF9900"/>
                </a:solidFill>
                <a:effectLst>
                  <a:outerShdw blurRad="38100" dist="38100" dir="2700000" algn="tl">
                    <a:srgbClr val="FFFFFF"/>
                  </a:outerShdw>
                </a:effectLst>
                <a:latin typeface="Comic Sans MS" pitchFamily="66" charset="0"/>
              </a:rPr>
              <a:t>Thanksgiving, a day to remember how much we all have to be grateful for.</a:t>
            </a:r>
          </a:p>
        </p:txBody>
      </p:sp>
      <p:sp>
        <p:nvSpPr>
          <p:cNvPr id="188421" name="Text Box 5"/>
          <p:cNvSpPr txBox="1">
            <a:spLocks noChangeArrowheads="1"/>
          </p:cNvSpPr>
          <p:nvPr/>
        </p:nvSpPr>
        <p:spPr bwMode="auto">
          <a:xfrm>
            <a:off x="7213600" y="5943601"/>
            <a:ext cx="3469219" cy="523220"/>
          </a:xfrm>
          <a:prstGeom prst="rect">
            <a:avLst/>
          </a:prstGeom>
          <a:noFill/>
          <a:ln>
            <a:noFill/>
          </a:ln>
          <a:effectLst/>
          <a:extLst/>
        </p:spPr>
        <p:txBody>
          <a:bodyPr wrap="none">
            <a:spAutoFit/>
          </a:bodyPr>
          <a:lstStyle/>
          <a:p>
            <a:pPr>
              <a:defRPr/>
            </a:pPr>
            <a:r>
              <a:rPr lang="en-US" sz="2800" dirty="0">
                <a:solidFill>
                  <a:srgbClr val="FF9900"/>
                </a:solidFill>
                <a:effectLst>
                  <a:outerShdw blurRad="38100" dist="38100" dir="2700000" algn="tl">
                    <a:srgbClr val="FFFFFF"/>
                  </a:outerShdw>
                </a:effectLst>
                <a:latin typeface="Comic Sans MS" pitchFamily="66" charset="0"/>
              </a:rPr>
              <a:t>November </a:t>
            </a:r>
            <a:r>
              <a:rPr lang="en-US" sz="2800" dirty="0" smtClean="0">
                <a:solidFill>
                  <a:srgbClr val="FF9900"/>
                </a:solidFill>
                <a:effectLst>
                  <a:outerShdw blurRad="38100" dist="38100" dir="2700000" algn="tl">
                    <a:srgbClr val="FFFFFF"/>
                  </a:outerShdw>
                </a:effectLst>
                <a:latin typeface="Comic Sans MS" pitchFamily="66" charset="0"/>
              </a:rPr>
              <a:t>27, 2014</a:t>
            </a:r>
            <a:endParaRPr lang="en-US" sz="2800" dirty="0">
              <a:solidFill>
                <a:srgbClr val="FF9900"/>
              </a:solidFill>
              <a:effectLst>
                <a:outerShdw blurRad="38100" dist="38100" dir="2700000" algn="tl">
                  <a:srgbClr val="FFFFFF"/>
                </a:outerShdw>
              </a:effectLst>
              <a:latin typeface="Comic Sans MS" pitchFamily="66" charset="0"/>
            </a:endParaRPr>
          </a:p>
        </p:txBody>
      </p:sp>
      <p:pic>
        <p:nvPicPr>
          <p:cNvPr id="5" name="Picture 3" descr="tgivi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7933" y="838200"/>
            <a:ext cx="7222067" cy="5715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08976786"/>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88420"/>
                                        </p:tgtEl>
                                        <p:attrNameLst>
                                          <p:attrName>style.visibility</p:attrName>
                                        </p:attrNameLst>
                                      </p:cBhvr>
                                      <p:to>
                                        <p:strVal val="visible"/>
                                      </p:to>
                                    </p:set>
                                    <p:animEffect transition="in" filter="fade">
                                      <p:cBhvr>
                                        <p:cTn id="7" dur="1000"/>
                                        <p:tgtEl>
                                          <p:spTgt spid="188420"/>
                                        </p:tgtEl>
                                      </p:cBhvr>
                                    </p:animEffect>
                                    <p:anim calcmode="lin" valueType="num">
                                      <p:cBhvr>
                                        <p:cTn id="8" dur="1000" fill="hold"/>
                                        <p:tgtEl>
                                          <p:spTgt spid="188420"/>
                                        </p:tgtEl>
                                        <p:attrNameLst>
                                          <p:attrName>ppt_x</p:attrName>
                                        </p:attrNameLst>
                                      </p:cBhvr>
                                      <p:tavLst>
                                        <p:tav tm="0">
                                          <p:val>
                                            <p:strVal val="#ppt_x"/>
                                          </p:val>
                                        </p:tav>
                                        <p:tav tm="100000">
                                          <p:val>
                                            <p:strVal val="#ppt_x"/>
                                          </p:val>
                                        </p:tav>
                                      </p:tavLst>
                                    </p:anim>
                                    <p:anim calcmode="lin" valueType="num">
                                      <p:cBhvr>
                                        <p:cTn id="9" dur="1000" fill="hold"/>
                                        <p:tgtEl>
                                          <p:spTgt spid="18842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8420"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22434" y="727732"/>
            <a:ext cx="10515600" cy="1325563"/>
          </a:xfrm>
        </p:spPr>
        <p:txBody>
          <a:bodyPr>
            <a:noAutofit/>
          </a:bodyPr>
          <a:lstStyle/>
          <a:p>
            <a:pPr algn="ctr"/>
            <a:r>
              <a:rPr lang="en-US" sz="6600" b="1" dirty="0" smtClean="0"/>
              <a:t>Meet &amp; Greet</a:t>
            </a:r>
            <a:br>
              <a:rPr lang="en-US" sz="6600" b="1" dirty="0" smtClean="0"/>
            </a:br>
            <a:r>
              <a:rPr lang="en-US" sz="6600" b="1" dirty="0" smtClean="0"/>
              <a:t>  </a:t>
            </a:r>
            <a:endParaRPr lang="en-US" sz="6600" b="1" dirty="0"/>
          </a:p>
        </p:txBody>
      </p:sp>
      <p:sp>
        <p:nvSpPr>
          <p:cNvPr id="5" name="Content Placeholder 4"/>
          <p:cNvSpPr>
            <a:spLocks noGrp="1"/>
          </p:cNvSpPr>
          <p:nvPr>
            <p:ph idx="1"/>
          </p:nvPr>
        </p:nvSpPr>
        <p:spPr>
          <a:xfrm>
            <a:off x="755210" y="1718440"/>
            <a:ext cx="10515600" cy="5139559"/>
          </a:xfrm>
        </p:spPr>
        <p:txBody>
          <a:bodyPr>
            <a:normAutofit fontScale="92500" lnSpcReduction="10000"/>
          </a:bodyPr>
          <a:lstStyle/>
          <a:p>
            <a:pPr marL="0" indent="0">
              <a:buNone/>
            </a:pPr>
            <a:r>
              <a:rPr lang="en-US" sz="6000" b="1" dirty="0" smtClean="0"/>
              <a:t>Introduce yourselves. </a:t>
            </a:r>
          </a:p>
          <a:p>
            <a:pPr marL="0" indent="0">
              <a:buNone/>
            </a:pPr>
            <a:endParaRPr lang="en-US" sz="6000" dirty="0" smtClean="0"/>
          </a:p>
          <a:p>
            <a:pPr marL="0" indent="0">
              <a:buNone/>
            </a:pPr>
            <a:r>
              <a:rPr lang="en-US" sz="6000" b="1" dirty="0" smtClean="0"/>
              <a:t>Optional Topics:</a:t>
            </a:r>
          </a:p>
          <a:p>
            <a:pPr marL="514350" lvl="2" indent="-514350">
              <a:spcBef>
                <a:spcPts val="1000"/>
              </a:spcBef>
              <a:buFont typeface="Arial" panose="020B0604020202020204" pitchFamily="34" charset="0"/>
              <a:buAutoNum type="arabicPeriod"/>
            </a:pPr>
            <a:r>
              <a:rPr lang="en-US" sz="4600" dirty="0" smtClean="0">
                <a:latin typeface="Times New Roman" panose="02020603050405020304" pitchFamily="18" charset="0"/>
                <a:cs typeface="Times New Roman" panose="02020603050405020304" pitchFamily="18" charset="0"/>
              </a:rPr>
              <a:t> </a:t>
            </a:r>
            <a:r>
              <a:rPr lang="en-US" sz="4000" dirty="0">
                <a:latin typeface="Times New Roman" panose="02020603050405020304" pitchFamily="18" charset="0"/>
                <a:cs typeface="Times New Roman" panose="02020603050405020304" pitchFamily="18" charset="0"/>
              </a:rPr>
              <a:t>What do you presently know about the American Thanksgiving Holiday?</a:t>
            </a:r>
          </a:p>
          <a:p>
            <a:pPr marL="514350" lvl="2" indent="-514350">
              <a:spcBef>
                <a:spcPts val="1000"/>
              </a:spcBef>
              <a:buAutoNum type="arabicPeriod"/>
            </a:pPr>
            <a:r>
              <a:rPr lang="en-US" sz="3800" dirty="0" smtClean="0">
                <a:latin typeface="Times New Roman" panose="02020603050405020304" pitchFamily="18" charset="0"/>
                <a:cs typeface="Times New Roman" panose="02020603050405020304" pitchFamily="18" charset="0"/>
              </a:rPr>
              <a:t>What are you thankful for in your life.</a:t>
            </a:r>
            <a:endParaRPr lang="en-US" sz="3800" dirty="0">
              <a:latin typeface="Times New Roman" panose="02020603050405020304" pitchFamily="18" charset="0"/>
              <a:cs typeface="Times New Roman" panose="02020603050405020304" pitchFamily="18" charset="0"/>
            </a:endParaRPr>
          </a:p>
          <a:p>
            <a:pPr marL="0" indent="0">
              <a:buNone/>
            </a:pPr>
            <a:r>
              <a:rPr lang="en-US" sz="6000" dirty="0" smtClean="0"/>
              <a:t>  </a:t>
            </a:r>
            <a:endParaRPr lang="en-US" sz="6000" dirty="0"/>
          </a:p>
        </p:txBody>
      </p:sp>
      <p:pic>
        <p:nvPicPr>
          <p:cNvPr id="2051"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534400" y="0"/>
            <a:ext cx="3657600" cy="2609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55960877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pPr algn="ctr"/>
            <a:r>
              <a:rPr lang="en-US" b="1" dirty="0" smtClean="0">
                <a:latin typeface="Times New Roman" panose="02020603050405020304" pitchFamily="18" charset="0"/>
                <a:cs typeface="Times New Roman" panose="02020603050405020304" pitchFamily="18" charset="0"/>
              </a:rPr>
              <a:t>What we know about Thanksgiving</a:t>
            </a:r>
            <a:endParaRPr lang="en-US" b="1" dirty="0">
              <a:latin typeface="Times New Roman" panose="02020603050405020304" pitchFamily="18" charset="0"/>
              <a:cs typeface="Times New Roman" panose="02020603050405020304" pitchFamily="18" charset="0"/>
            </a:endParaRPr>
          </a:p>
        </p:txBody>
      </p:sp>
      <p:sp>
        <p:nvSpPr>
          <p:cNvPr id="5" name="Content Placeholder 4"/>
          <p:cNvSpPr>
            <a:spLocks noGrp="1"/>
          </p:cNvSpPr>
          <p:nvPr>
            <p:ph sz="half" idx="1"/>
          </p:nvPr>
        </p:nvSpPr>
        <p:spPr/>
        <p:txBody>
          <a:bodyPr/>
          <a:lstStyle/>
          <a:p>
            <a:r>
              <a:rPr lang="en-US" dirty="0" smtClean="0"/>
              <a:t> </a:t>
            </a:r>
            <a:endParaRPr lang="en-US" dirty="0"/>
          </a:p>
        </p:txBody>
      </p:sp>
      <p:sp>
        <p:nvSpPr>
          <p:cNvPr id="6" name="Content Placeholder 5"/>
          <p:cNvSpPr>
            <a:spLocks noGrp="1"/>
          </p:cNvSpPr>
          <p:nvPr>
            <p:ph sz="half" idx="2"/>
          </p:nvPr>
        </p:nvSpPr>
        <p:spPr/>
        <p:txBody>
          <a:bodyPr/>
          <a:lstStyle/>
          <a:p>
            <a:r>
              <a:rPr lang="en-US" dirty="0" smtClean="0"/>
              <a:t> </a:t>
            </a:r>
            <a:endParaRPr lang="en-US" dirty="0"/>
          </a:p>
        </p:txBody>
      </p:sp>
    </p:spTree>
    <p:extLst>
      <p:ext uri="{BB962C8B-B14F-4D97-AF65-F5344CB8AC3E}">
        <p14:creationId xmlns:p14="http://schemas.microsoft.com/office/powerpoint/2010/main" val="421066929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9BEE506A-6572-4D7F-A7DF-D184AC2FA788}" type="slidenum">
              <a:rPr lang="en-US" smtClean="0"/>
              <a:pPr/>
              <a:t>18</a:t>
            </a:fld>
            <a:endParaRPr lang="en-US"/>
          </a:p>
        </p:txBody>
      </p:sp>
      <p:sp>
        <p:nvSpPr>
          <p:cNvPr id="3" name="Rectangle 2"/>
          <p:cNvSpPr/>
          <p:nvPr/>
        </p:nvSpPr>
        <p:spPr>
          <a:xfrm>
            <a:off x="3271234" y="2176529"/>
            <a:ext cx="4919730" cy="2092881"/>
          </a:xfrm>
          <a:prstGeom prst="rect">
            <a:avLst/>
          </a:prstGeom>
          <a:noFill/>
        </p:spPr>
        <p:txBody>
          <a:bodyPr wrap="square" lIns="91440" tIns="45720" rIns="91440" bIns="45720">
            <a:spAutoFit/>
          </a:bodyPr>
          <a:lstStyle/>
          <a:p>
            <a:pPr algn="ctr"/>
            <a:r>
              <a:rPr lang="en-US" sz="13000" b="1" cap="none" spc="0" dirty="0" smtClean="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rPr>
              <a:t>Break</a:t>
            </a:r>
            <a:endParaRPr lang="en-US" sz="13000" b="1" cap="none" spc="0"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91031" y="773293"/>
            <a:ext cx="3250794" cy="3250794"/>
          </a:xfrm>
          <a:prstGeom prst="rect">
            <a:avLst/>
          </a:prstGeom>
        </p:spPr>
      </p:pic>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585144" y="3607206"/>
            <a:ext cx="3250794" cy="3250794"/>
          </a:xfrm>
          <a:prstGeom prst="rect">
            <a:avLst/>
          </a:prstGeom>
        </p:spPr>
      </p:pic>
      <p:sp>
        <p:nvSpPr>
          <p:cNvPr id="7" name="Rectangle 6"/>
          <p:cNvSpPr/>
          <p:nvPr/>
        </p:nvSpPr>
        <p:spPr>
          <a:xfrm>
            <a:off x="7750736" y="921180"/>
            <a:ext cx="348172" cy="923330"/>
          </a:xfrm>
          <a:prstGeom prst="rect">
            <a:avLst/>
          </a:prstGeom>
          <a:noFill/>
        </p:spPr>
        <p:txBody>
          <a:bodyPr wrap="non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en-US" sz="5400" b="1" cap="none"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 </a:t>
            </a:r>
            <a:endParaRPr lang="en-US" sz="5400" b="1" cap="none"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
        <p:nvSpPr>
          <p:cNvPr id="8" name="Rectangle 7"/>
          <p:cNvSpPr/>
          <p:nvPr/>
        </p:nvSpPr>
        <p:spPr>
          <a:xfrm>
            <a:off x="5566005" y="690347"/>
            <a:ext cx="5249917" cy="1015663"/>
          </a:xfrm>
          <a:prstGeom prst="rect">
            <a:avLst/>
          </a:prstGeom>
        </p:spPr>
        <p:txBody>
          <a:bodyPr wrap="square">
            <a:spAutoFit/>
          </a:bodyPr>
          <a:lstStyle/>
          <a:p>
            <a:pPr lvl="0"/>
            <a:r>
              <a:rPr lang="en-US" sz="6000" b="1" dirty="0">
                <a:ln w="18000">
                  <a:solidFill>
                    <a:srgbClr val="ED7D31">
                      <a:satMod val="140000"/>
                    </a:srgbClr>
                  </a:solidFill>
                  <a:prstDash val="solid"/>
                  <a:miter lim="800000"/>
                </a:ln>
                <a:solidFill>
                  <a:srgbClr val="FF0000"/>
                </a:solidFill>
                <a:effectLst>
                  <a:outerShdw blurRad="25500" dist="23000" dir="7020000" algn="tl">
                    <a:srgbClr val="000000">
                      <a:alpha val="50000"/>
                    </a:srgbClr>
                  </a:outerShdw>
                </a:effectLst>
              </a:rPr>
              <a:t>Have a Treat</a:t>
            </a:r>
          </a:p>
        </p:txBody>
      </p:sp>
      <p:sp>
        <p:nvSpPr>
          <p:cNvPr id="10" name="Rectangle 9"/>
          <p:cNvSpPr/>
          <p:nvPr/>
        </p:nvSpPr>
        <p:spPr>
          <a:xfrm>
            <a:off x="927528" y="4982828"/>
            <a:ext cx="5628593" cy="923330"/>
          </a:xfrm>
          <a:prstGeom prst="rect">
            <a:avLst/>
          </a:prstGeom>
          <a:noFill/>
        </p:spPr>
        <p:txBody>
          <a:bodyPr wrap="none" lIns="91440" tIns="45720" rIns="91440" bIns="45720">
            <a:spAutoFit/>
          </a:bodyPr>
          <a:lstStyle/>
          <a:p>
            <a:pPr algn="ctr"/>
            <a:r>
              <a:rPr lang="en-US" sz="5400" b="1" cap="none" spc="0" dirty="0" smtClean="0">
                <a:ln w="17780" cmpd="sng">
                  <a:solidFill>
                    <a:srgbClr val="FFFFFF"/>
                  </a:solidFill>
                  <a:prstDash val="solid"/>
                  <a:miter lim="800000"/>
                </a:ln>
                <a:solidFill>
                  <a:schemeClr val="tx1">
                    <a:lumMod val="95000"/>
                    <a:lumOff val="5000"/>
                  </a:schemeClr>
                </a:solidFill>
                <a:effectLst>
                  <a:outerShdw blurRad="50800" algn="tl" rotWithShape="0">
                    <a:srgbClr val="000000"/>
                  </a:outerShdw>
                </a:effectLst>
              </a:rPr>
              <a:t>Let’s Take a Picture</a:t>
            </a:r>
            <a:endParaRPr lang="en-US" sz="5400" b="1" cap="none" spc="0" dirty="0">
              <a:ln w="17780" cmpd="sng">
                <a:solidFill>
                  <a:srgbClr val="FFFFFF"/>
                </a:solidFill>
                <a:prstDash val="solid"/>
                <a:miter lim="800000"/>
              </a:ln>
              <a:solidFill>
                <a:schemeClr val="tx1">
                  <a:lumMod val="95000"/>
                  <a:lumOff val="5000"/>
                </a:schemeClr>
              </a:solidFill>
              <a:effectLst>
                <a:outerShdw blurRad="50800" algn="tl" rotWithShape="0">
                  <a:srgbClr val="000000"/>
                </a:outerShdw>
              </a:effectLst>
            </a:endParaRPr>
          </a:p>
        </p:txBody>
      </p:sp>
    </p:spTree>
    <p:extLst>
      <p:ext uri="{BB962C8B-B14F-4D97-AF65-F5344CB8AC3E}">
        <p14:creationId xmlns:p14="http://schemas.microsoft.com/office/powerpoint/2010/main" val="90464032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5106" name="Text Box 2"/>
          <p:cNvSpPr txBox="1">
            <a:spLocks noChangeArrowheads="1"/>
          </p:cNvSpPr>
          <p:nvPr/>
        </p:nvSpPr>
        <p:spPr bwMode="auto">
          <a:xfrm>
            <a:off x="524934" y="373063"/>
            <a:ext cx="184731" cy="923330"/>
          </a:xfrm>
          <a:prstGeom prst="rect">
            <a:avLst/>
          </a:prstGeom>
          <a:noFill/>
          <a:ln>
            <a:noFill/>
          </a:ln>
          <a:effectLs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defRPr/>
            </a:pPr>
            <a:endParaRPr lang="en-US" altLang="en-US" sz="5400" b="1" smtClean="0">
              <a:solidFill>
                <a:srgbClr val="FF9900"/>
              </a:solidFill>
              <a:effectLst>
                <a:outerShdw blurRad="38100" dist="38100" dir="2700000" algn="tl">
                  <a:srgbClr val="FFFFFF"/>
                </a:outerShdw>
              </a:effectLst>
              <a:latin typeface="Comic Sans MS" pitchFamily="66" charset="0"/>
            </a:endParaRPr>
          </a:p>
        </p:txBody>
      </p:sp>
      <p:sp>
        <p:nvSpPr>
          <p:cNvPr id="60419" name="Rectangle 3"/>
          <p:cNvSpPr>
            <a:spLocks noChangeArrowheads="1"/>
          </p:cNvSpPr>
          <p:nvPr/>
        </p:nvSpPr>
        <p:spPr bwMode="auto">
          <a:xfrm>
            <a:off x="5999401" y="1949728"/>
            <a:ext cx="184731"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0"/>
              </a:spcBef>
              <a:buFontTx/>
              <a:buNone/>
            </a:pPr>
            <a:endParaRPr lang="en-US" altLang="en-US" sz="1800"/>
          </a:p>
        </p:txBody>
      </p:sp>
      <p:sp>
        <p:nvSpPr>
          <p:cNvPr id="60420" name="Rectangle 4"/>
          <p:cNvSpPr>
            <a:spLocks noChangeArrowheads="1"/>
          </p:cNvSpPr>
          <p:nvPr/>
        </p:nvSpPr>
        <p:spPr bwMode="auto">
          <a:xfrm>
            <a:off x="0" y="4736584"/>
            <a:ext cx="184731"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endParaRPr lang="en-US" altLang="en-US" sz="1800"/>
          </a:p>
        </p:txBody>
      </p:sp>
      <p:sp>
        <p:nvSpPr>
          <p:cNvPr id="60421" name="Text Box 5"/>
          <p:cNvSpPr txBox="1">
            <a:spLocks noChangeArrowheads="1"/>
          </p:cNvSpPr>
          <p:nvPr/>
        </p:nvSpPr>
        <p:spPr bwMode="auto">
          <a:xfrm>
            <a:off x="7395634" y="2017713"/>
            <a:ext cx="184731"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spcBef>
                <a:spcPct val="0"/>
              </a:spcBef>
              <a:buFontTx/>
              <a:buNone/>
            </a:pPr>
            <a:endParaRPr lang="en-US" altLang="en-US" sz="1800"/>
          </a:p>
        </p:txBody>
      </p:sp>
      <p:sp>
        <p:nvSpPr>
          <p:cNvPr id="175110" name="Text Box 6"/>
          <p:cNvSpPr txBox="1">
            <a:spLocks noChangeArrowheads="1"/>
          </p:cNvSpPr>
          <p:nvPr/>
        </p:nvSpPr>
        <p:spPr bwMode="auto">
          <a:xfrm>
            <a:off x="1811114" y="290615"/>
            <a:ext cx="8603637" cy="923330"/>
          </a:xfrm>
          <a:prstGeom prst="rect">
            <a:avLst/>
          </a:prstGeom>
          <a:noFill/>
          <a:ln>
            <a:noFill/>
          </a:ln>
          <a:effectLst/>
          <a:extLst/>
        </p:spPr>
        <p:txBody>
          <a:bodyPr wrap="none">
            <a:spAutoFit/>
          </a:bodyPr>
          <a:lstStyle/>
          <a:p>
            <a:pPr>
              <a:defRPr/>
            </a:pPr>
            <a:r>
              <a:rPr lang="en-US" sz="5400" b="1" dirty="0">
                <a:solidFill>
                  <a:srgbClr val="FF9900"/>
                </a:solidFill>
                <a:effectLst>
                  <a:outerShdw blurRad="38100" dist="38100" dir="2700000" algn="tl">
                    <a:srgbClr val="FFFFFF"/>
                  </a:outerShdw>
                </a:effectLst>
                <a:latin typeface="Comic Sans MS" pitchFamily="66" charset="0"/>
              </a:rPr>
              <a:t>THANKSGIVING BINGO</a:t>
            </a:r>
          </a:p>
        </p:txBody>
      </p:sp>
      <p:pic>
        <p:nvPicPr>
          <p:cNvPr id="60423" name="Picture 7" descr="th6"/>
          <p:cNvPicPr>
            <a:picLocks noChangeAspect="1" noChangeArrowheads="1" noCrop="1"/>
          </p:cNvPicPr>
          <p:nvPr/>
        </p:nvPicPr>
        <p:blipFill>
          <a:blip r:embed="rId3">
            <a:extLst>
              <a:ext uri="{28A0092B-C50C-407E-A947-70E740481C1C}">
                <a14:useLocalDpi xmlns:a14="http://schemas.microsoft.com/office/drawing/2010/main" val="0"/>
              </a:ext>
            </a:extLst>
          </a:blip>
          <a:srcRect/>
          <a:stretch>
            <a:fillRect/>
          </a:stretch>
        </p:blipFill>
        <p:spPr bwMode="auto">
          <a:xfrm>
            <a:off x="2878667" y="1219200"/>
            <a:ext cx="6468533" cy="5486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481153636"/>
      </p:ext>
    </p:extLst>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835573" y="2839764"/>
            <a:ext cx="10515600" cy="1325563"/>
          </a:xfrm>
        </p:spPr>
        <p:txBody>
          <a:bodyPr>
            <a:noAutofit/>
          </a:bodyPr>
          <a:lstStyle/>
          <a:p>
            <a:pPr algn="ctr"/>
            <a:r>
              <a:rPr lang="en-US" sz="4800" b="1" dirty="0" smtClean="0">
                <a:latin typeface="Times New Roman" panose="02020603050405020304" pitchFamily="18" charset="0"/>
                <a:cs typeface="Times New Roman" panose="02020603050405020304" pitchFamily="18" charset="0"/>
              </a:rPr>
              <a:t/>
            </a:r>
            <a:br>
              <a:rPr lang="en-US" sz="4800" b="1" dirty="0" smtClean="0">
                <a:latin typeface="Times New Roman" panose="02020603050405020304" pitchFamily="18" charset="0"/>
                <a:cs typeface="Times New Roman" panose="02020603050405020304" pitchFamily="18" charset="0"/>
              </a:rPr>
            </a:br>
            <a:r>
              <a:rPr lang="en-US" sz="6000" b="1" dirty="0">
                <a:latin typeface="Times New Roman" panose="02020603050405020304" pitchFamily="18" charset="0"/>
                <a:cs typeface="Times New Roman" panose="02020603050405020304" pitchFamily="18" charset="0"/>
              </a:rPr>
              <a:t>Next English Corner</a:t>
            </a:r>
            <a:r>
              <a:rPr lang="en-US" sz="6000" b="1" dirty="0" smtClean="0">
                <a:latin typeface="Times New Roman" panose="02020603050405020304" pitchFamily="18" charset="0"/>
                <a:cs typeface="Times New Roman" panose="02020603050405020304" pitchFamily="18" charset="0"/>
              </a:rPr>
              <a:t/>
            </a:r>
            <a:br>
              <a:rPr lang="en-US" sz="6000" b="1" dirty="0" smtClean="0">
                <a:latin typeface="Times New Roman" panose="02020603050405020304" pitchFamily="18" charset="0"/>
                <a:cs typeface="Times New Roman" panose="02020603050405020304" pitchFamily="18" charset="0"/>
              </a:rPr>
            </a:br>
            <a:r>
              <a:rPr lang="en-US" sz="6000" b="1" dirty="0" smtClean="0">
                <a:latin typeface="Times New Roman" panose="02020603050405020304" pitchFamily="18" charset="0"/>
                <a:cs typeface="Times New Roman" panose="02020603050405020304" pitchFamily="18" charset="0"/>
              </a:rPr>
              <a:t>Thursday, December 4, 2014 </a:t>
            </a:r>
            <a:br>
              <a:rPr lang="en-US" sz="6000" b="1" dirty="0" smtClean="0">
                <a:latin typeface="Times New Roman" panose="02020603050405020304" pitchFamily="18" charset="0"/>
                <a:cs typeface="Times New Roman" panose="02020603050405020304" pitchFamily="18" charset="0"/>
              </a:rPr>
            </a:br>
            <a:r>
              <a:rPr lang="en-US" sz="6000" b="1" dirty="0" smtClean="0">
                <a:latin typeface="Times New Roman" panose="02020603050405020304" pitchFamily="18" charset="0"/>
                <a:cs typeface="Times New Roman" panose="02020603050405020304" pitchFamily="18" charset="0"/>
              </a:rPr>
              <a:t>7 </a:t>
            </a:r>
            <a:r>
              <a:rPr lang="en-US" sz="6000" b="1" dirty="0">
                <a:latin typeface="Times New Roman" panose="02020603050405020304" pitchFamily="18" charset="0"/>
                <a:cs typeface="Times New Roman" panose="02020603050405020304" pitchFamily="18" charset="0"/>
              </a:rPr>
              <a:t>PM</a:t>
            </a:r>
            <a:br>
              <a:rPr lang="en-US" sz="6000" b="1" dirty="0">
                <a:latin typeface="Times New Roman" panose="02020603050405020304" pitchFamily="18" charset="0"/>
                <a:cs typeface="Times New Roman" panose="02020603050405020304" pitchFamily="18" charset="0"/>
              </a:rPr>
            </a:br>
            <a:r>
              <a:rPr lang="en-US" sz="4800" b="1" dirty="0" smtClean="0">
                <a:latin typeface="Times New Roman" panose="02020603050405020304" pitchFamily="18" charset="0"/>
                <a:cs typeface="Times New Roman" panose="02020603050405020304" pitchFamily="18" charset="0"/>
              </a:rPr>
              <a:t/>
            </a:r>
            <a:br>
              <a:rPr lang="en-US" sz="4800" b="1" dirty="0" smtClean="0">
                <a:latin typeface="Times New Roman" panose="02020603050405020304" pitchFamily="18" charset="0"/>
                <a:cs typeface="Times New Roman" panose="02020603050405020304" pitchFamily="18" charset="0"/>
              </a:rPr>
            </a:br>
            <a:endParaRPr lang="en-US" sz="4800" b="1" dirty="0">
              <a:latin typeface="Times New Roman" panose="02020603050405020304" pitchFamily="18" charset="0"/>
              <a:cs typeface="Times New Roman" panose="02020603050405020304" pitchFamily="18" charset="0"/>
            </a:endParaRPr>
          </a:p>
        </p:txBody>
      </p:sp>
      <p:sp>
        <p:nvSpPr>
          <p:cNvPr id="5" name="Oval Callout 4"/>
          <p:cNvSpPr/>
          <p:nvPr/>
        </p:nvSpPr>
        <p:spPr>
          <a:xfrm>
            <a:off x="8639503" y="173421"/>
            <a:ext cx="3216166" cy="1749972"/>
          </a:xfrm>
          <a:prstGeom prst="wedgeEllipse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smtClean="0"/>
              <a:t>Let’s have some Fun!</a:t>
            </a:r>
            <a:endParaRPr lang="en-US" sz="3600" dirty="0"/>
          </a:p>
        </p:txBody>
      </p:sp>
      <p:sp>
        <p:nvSpPr>
          <p:cNvPr id="6" name="Rectangular Callout 5"/>
          <p:cNvSpPr/>
          <p:nvPr/>
        </p:nvSpPr>
        <p:spPr>
          <a:xfrm>
            <a:off x="299545" y="173421"/>
            <a:ext cx="3121572" cy="1749972"/>
          </a:xfrm>
          <a:prstGeom prst="wedgeRect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smtClean="0"/>
              <a:t>Bring a friend!</a:t>
            </a:r>
            <a:endParaRPr lang="en-US" sz="3600" dirty="0"/>
          </a:p>
        </p:txBody>
      </p:sp>
      <p:sp>
        <p:nvSpPr>
          <p:cNvPr id="7" name="Wave 6"/>
          <p:cNvSpPr/>
          <p:nvPr/>
        </p:nvSpPr>
        <p:spPr>
          <a:xfrm>
            <a:off x="882867" y="4508937"/>
            <a:ext cx="10168759" cy="2207173"/>
          </a:xfrm>
          <a:prstGeom prst="wav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800" dirty="0" smtClean="0"/>
              <a:t>Come One; Come ALL</a:t>
            </a:r>
            <a:endParaRPr lang="en-US" sz="8800" dirty="0"/>
          </a:p>
        </p:txBody>
      </p:sp>
      <p:sp>
        <p:nvSpPr>
          <p:cNvPr id="8" name="Vertical Scroll 7"/>
          <p:cNvSpPr/>
          <p:nvPr/>
        </p:nvSpPr>
        <p:spPr>
          <a:xfrm>
            <a:off x="5517930" y="173421"/>
            <a:ext cx="1340069" cy="1749972"/>
          </a:xfrm>
          <a:prstGeom prst="verticalScroll">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smtClean="0"/>
              <a:t>Have </a:t>
            </a:r>
          </a:p>
          <a:p>
            <a:pPr algn="ctr"/>
            <a:r>
              <a:rPr lang="en-US" sz="2800" dirty="0" smtClean="0"/>
              <a:t>a </a:t>
            </a:r>
          </a:p>
          <a:p>
            <a:pPr algn="ctr"/>
            <a:r>
              <a:rPr lang="en-US" sz="2800" dirty="0" smtClean="0"/>
              <a:t>Treat.</a:t>
            </a:r>
            <a:endParaRPr lang="en-US" sz="2800" dirty="0"/>
          </a:p>
        </p:txBody>
      </p:sp>
    </p:spTree>
    <p:extLst>
      <p:ext uri="{BB962C8B-B14F-4D97-AF65-F5344CB8AC3E}">
        <p14:creationId xmlns:p14="http://schemas.microsoft.com/office/powerpoint/2010/main" val="218888888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pPr algn="ctr"/>
            <a:r>
              <a:rPr lang="en-US" b="1" dirty="0" smtClean="0"/>
              <a:t>Thanksgiving Bingo</a:t>
            </a:r>
            <a:endParaRPr lang="en-US" b="1" dirty="0"/>
          </a:p>
        </p:txBody>
      </p:sp>
      <p:sp>
        <p:nvSpPr>
          <p:cNvPr id="6" name="Content Placeholder 5"/>
          <p:cNvSpPr>
            <a:spLocks noGrp="1"/>
          </p:cNvSpPr>
          <p:nvPr>
            <p:ph idx="1"/>
          </p:nvPr>
        </p:nvSpPr>
        <p:spPr/>
        <p:txBody>
          <a:bodyPr/>
          <a:lstStyle/>
          <a:p>
            <a:r>
              <a:rPr lang="en-US" dirty="0" smtClean="0"/>
              <a:t>Materials: Bingo Score Card and pen.</a:t>
            </a:r>
          </a:p>
          <a:p>
            <a:r>
              <a:rPr lang="en-US" dirty="0" smtClean="0"/>
              <a:t>Instructions: Thanksgiving related words will be drawn out of a jar.  When a word is drawn that matches one of your words, place a X in the corner of that word’s square.  </a:t>
            </a:r>
          </a:p>
          <a:p>
            <a:r>
              <a:rPr lang="en-US" dirty="0" smtClean="0"/>
              <a:t>The first person to get five words in any straight line (up and down; across, or diagonal calls out “Bingo.”  The person then reads his/her words to verify accuracy.  If all are correct; he/she is declared the winner.</a:t>
            </a:r>
          </a:p>
          <a:p>
            <a:r>
              <a:rPr lang="en-US" dirty="0" smtClean="0"/>
              <a:t>Play will then resume until a person has a X in all of his/her squares.  If all are correct; he/</a:t>
            </a:r>
            <a:r>
              <a:rPr lang="en-US" dirty="0"/>
              <a:t>s</a:t>
            </a:r>
            <a:r>
              <a:rPr lang="en-US" dirty="0" smtClean="0"/>
              <a:t>he is declared the Grand Champion.</a:t>
            </a: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334500" y="100013"/>
            <a:ext cx="2857500" cy="22193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2260600" cy="177833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66153063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6168" name="Text Box 40"/>
          <p:cNvSpPr txBox="1">
            <a:spLocks noChangeArrowheads="1"/>
          </p:cNvSpPr>
          <p:nvPr/>
        </p:nvSpPr>
        <p:spPr bwMode="auto">
          <a:xfrm>
            <a:off x="391466" y="127704"/>
            <a:ext cx="11601253" cy="923330"/>
          </a:xfrm>
          <a:prstGeom prst="rect">
            <a:avLst/>
          </a:prstGeom>
          <a:noFill/>
          <a:ln>
            <a:noFill/>
          </a:ln>
          <a:effectLst/>
          <a:extLst/>
        </p:spPr>
        <p:txBody>
          <a:bodyPr wrap="none">
            <a:spAutoFit/>
          </a:bodyPr>
          <a:lstStyle/>
          <a:p>
            <a:pPr>
              <a:defRPr/>
            </a:pPr>
            <a:r>
              <a:rPr lang="en-US" sz="5400" b="1" dirty="0">
                <a:solidFill>
                  <a:srgbClr val="FF9900"/>
                </a:solidFill>
                <a:effectLst>
                  <a:outerShdw blurRad="38100" dist="38100" dir="2700000" algn="tl">
                    <a:srgbClr val="FFFFFF"/>
                  </a:outerShdw>
                </a:effectLst>
                <a:latin typeface="Comic Sans MS" pitchFamily="66" charset="0"/>
              </a:rPr>
              <a:t>THANKSGIVING </a:t>
            </a:r>
            <a:r>
              <a:rPr lang="en-US" sz="5400" b="1" dirty="0" smtClean="0">
                <a:solidFill>
                  <a:srgbClr val="FF9900"/>
                </a:solidFill>
                <a:effectLst>
                  <a:outerShdw blurRad="38100" dist="38100" dir="2700000" algn="tl">
                    <a:srgbClr val="FFFFFF"/>
                  </a:outerShdw>
                </a:effectLst>
                <a:latin typeface="Comic Sans MS" pitchFamily="66" charset="0"/>
              </a:rPr>
              <a:t>BINGO WORDS</a:t>
            </a:r>
            <a:endParaRPr lang="en-US" sz="5400" b="1" dirty="0">
              <a:solidFill>
                <a:srgbClr val="FF9900"/>
              </a:solidFill>
              <a:effectLst>
                <a:outerShdw blurRad="38100" dist="38100" dir="2700000" algn="tl">
                  <a:srgbClr val="FFFFFF"/>
                </a:outerShdw>
              </a:effectLst>
              <a:latin typeface="Comic Sans MS" pitchFamily="66" charset="0"/>
            </a:endParaRPr>
          </a:p>
        </p:txBody>
      </p:sp>
      <p:sp>
        <p:nvSpPr>
          <p:cNvPr id="61443" name="TextBox 3"/>
          <p:cNvSpPr txBox="1">
            <a:spLocks noChangeArrowheads="1"/>
          </p:cNvSpPr>
          <p:nvPr/>
        </p:nvSpPr>
        <p:spPr bwMode="auto">
          <a:xfrm>
            <a:off x="812800" y="990600"/>
            <a:ext cx="2540000" cy="5632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r>
              <a:rPr lang="en-US" altLang="en-US" sz="2400" b="1"/>
              <a:t>autumn</a:t>
            </a:r>
          </a:p>
          <a:p>
            <a:pPr eaLnBrk="1" hangingPunct="1">
              <a:spcBef>
                <a:spcPct val="0"/>
              </a:spcBef>
              <a:buFontTx/>
              <a:buNone/>
            </a:pPr>
            <a:r>
              <a:rPr lang="en-US" altLang="en-US" sz="2400" b="1"/>
              <a:t>fall</a:t>
            </a:r>
          </a:p>
          <a:p>
            <a:pPr eaLnBrk="1" hangingPunct="1">
              <a:spcBef>
                <a:spcPct val="0"/>
              </a:spcBef>
              <a:buFontTx/>
              <a:buNone/>
            </a:pPr>
            <a:r>
              <a:rPr lang="en-US" altLang="en-US" sz="2400" b="1"/>
              <a:t>blessing</a:t>
            </a:r>
          </a:p>
          <a:p>
            <a:pPr eaLnBrk="1" hangingPunct="1">
              <a:spcBef>
                <a:spcPct val="0"/>
              </a:spcBef>
              <a:buFontTx/>
              <a:buNone/>
            </a:pPr>
            <a:r>
              <a:rPr lang="en-US" altLang="en-US" sz="2400" b="1"/>
              <a:t>carve</a:t>
            </a:r>
          </a:p>
          <a:p>
            <a:pPr eaLnBrk="1" hangingPunct="1">
              <a:spcBef>
                <a:spcPct val="0"/>
              </a:spcBef>
              <a:buFontTx/>
              <a:buNone/>
            </a:pPr>
            <a:r>
              <a:rPr lang="en-US" altLang="en-US" sz="2400" b="1"/>
              <a:t>corn </a:t>
            </a:r>
          </a:p>
          <a:p>
            <a:pPr eaLnBrk="1" hangingPunct="1">
              <a:spcBef>
                <a:spcPct val="0"/>
              </a:spcBef>
              <a:buFontTx/>
              <a:buNone/>
            </a:pPr>
            <a:r>
              <a:rPr lang="en-US" altLang="en-US" sz="2400" b="1"/>
              <a:t>cornucopia</a:t>
            </a:r>
          </a:p>
          <a:p>
            <a:pPr eaLnBrk="1" hangingPunct="1">
              <a:spcBef>
                <a:spcPct val="0"/>
              </a:spcBef>
              <a:buFontTx/>
              <a:buNone/>
            </a:pPr>
            <a:r>
              <a:rPr lang="en-US" altLang="en-US" sz="2400" b="1"/>
              <a:t>country</a:t>
            </a:r>
          </a:p>
          <a:p>
            <a:pPr eaLnBrk="1" hangingPunct="1">
              <a:spcBef>
                <a:spcPct val="0"/>
              </a:spcBef>
              <a:buFontTx/>
              <a:buNone/>
            </a:pPr>
            <a:r>
              <a:rPr lang="en-US" altLang="en-US" sz="2400" b="1"/>
              <a:t>cranberries</a:t>
            </a:r>
          </a:p>
          <a:p>
            <a:pPr eaLnBrk="1" hangingPunct="1">
              <a:spcBef>
                <a:spcPct val="0"/>
              </a:spcBef>
              <a:buFontTx/>
              <a:buNone/>
            </a:pPr>
            <a:r>
              <a:rPr lang="en-US" altLang="en-US" sz="2400" b="1"/>
              <a:t>dressing</a:t>
            </a:r>
          </a:p>
          <a:p>
            <a:pPr eaLnBrk="1" hangingPunct="1">
              <a:spcBef>
                <a:spcPct val="0"/>
              </a:spcBef>
              <a:buFontTx/>
              <a:buNone/>
            </a:pPr>
            <a:r>
              <a:rPr lang="en-US" altLang="en-US" sz="2400" b="1"/>
              <a:t>stuffing</a:t>
            </a:r>
          </a:p>
          <a:p>
            <a:pPr eaLnBrk="1" hangingPunct="1">
              <a:spcBef>
                <a:spcPct val="0"/>
              </a:spcBef>
              <a:buFontTx/>
              <a:buNone/>
            </a:pPr>
            <a:r>
              <a:rPr lang="en-US" altLang="en-US" sz="2400" b="1"/>
              <a:t>family</a:t>
            </a:r>
          </a:p>
          <a:p>
            <a:pPr eaLnBrk="1" hangingPunct="1">
              <a:spcBef>
                <a:spcPct val="0"/>
              </a:spcBef>
              <a:buFontTx/>
              <a:buNone/>
            </a:pPr>
            <a:r>
              <a:rPr lang="en-US" altLang="en-US" sz="2400" b="1"/>
              <a:t>feast</a:t>
            </a:r>
          </a:p>
          <a:p>
            <a:pPr eaLnBrk="1" hangingPunct="1">
              <a:spcBef>
                <a:spcPct val="0"/>
              </a:spcBef>
              <a:buFontTx/>
              <a:buNone/>
            </a:pPr>
            <a:r>
              <a:rPr lang="en-US" altLang="en-US" sz="2400" b="1"/>
              <a:t>football</a:t>
            </a:r>
          </a:p>
          <a:p>
            <a:pPr eaLnBrk="1" hangingPunct="1">
              <a:spcBef>
                <a:spcPct val="0"/>
              </a:spcBef>
              <a:buFontTx/>
              <a:buNone/>
            </a:pPr>
            <a:r>
              <a:rPr lang="en-US" altLang="en-US" sz="2400"/>
              <a:t>ice cream</a:t>
            </a:r>
            <a:br>
              <a:rPr lang="en-US" altLang="en-US" sz="2400"/>
            </a:br>
            <a:endParaRPr lang="en-US" altLang="en-US" sz="2400"/>
          </a:p>
        </p:txBody>
      </p:sp>
      <p:sp>
        <p:nvSpPr>
          <p:cNvPr id="61444" name="TextBox 4"/>
          <p:cNvSpPr txBox="1">
            <a:spLocks noChangeArrowheads="1"/>
          </p:cNvSpPr>
          <p:nvPr/>
        </p:nvSpPr>
        <p:spPr bwMode="auto">
          <a:xfrm>
            <a:off x="3153103" y="990601"/>
            <a:ext cx="4060497" cy="52629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r>
              <a:rPr lang="en-US" altLang="en-US" sz="2400" b="1" dirty="0"/>
              <a:t>gratitude</a:t>
            </a:r>
          </a:p>
          <a:p>
            <a:pPr eaLnBrk="1" hangingPunct="1">
              <a:spcBef>
                <a:spcPct val="0"/>
              </a:spcBef>
              <a:buFontTx/>
              <a:buNone/>
            </a:pPr>
            <a:r>
              <a:rPr lang="en-US" altLang="en-US" sz="2400" b="1" dirty="0"/>
              <a:t>thankful</a:t>
            </a:r>
          </a:p>
          <a:p>
            <a:pPr eaLnBrk="1" hangingPunct="1">
              <a:spcBef>
                <a:spcPct val="0"/>
              </a:spcBef>
              <a:buFontTx/>
              <a:buNone/>
            </a:pPr>
            <a:r>
              <a:rPr lang="en-US" altLang="en-US" sz="2400" b="1" dirty="0"/>
              <a:t>gravy</a:t>
            </a:r>
          </a:p>
          <a:p>
            <a:pPr eaLnBrk="1" hangingPunct="1">
              <a:spcBef>
                <a:spcPct val="0"/>
              </a:spcBef>
              <a:buFontTx/>
              <a:buNone/>
            </a:pPr>
            <a:r>
              <a:rPr lang="en-US" altLang="en-US" sz="2400" b="1" dirty="0"/>
              <a:t>harvest</a:t>
            </a:r>
          </a:p>
          <a:p>
            <a:pPr eaLnBrk="1" hangingPunct="1">
              <a:spcBef>
                <a:spcPct val="0"/>
              </a:spcBef>
              <a:buFontTx/>
              <a:buNone/>
            </a:pPr>
            <a:r>
              <a:rPr lang="en-US" altLang="en-US" sz="2400" b="1" dirty="0"/>
              <a:t>health</a:t>
            </a:r>
          </a:p>
          <a:p>
            <a:pPr eaLnBrk="1" hangingPunct="1">
              <a:spcBef>
                <a:spcPct val="0"/>
              </a:spcBef>
              <a:buFontTx/>
              <a:buNone/>
            </a:pPr>
            <a:r>
              <a:rPr lang="en-US" altLang="en-US" sz="2400" b="1" dirty="0" smtClean="0"/>
              <a:t>Native American Indians</a:t>
            </a:r>
            <a:endParaRPr lang="en-US" altLang="en-US" sz="2400" b="1" dirty="0"/>
          </a:p>
          <a:p>
            <a:pPr eaLnBrk="1" hangingPunct="1">
              <a:spcBef>
                <a:spcPct val="0"/>
              </a:spcBef>
              <a:buFontTx/>
              <a:buNone/>
            </a:pPr>
            <a:r>
              <a:rPr lang="en-US" altLang="en-US" sz="2400" b="1" dirty="0"/>
              <a:t>Mayflower</a:t>
            </a:r>
          </a:p>
          <a:p>
            <a:pPr eaLnBrk="1" hangingPunct="1">
              <a:spcBef>
                <a:spcPct val="0"/>
              </a:spcBef>
              <a:buFontTx/>
              <a:buNone/>
            </a:pPr>
            <a:r>
              <a:rPr lang="en-US" altLang="en-US" sz="2400" b="1" dirty="0"/>
              <a:t>nuts</a:t>
            </a:r>
          </a:p>
          <a:p>
            <a:pPr eaLnBrk="1" hangingPunct="1">
              <a:spcBef>
                <a:spcPct val="0"/>
              </a:spcBef>
              <a:buFontTx/>
              <a:buNone/>
            </a:pPr>
            <a:r>
              <a:rPr lang="en-US" altLang="en-US" sz="2400" b="1" dirty="0"/>
              <a:t>pilgrims</a:t>
            </a:r>
          </a:p>
          <a:p>
            <a:pPr eaLnBrk="1" hangingPunct="1">
              <a:spcBef>
                <a:spcPct val="0"/>
              </a:spcBef>
              <a:buFontTx/>
              <a:buNone/>
            </a:pPr>
            <a:r>
              <a:rPr lang="en-US" altLang="en-US" sz="2400" b="1" dirty="0"/>
              <a:t>Plymouth Rock</a:t>
            </a:r>
          </a:p>
          <a:p>
            <a:pPr eaLnBrk="1" hangingPunct="1">
              <a:spcBef>
                <a:spcPct val="0"/>
              </a:spcBef>
              <a:buFontTx/>
              <a:buNone/>
            </a:pPr>
            <a:r>
              <a:rPr lang="fr-FR" altLang="en-US" sz="2400" b="1" dirty="0" err="1"/>
              <a:t>potatoes</a:t>
            </a:r>
            <a:endParaRPr lang="en-US" altLang="en-US" sz="2400" b="1" dirty="0"/>
          </a:p>
          <a:p>
            <a:pPr eaLnBrk="1" hangingPunct="1">
              <a:spcBef>
                <a:spcPct val="0"/>
              </a:spcBef>
              <a:buFontTx/>
              <a:buNone/>
            </a:pPr>
            <a:r>
              <a:rPr lang="fr-FR" altLang="en-US" sz="2400" b="1" dirty="0" err="1"/>
              <a:t>prayer</a:t>
            </a:r>
            <a:endParaRPr lang="en-US" altLang="en-US" sz="2400" b="1" dirty="0"/>
          </a:p>
          <a:p>
            <a:pPr eaLnBrk="1" hangingPunct="1">
              <a:spcBef>
                <a:spcPct val="0"/>
              </a:spcBef>
              <a:buFontTx/>
              <a:buNone/>
            </a:pPr>
            <a:r>
              <a:rPr lang="fr-FR" altLang="en-US" sz="2400" b="1" dirty="0" err="1"/>
              <a:t>pumpkin</a:t>
            </a:r>
            <a:r>
              <a:rPr lang="fr-FR" altLang="en-US" sz="2400" b="1" dirty="0"/>
              <a:t> pie</a:t>
            </a:r>
          </a:p>
          <a:p>
            <a:pPr eaLnBrk="1" hangingPunct="1">
              <a:spcBef>
                <a:spcPct val="0"/>
              </a:spcBef>
              <a:buFontTx/>
              <a:buNone/>
            </a:pPr>
            <a:r>
              <a:rPr lang="fr-FR" altLang="en-US" sz="2400" b="1" dirty="0" err="1"/>
              <a:t>whipped</a:t>
            </a:r>
            <a:r>
              <a:rPr lang="fr-FR" altLang="en-US" sz="2400" b="1" dirty="0"/>
              <a:t> </a:t>
            </a:r>
            <a:r>
              <a:rPr lang="fr-FR" altLang="en-US" sz="2400" b="1" dirty="0" err="1"/>
              <a:t>cream</a:t>
            </a:r>
            <a:endParaRPr lang="en-US" altLang="en-US" sz="2400" b="1" dirty="0"/>
          </a:p>
        </p:txBody>
      </p:sp>
      <p:sp>
        <p:nvSpPr>
          <p:cNvPr id="61445" name="TextBox 5"/>
          <p:cNvSpPr txBox="1">
            <a:spLocks noChangeArrowheads="1"/>
          </p:cNvSpPr>
          <p:nvPr/>
        </p:nvSpPr>
        <p:spPr bwMode="auto">
          <a:xfrm>
            <a:off x="7620000" y="1066800"/>
            <a:ext cx="3251200" cy="5970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r>
              <a:rPr lang="fr-FR" altLang="en-US" sz="2400" b="1" dirty="0" err="1"/>
              <a:t>reunion</a:t>
            </a:r>
            <a:endParaRPr lang="en-US" altLang="en-US" sz="2400" b="1" dirty="0"/>
          </a:p>
          <a:p>
            <a:pPr eaLnBrk="1" hangingPunct="1">
              <a:spcBef>
                <a:spcPct val="0"/>
              </a:spcBef>
              <a:buFontTx/>
              <a:buNone/>
            </a:pPr>
            <a:r>
              <a:rPr lang="en-US" altLang="en-US" sz="2400" b="1" dirty="0"/>
              <a:t>salads</a:t>
            </a:r>
          </a:p>
          <a:p>
            <a:pPr eaLnBrk="1" hangingPunct="1">
              <a:spcBef>
                <a:spcPct val="0"/>
              </a:spcBef>
              <a:buFontTx/>
              <a:buNone/>
            </a:pPr>
            <a:r>
              <a:rPr lang="en-US" altLang="en-US" sz="2400" b="1" dirty="0"/>
              <a:t>share</a:t>
            </a:r>
          </a:p>
          <a:p>
            <a:pPr eaLnBrk="1" hangingPunct="1">
              <a:spcBef>
                <a:spcPct val="0"/>
              </a:spcBef>
              <a:buFontTx/>
              <a:buNone/>
            </a:pPr>
            <a:r>
              <a:rPr lang="en-US" altLang="en-US" sz="2400" b="1" dirty="0"/>
              <a:t>thank you   </a:t>
            </a:r>
          </a:p>
          <a:p>
            <a:pPr eaLnBrk="1" hangingPunct="1">
              <a:spcBef>
                <a:spcPct val="0"/>
              </a:spcBef>
              <a:buFontTx/>
              <a:buNone/>
            </a:pPr>
            <a:r>
              <a:rPr lang="en-US" altLang="en-US" sz="2400" b="1" dirty="0"/>
              <a:t>Thanksgiving </a:t>
            </a:r>
          </a:p>
          <a:p>
            <a:pPr eaLnBrk="1" hangingPunct="1">
              <a:spcBef>
                <a:spcPct val="0"/>
              </a:spcBef>
              <a:buFontTx/>
              <a:buNone/>
            </a:pPr>
            <a:r>
              <a:rPr lang="en-US" altLang="en-US" sz="2400" b="1" dirty="0"/>
              <a:t>traditions</a:t>
            </a:r>
          </a:p>
          <a:p>
            <a:pPr eaLnBrk="1" hangingPunct="1">
              <a:spcBef>
                <a:spcPct val="0"/>
              </a:spcBef>
              <a:buFontTx/>
              <a:buNone/>
            </a:pPr>
            <a:r>
              <a:rPr lang="en-US" altLang="en-US" sz="2400" b="1" dirty="0"/>
              <a:t>treasure</a:t>
            </a:r>
          </a:p>
          <a:p>
            <a:pPr eaLnBrk="1" hangingPunct="1">
              <a:spcBef>
                <a:spcPct val="0"/>
              </a:spcBef>
              <a:buFontTx/>
              <a:buNone/>
            </a:pPr>
            <a:r>
              <a:rPr lang="en-US" altLang="en-US" sz="2400" b="1" dirty="0"/>
              <a:t>turkey </a:t>
            </a:r>
          </a:p>
          <a:p>
            <a:pPr eaLnBrk="1" hangingPunct="1">
              <a:spcBef>
                <a:spcPct val="0"/>
              </a:spcBef>
              <a:buFontTx/>
              <a:buNone/>
            </a:pPr>
            <a:r>
              <a:rPr lang="en-US" altLang="en-US" sz="2400" b="1" dirty="0"/>
              <a:t>wishbone</a:t>
            </a:r>
          </a:p>
          <a:p>
            <a:pPr eaLnBrk="1" hangingPunct="1">
              <a:spcBef>
                <a:spcPct val="0"/>
              </a:spcBef>
              <a:buFontTx/>
              <a:buNone/>
            </a:pPr>
            <a:r>
              <a:rPr lang="en-US" altLang="en-US" sz="2400" b="1" dirty="0"/>
              <a:t>giving</a:t>
            </a:r>
          </a:p>
          <a:p>
            <a:pPr eaLnBrk="1" hangingPunct="1">
              <a:spcBef>
                <a:spcPct val="0"/>
              </a:spcBef>
              <a:buFontTx/>
              <a:buNone/>
            </a:pPr>
            <a:r>
              <a:rPr lang="en-US" altLang="en-US" sz="2400" b="1" dirty="0"/>
              <a:t>gobble</a:t>
            </a:r>
          </a:p>
          <a:p>
            <a:pPr eaLnBrk="1" hangingPunct="1">
              <a:spcBef>
                <a:spcPct val="0"/>
              </a:spcBef>
              <a:buFontTx/>
              <a:buNone/>
            </a:pPr>
            <a:r>
              <a:rPr lang="en-US" altLang="en-US" sz="2400" b="1" dirty="0"/>
              <a:t>friends</a:t>
            </a:r>
          </a:p>
          <a:p>
            <a:pPr eaLnBrk="1" hangingPunct="1">
              <a:spcBef>
                <a:spcPct val="0"/>
              </a:spcBef>
              <a:buFontTx/>
              <a:buNone/>
            </a:pPr>
            <a:r>
              <a:rPr lang="fr-FR" altLang="en-US" sz="2400" b="1" dirty="0" err="1"/>
              <a:t>apples</a:t>
            </a:r>
            <a:endParaRPr lang="en-US" altLang="en-US" sz="2400" b="1" dirty="0"/>
          </a:p>
          <a:p>
            <a:pPr eaLnBrk="1" hangingPunct="1">
              <a:spcBef>
                <a:spcPct val="0"/>
              </a:spcBef>
              <a:buFontTx/>
              <a:buNone/>
            </a:pPr>
            <a:endParaRPr lang="en-US" altLang="en-US" sz="2400" b="1" dirty="0"/>
          </a:p>
          <a:p>
            <a:pPr eaLnBrk="1" hangingPunct="1">
              <a:spcBef>
                <a:spcPct val="0"/>
              </a:spcBef>
              <a:buFontTx/>
              <a:buNone/>
            </a:pPr>
            <a:endParaRPr lang="en-US" altLang="en-US" sz="2800" dirty="0"/>
          </a:p>
          <a:p>
            <a:pPr eaLnBrk="1" hangingPunct="1">
              <a:spcBef>
                <a:spcPct val="0"/>
              </a:spcBef>
              <a:buFontTx/>
              <a:buNone/>
            </a:pPr>
            <a:endParaRPr lang="en-US" altLang="en-US" sz="1800" dirty="0"/>
          </a:p>
        </p:txBody>
      </p:sp>
    </p:spTree>
    <p:extLst>
      <p:ext uri="{BB962C8B-B14F-4D97-AF65-F5344CB8AC3E}">
        <p14:creationId xmlns:p14="http://schemas.microsoft.com/office/powerpoint/2010/main" val="3741012765"/>
      </p:ext>
    </p:extLst>
  </p:cSld>
  <p:clrMapOvr>
    <a:masterClrMapping/>
  </p:clrMapOvr>
  <p:transition>
    <p:fad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pPr algn="ctr"/>
            <a:r>
              <a:rPr lang="en-US" b="1" dirty="0" smtClean="0"/>
              <a:t>Communication  </a:t>
            </a:r>
            <a:endParaRPr lang="en-US" b="1" dirty="0"/>
          </a:p>
        </p:txBody>
      </p:sp>
      <p:sp>
        <p:nvSpPr>
          <p:cNvPr id="4" name="Content Placeholder 3"/>
          <p:cNvSpPr>
            <a:spLocks noGrp="1"/>
          </p:cNvSpPr>
          <p:nvPr>
            <p:ph sz="half" idx="1"/>
          </p:nvPr>
        </p:nvSpPr>
        <p:spPr>
          <a:xfrm>
            <a:off x="252249" y="1715267"/>
            <a:ext cx="5783317" cy="4351338"/>
          </a:xfrm>
        </p:spPr>
        <p:txBody>
          <a:bodyPr>
            <a:noAutofit/>
          </a:bodyPr>
          <a:lstStyle/>
          <a:p>
            <a:pPr marL="0" indent="0">
              <a:buNone/>
            </a:pPr>
            <a:r>
              <a:rPr lang="en-US" dirty="0"/>
              <a:t>“Dear Stefanie, </a:t>
            </a:r>
            <a:r>
              <a:rPr lang="en-US" dirty="0" smtClean="0"/>
              <a:t>Dinner </a:t>
            </a:r>
            <a:r>
              <a:rPr lang="en-US" dirty="0"/>
              <a:t>tasted </a:t>
            </a:r>
            <a:r>
              <a:rPr lang="en-US" dirty="0" smtClean="0"/>
              <a:t>awful, </a:t>
            </a:r>
            <a:r>
              <a:rPr lang="en-US" dirty="0"/>
              <a:t>and it </a:t>
            </a:r>
            <a:r>
              <a:rPr lang="en-US" dirty="0" smtClean="0"/>
              <a:t>smelled</a:t>
            </a:r>
          </a:p>
          <a:p>
            <a:pPr marL="0" indent="0">
              <a:buNone/>
            </a:pPr>
            <a:r>
              <a:rPr lang="en-US" dirty="0" smtClean="0"/>
              <a:t>so </a:t>
            </a:r>
            <a:r>
              <a:rPr lang="en-US" dirty="0"/>
              <a:t>I am leaving </a:t>
            </a:r>
            <a:r>
              <a:rPr lang="en-US" dirty="0" smtClean="0"/>
              <a:t>you</a:t>
            </a:r>
          </a:p>
          <a:p>
            <a:pPr marL="0" indent="0">
              <a:buNone/>
            </a:pPr>
            <a:r>
              <a:rPr lang="en-US" dirty="0" smtClean="0"/>
              <a:t>I </a:t>
            </a:r>
            <a:r>
              <a:rPr lang="en-US" dirty="0"/>
              <a:t>have to just </a:t>
            </a:r>
            <a:r>
              <a:rPr lang="en-US" dirty="0" smtClean="0"/>
              <a:t>go </a:t>
            </a:r>
          </a:p>
          <a:p>
            <a:pPr marL="0" indent="0">
              <a:buNone/>
            </a:pPr>
            <a:r>
              <a:rPr lang="en-US" dirty="0" smtClean="0"/>
              <a:t>I </a:t>
            </a:r>
            <a:r>
              <a:rPr lang="en-US" dirty="0"/>
              <a:t>have taken all my </a:t>
            </a:r>
            <a:r>
              <a:rPr lang="en-US" dirty="0" smtClean="0"/>
              <a:t>things</a:t>
            </a:r>
          </a:p>
          <a:p>
            <a:pPr marL="0" indent="0">
              <a:buNone/>
            </a:pPr>
            <a:r>
              <a:rPr lang="en-US" dirty="0" smtClean="0"/>
              <a:t> </a:t>
            </a:r>
            <a:r>
              <a:rPr lang="en-US" dirty="0"/>
              <a:t>Just can’t stand </a:t>
            </a:r>
            <a:r>
              <a:rPr lang="en-US" dirty="0" smtClean="0"/>
              <a:t>you</a:t>
            </a:r>
          </a:p>
          <a:p>
            <a:pPr marL="0" indent="0">
              <a:buNone/>
            </a:pPr>
            <a:r>
              <a:rPr lang="en-US" dirty="0" smtClean="0"/>
              <a:t> </a:t>
            </a:r>
            <a:r>
              <a:rPr lang="en-US" dirty="0"/>
              <a:t>I won’t be </a:t>
            </a:r>
            <a:r>
              <a:rPr lang="en-US" dirty="0" smtClean="0"/>
              <a:t>back</a:t>
            </a:r>
          </a:p>
          <a:p>
            <a:pPr marL="0" indent="0">
              <a:buNone/>
            </a:pPr>
            <a:r>
              <a:rPr lang="en-US" dirty="0" smtClean="0"/>
              <a:t> </a:t>
            </a:r>
            <a:r>
              <a:rPr lang="en-US" dirty="0"/>
              <a:t>I have had </a:t>
            </a:r>
            <a:r>
              <a:rPr lang="en-US" dirty="0" smtClean="0"/>
              <a:t>enough </a:t>
            </a:r>
          </a:p>
          <a:p>
            <a:pPr marL="0" indent="0">
              <a:buNone/>
            </a:pPr>
            <a:r>
              <a:rPr lang="en-US" dirty="0" smtClean="0"/>
              <a:t>Enjoy </a:t>
            </a:r>
            <a:r>
              <a:rPr lang="en-US" dirty="0"/>
              <a:t>your </a:t>
            </a:r>
            <a:r>
              <a:rPr lang="en-US" dirty="0" smtClean="0"/>
              <a:t>life</a:t>
            </a:r>
          </a:p>
          <a:p>
            <a:pPr marL="0" indent="0">
              <a:buNone/>
            </a:pPr>
            <a:r>
              <a:rPr lang="en-US" dirty="0" smtClean="0"/>
              <a:t> </a:t>
            </a:r>
            <a:r>
              <a:rPr lang="en-US" dirty="0"/>
              <a:t>Goodbye, </a:t>
            </a:r>
          </a:p>
        </p:txBody>
      </p:sp>
    </p:spTree>
    <p:extLst>
      <p:ext uri="{BB962C8B-B14F-4D97-AF65-F5344CB8AC3E}">
        <p14:creationId xmlns:p14="http://schemas.microsoft.com/office/powerpoint/2010/main" val="1740464617"/>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838200" y="160174"/>
            <a:ext cx="10515600" cy="1325563"/>
          </a:xfrm>
        </p:spPr>
        <p:txBody>
          <a:bodyPr/>
          <a:lstStyle/>
          <a:p>
            <a:pPr algn="ctr"/>
            <a:r>
              <a:rPr lang="en-US" b="1" dirty="0" smtClean="0"/>
              <a:t>Communication requires knowing both sides of the story.</a:t>
            </a:r>
            <a:endParaRPr lang="en-US" b="1" dirty="0"/>
          </a:p>
        </p:txBody>
      </p:sp>
      <p:sp>
        <p:nvSpPr>
          <p:cNvPr id="4" name="Content Placeholder 3"/>
          <p:cNvSpPr>
            <a:spLocks noGrp="1"/>
          </p:cNvSpPr>
          <p:nvPr>
            <p:ph sz="half" idx="1"/>
          </p:nvPr>
        </p:nvSpPr>
        <p:spPr>
          <a:xfrm>
            <a:off x="236483" y="1589142"/>
            <a:ext cx="5783317" cy="4351338"/>
          </a:xfrm>
        </p:spPr>
        <p:txBody>
          <a:bodyPr>
            <a:noAutofit/>
          </a:bodyPr>
          <a:lstStyle/>
          <a:p>
            <a:pPr marL="0" indent="0">
              <a:buNone/>
            </a:pPr>
            <a:r>
              <a:rPr lang="en-US" dirty="0"/>
              <a:t>“Dear Stefanie, Dinner tasted </a:t>
            </a:r>
            <a:r>
              <a:rPr lang="en-US" dirty="0" smtClean="0"/>
              <a:t>awful </a:t>
            </a:r>
            <a:endParaRPr lang="en-US" dirty="0"/>
          </a:p>
          <a:p>
            <a:pPr marL="0" indent="0">
              <a:buNone/>
            </a:pPr>
            <a:r>
              <a:rPr lang="en-US" dirty="0" smtClean="0"/>
              <a:t>and it smelled, </a:t>
            </a:r>
          </a:p>
          <a:p>
            <a:pPr marL="0" indent="0">
              <a:buNone/>
            </a:pPr>
            <a:r>
              <a:rPr lang="en-US" dirty="0" smtClean="0"/>
              <a:t>so </a:t>
            </a:r>
            <a:r>
              <a:rPr lang="en-US" dirty="0"/>
              <a:t>I am leaving </a:t>
            </a:r>
            <a:r>
              <a:rPr lang="en-US" dirty="0" smtClean="0"/>
              <a:t>you </a:t>
            </a:r>
          </a:p>
          <a:p>
            <a:pPr marL="0" indent="0">
              <a:buNone/>
            </a:pPr>
            <a:r>
              <a:rPr lang="en-US" dirty="0" smtClean="0"/>
              <a:t>I </a:t>
            </a:r>
            <a:r>
              <a:rPr lang="en-US" dirty="0"/>
              <a:t>have to </a:t>
            </a:r>
            <a:r>
              <a:rPr lang="en-US"/>
              <a:t>just </a:t>
            </a:r>
            <a:r>
              <a:rPr lang="en-US" smtClean="0"/>
              <a:t>go </a:t>
            </a:r>
            <a:endParaRPr lang="en-US" dirty="0" smtClean="0"/>
          </a:p>
          <a:p>
            <a:pPr marL="0" indent="0">
              <a:buNone/>
            </a:pPr>
            <a:r>
              <a:rPr lang="en-US" dirty="0" smtClean="0"/>
              <a:t>I </a:t>
            </a:r>
            <a:r>
              <a:rPr lang="en-US" dirty="0"/>
              <a:t>have taken all my </a:t>
            </a:r>
            <a:r>
              <a:rPr lang="en-US" dirty="0" smtClean="0"/>
              <a:t>things</a:t>
            </a:r>
          </a:p>
          <a:p>
            <a:pPr marL="0" indent="0">
              <a:buNone/>
            </a:pPr>
            <a:r>
              <a:rPr lang="en-US" dirty="0" smtClean="0"/>
              <a:t> </a:t>
            </a:r>
            <a:r>
              <a:rPr lang="en-US" dirty="0"/>
              <a:t>Just can’t stand </a:t>
            </a:r>
            <a:r>
              <a:rPr lang="en-US" dirty="0" smtClean="0"/>
              <a:t>you</a:t>
            </a:r>
          </a:p>
          <a:p>
            <a:pPr marL="0" indent="0">
              <a:buNone/>
            </a:pPr>
            <a:r>
              <a:rPr lang="en-US" dirty="0" smtClean="0"/>
              <a:t> </a:t>
            </a:r>
            <a:r>
              <a:rPr lang="en-US" dirty="0"/>
              <a:t>I won’t be </a:t>
            </a:r>
            <a:r>
              <a:rPr lang="en-US" dirty="0" smtClean="0"/>
              <a:t>back</a:t>
            </a:r>
          </a:p>
          <a:p>
            <a:pPr marL="0" indent="0">
              <a:buNone/>
            </a:pPr>
            <a:r>
              <a:rPr lang="en-US" dirty="0" smtClean="0"/>
              <a:t> </a:t>
            </a:r>
            <a:r>
              <a:rPr lang="en-US" dirty="0"/>
              <a:t>I have had </a:t>
            </a:r>
            <a:r>
              <a:rPr lang="en-US" dirty="0" smtClean="0"/>
              <a:t>enough  </a:t>
            </a:r>
          </a:p>
          <a:p>
            <a:pPr marL="0" indent="0">
              <a:buNone/>
            </a:pPr>
            <a:r>
              <a:rPr lang="en-US" dirty="0" smtClean="0"/>
              <a:t>Enjoy </a:t>
            </a:r>
            <a:r>
              <a:rPr lang="en-US" dirty="0"/>
              <a:t>your </a:t>
            </a:r>
            <a:r>
              <a:rPr lang="en-US" dirty="0" smtClean="0"/>
              <a:t>life</a:t>
            </a:r>
          </a:p>
          <a:p>
            <a:pPr marL="0" indent="0">
              <a:buNone/>
            </a:pPr>
            <a:r>
              <a:rPr lang="en-US" dirty="0" smtClean="0"/>
              <a:t>Goodbye</a:t>
            </a:r>
            <a:r>
              <a:rPr lang="en-US" dirty="0"/>
              <a:t>, </a:t>
            </a:r>
          </a:p>
        </p:txBody>
      </p:sp>
      <p:sp>
        <p:nvSpPr>
          <p:cNvPr id="6" name="Content Placeholder 5"/>
          <p:cNvSpPr>
            <a:spLocks noGrp="1"/>
          </p:cNvSpPr>
          <p:nvPr>
            <p:ph sz="half" idx="2"/>
          </p:nvPr>
        </p:nvSpPr>
        <p:spPr>
          <a:xfrm>
            <a:off x="6172200" y="1604908"/>
            <a:ext cx="5181600" cy="4351338"/>
          </a:xfrm>
        </p:spPr>
        <p:txBody>
          <a:bodyPr>
            <a:noAutofit/>
          </a:bodyPr>
          <a:lstStyle/>
          <a:p>
            <a:pPr marL="0" indent="0">
              <a:buNone/>
            </a:pPr>
            <a:r>
              <a:rPr lang="en-US" dirty="0" err="1"/>
              <a:t>l</a:t>
            </a:r>
            <a:r>
              <a:rPr lang="en-US" dirty="0" err="1" smtClean="0"/>
              <a:t>y</a:t>
            </a:r>
            <a:r>
              <a:rPr lang="en-US" dirty="0" smtClean="0"/>
              <a:t> good,</a:t>
            </a:r>
          </a:p>
          <a:p>
            <a:pPr marL="0" indent="0">
              <a:buNone/>
            </a:pPr>
            <a:r>
              <a:rPr lang="en-US" dirty="0"/>
              <a:t>g</a:t>
            </a:r>
            <a:r>
              <a:rPr lang="en-US" dirty="0" smtClean="0"/>
              <a:t>reat,</a:t>
            </a:r>
          </a:p>
          <a:p>
            <a:pPr marL="0" indent="0">
              <a:buNone/>
            </a:pPr>
            <a:r>
              <a:rPr lang="en-US" dirty="0"/>
              <a:t>a</a:t>
            </a:r>
            <a:r>
              <a:rPr lang="en-US" dirty="0" smtClean="0"/>
              <a:t> note,</a:t>
            </a:r>
            <a:r>
              <a:rPr lang="en-US" dirty="0"/>
              <a:t> </a:t>
            </a:r>
            <a:endParaRPr lang="en-US" dirty="0" smtClean="0"/>
          </a:p>
          <a:p>
            <a:pPr marL="0" indent="0">
              <a:buNone/>
            </a:pPr>
            <a:r>
              <a:rPr lang="en-US" dirty="0" smtClean="0"/>
              <a:t>to </a:t>
            </a:r>
            <a:r>
              <a:rPr lang="en-US" dirty="0"/>
              <a:t>the </a:t>
            </a:r>
            <a:r>
              <a:rPr lang="en-US" dirty="0" smtClean="0"/>
              <a:t>library.</a:t>
            </a:r>
          </a:p>
          <a:p>
            <a:pPr marL="0" indent="0">
              <a:buNone/>
            </a:pPr>
            <a:r>
              <a:rPr lang="en-US" dirty="0" smtClean="0"/>
              <a:t>I need to study.</a:t>
            </a:r>
          </a:p>
          <a:p>
            <a:pPr marL="0" indent="0">
              <a:buNone/>
            </a:pPr>
            <a:r>
              <a:rPr lang="en-US" dirty="0" smtClean="0"/>
              <a:t>r being gone.</a:t>
            </a:r>
          </a:p>
          <a:p>
            <a:pPr marL="0" indent="0">
              <a:buNone/>
            </a:pPr>
            <a:r>
              <a:rPr lang="en-US" dirty="0"/>
              <a:t>u</a:t>
            </a:r>
            <a:r>
              <a:rPr lang="en-US" dirty="0" smtClean="0"/>
              <a:t>ntil 8 PM.</a:t>
            </a:r>
          </a:p>
          <a:p>
            <a:pPr marL="0" indent="0">
              <a:buNone/>
            </a:pPr>
            <a:r>
              <a:rPr lang="en-US" dirty="0"/>
              <a:t>d</a:t>
            </a:r>
            <a:r>
              <a:rPr lang="en-US" dirty="0" smtClean="0"/>
              <a:t>inner.  Thanks.</a:t>
            </a:r>
          </a:p>
          <a:p>
            <a:pPr marL="0" indent="0">
              <a:buNone/>
            </a:pPr>
            <a:r>
              <a:rPr lang="en-US" dirty="0"/>
              <a:t>c</a:t>
            </a:r>
            <a:r>
              <a:rPr lang="en-US" dirty="0" smtClean="0"/>
              <a:t>ereal as a snack.</a:t>
            </a:r>
          </a:p>
          <a:p>
            <a:pPr marL="0" indent="0">
              <a:buNone/>
            </a:pPr>
            <a:r>
              <a:rPr lang="en-US" dirty="0" smtClean="0"/>
              <a:t>Love, Max”</a:t>
            </a:r>
            <a:endParaRPr lang="en-US" dirty="0"/>
          </a:p>
        </p:txBody>
      </p:sp>
    </p:spTree>
    <p:extLst>
      <p:ext uri="{BB962C8B-B14F-4D97-AF65-F5344CB8AC3E}">
        <p14:creationId xmlns:p14="http://schemas.microsoft.com/office/powerpoint/2010/main" val="2658329569"/>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TextBox 3"/>
          <p:cNvSpPr txBox="1">
            <a:spLocks noChangeArrowheads="1"/>
          </p:cNvSpPr>
          <p:nvPr/>
        </p:nvSpPr>
        <p:spPr bwMode="auto">
          <a:xfrm>
            <a:off x="1752600" y="609600"/>
            <a:ext cx="8763000" cy="5016758"/>
          </a:xfrm>
          <a:prstGeom prst="rect">
            <a:avLst/>
          </a:prstGeom>
          <a:noFill/>
          <a:ln w="9525">
            <a:noFill/>
            <a:miter lim="800000"/>
            <a:headEnd/>
            <a:tailEnd/>
          </a:ln>
        </p:spPr>
        <p:txBody>
          <a:bodyPr>
            <a:spAutoFit/>
          </a:bodyPr>
          <a:lstStyle/>
          <a:p>
            <a:pPr algn="ctr">
              <a:defRPr/>
            </a:pPr>
            <a:r>
              <a:rPr lang="en-US" sz="4000" b="1" dirty="0" smtClean="0">
                <a:solidFill>
                  <a:schemeClr val="accent6">
                    <a:lumMod val="50000"/>
                  </a:schemeClr>
                </a:solidFill>
              </a:rPr>
              <a:t>Talking Dice--Speaking </a:t>
            </a:r>
            <a:r>
              <a:rPr lang="en-US" sz="4000" b="1" dirty="0">
                <a:solidFill>
                  <a:schemeClr val="accent6">
                    <a:lumMod val="50000"/>
                  </a:schemeClr>
                </a:solidFill>
              </a:rPr>
              <a:t>Activity</a:t>
            </a:r>
          </a:p>
          <a:p>
            <a:pPr>
              <a:buFont typeface="Arial" pitchFamily="34" charset="0"/>
              <a:buChar char="•"/>
              <a:defRPr/>
            </a:pPr>
            <a:r>
              <a:rPr lang="en-US" sz="4000" dirty="0"/>
              <a:t>Divide into </a:t>
            </a:r>
            <a:r>
              <a:rPr lang="en-US" sz="4000" dirty="0" smtClean="0"/>
              <a:t>assigned groups</a:t>
            </a:r>
            <a:endParaRPr lang="en-US" sz="4000" dirty="0"/>
          </a:p>
          <a:p>
            <a:pPr>
              <a:buFont typeface="Arial" pitchFamily="34" charset="0"/>
              <a:buChar char="•"/>
              <a:defRPr/>
            </a:pPr>
            <a:r>
              <a:rPr lang="en-US" sz="4000" dirty="0"/>
              <a:t>Roll the dice and answer the number of 	the question  </a:t>
            </a:r>
            <a:r>
              <a:rPr lang="en-US" sz="4000" dirty="0" smtClean="0"/>
              <a:t>you </a:t>
            </a:r>
            <a:r>
              <a:rPr lang="en-US" sz="4000" dirty="0"/>
              <a:t>rolled.</a:t>
            </a:r>
          </a:p>
          <a:p>
            <a:pPr>
              <a:buFont typeface="Arial" pitchFamily="34" charset="0"/>
              <a:buChar char="•"/>
              <a:defRPr/>
            </a:pPr>
            <a:r>
              <a:rPr lang="en-US" sz="4000" dirty="0"/>
              <a:t>If you have already answered </a:t>
            </a:r>
            <a:r>
              <a:rPr lang="en-US" sz="4000" dirty="0" smtClean="0"/>
              <a:t>the question then answer question #1.  If you have answered that question #1 </a:t>
            </a:r>
          </a:p>
          <a:p>
            <a:pPr>
              <a:defRPr/>
            </a:pPr>
            <a:r>
              <a:rPr lang="en-US" sz="4000" dirty="0" smtClean="0"/>
              <a:t>then </a:t>
            </a:r>
            <a:r>
              <a:rPr lang="en-US" sz="4000" dirty="0"/>
              <a:t>roll the dice again.</a:t>
            </a:r>
          </a:p>
        </p:txBody>
      </p:sp>
      <p:pic>
        <p:nvPicPr>
          <p:cNvPr id="5123" name="Picture 2" descr="http://upload.wikimedia.org/wikipedia/commons/thumb/3/36/Two_red_dice_01.svg/671px-Two_red_dice_01.svg.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655267" y="4492841"/>
            <a:ext cx="3536731" cy="22670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094518017"/>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25669" y="488730"/>
            <a:ext cx="11430000" cy="6101255"/>
          </a:xfrm>
        </p:spPr>
        <p:txBody>
          <a:bodyPr>
            <a:normAutofit/>
          </a:bodyPr>
          <a:lstStyle/>
          <a:p>
            <a:pPr marL="514350" indent="-514350">
              <a:buFont typeface="+mj-lt"/>
              <a:buAutoNum type="arabicPeriod"/>
            </a:pPr>
            <a:r>
              <a:rPr lang="en-US" dirty="0" smtClean="0"/>
              <a:t>What is something you have never done that you want to try? Why?</a:t>
            </a:r>
          </a:p>
          <a:p>
            <a:pPr marL="514350" indent="-514350">
              <a:buFont typeface="+mj-lt"/>
              <a:buAutoNum type="arabicPeriod"/>
            </a:pPr>
            <a:r>
              <a:rPr lang="en-US" dirty="0" smtClean="0"/>
              <a:t>What is something you really like about yourself? Why?</a:t>
            </a:r>
          </a:p>
          <a:p>
            <a:pPr marL="514350" indent="-514350">
              <a:buFont typeface="+mj-lt"/>
              <a:buAutoNum type="arabicPeriod"/>
            </a:pPr>
            <a:r>
              <a:rPr lang="en-US" dirty="0" smtClean="0"/>
              <a:t>If you could develop a new talent / ability, what would want it to be. Why?</a:t>
            </a:r>
          </a:p>
          <a:p>
            <a:pPr marL="514350" indent="-514350">
              <a:buFont typeface="+mj-lt"/>
              <a:buAutoNum type="arabicPeriod"/>
            </a:pPr>
            <a:r>
              <a:rPr lang="en-US" dirty="0" smtClean="0"/>
              <a:t>Talk about something in your life you will never forget.</a:t>
            </a:r>
          </a:p>
          <a:p>
            <a:pPr marL="514350" indent="-514350">
              <a:buFont typeface="+mj-lt"/>
              <a:buAutoNum type="arabicPeriod"/>
            </a:pPr>
            <a:r>
              <a:rPr lang="en-US" dirty="0" smtClean="0"/>
              <a:t>Tell about someone you really admire.  Explain why.</a:t>
            </a:r>
          </a:p>
          <a:p>
            <a:pPr marL="514350" indent="-514350">
              <a:buFont typeface="+mj-lt"/>
              <a:buAutoNum type="arabicPeriod"/>
            </a:pPr>
            <a:r>
              <a:rPr lang="en-US" dirty="0" smtClean="0"/>
              <a:t>Share something that none of us know about you.</a:t>
            </a:r>
          </a:p>
          <a:p>
            <a:pPr marL="514350" indent="-514350">
              <a:buFont typeface="+mj-lt"/>
              <a:buAutoNum type="arabicPeriod"/>
            </a:pPr>
            <a:r>
              <a:rPr lang="en-US" dirty="0" smtClean="0"/>
              <a:t>My life’s dream is___________________.</a:t>
            </a:r>
          </a:p>
          <a:p>
            <a:pPr marL="514350" indent="-514350">
              <a:buFont typeface="+mj-lt"/>
              <a:buAutoNum type="arabicPeriod"/>
            </a:pPr>
            <a:r>
              <a:rPr lang="en-US" dirty="0" smtClean="0"/>
              <a:t>Why is exercise important and which exercise do you like most?  Why?</a:t>
            </a:r>
          </a:p>
          <a:p>
            <a:pPr marL="514350" indent="-514350">
              <a:buFont typeface="+mj-lt"/>
              <a:buAutoNum type="arabicPeriod"/>
            </a:pPr>
            <a:r>
              <a:rPr lang="en-US" dirty="0" smtClean="0"/>
              <a:t>What can you be doing now that will improve your life in ten years?</a:t>
            </a:r>
          </a:p>
          <a:p>
            <a:pPr marL="514350" indent="-514350">
              <a:buFont typeface="+mj-lt"/>
              <a:buAutoNum type="arabicPeriod"/>
            </a:pPr>
            <a:r>
              <a:rPr lang="en-US" dirty="0" smtClean="0"/>
              <a:t>Do you tend to have a positive or negative attitude? Explain.</a:t>
            </a:r>
          </a:p>
          <a:p>
            <a:pPr marL="514350" indent="-514350">
              <a:buFont typeface="+mj-lt"/>
              <a:buAutoNum type="arabicPeriod"/>
            </a:pPr>
            <a:r>
              <a:rPr lang="en-US" dirty="0" smtClean="0"/>
              <a:t>Do you prefer being a leader or a follower? Explain.</a:t>
            </a:r>
          </a:p>
          <a:p>
            <a:pPr marL="514350" indent="-514350">
              <a:buFont typeface="+mj-lt"/>
              <a:buAutoNum type="arabicPeriod"/>
            </a:pPr>
            <a:r>
              <a:rPr lang="en-US" dirty="0" smtClean="0"/>
              <a:t>What would you do with a million yuan?  Why?</a:t>
            </a:r>
          </a:p>
        </p:txBody>
      </p:sp>
      <p:sp>
        <p:nvSpPr>
          <p:cNvPr id="2" name="TextBox 1"/>
          <p:cNvSpPr txBox="1"/>
          <p:nvPr/>
        </p:nvSpPr>
        <p:spPr>
          <a:xfrm>
            <a:off x="11114689" y="150930"/>
            <a:ext cx="627095" cy="369332"/>
          </a:xfrm>
          <a:prstGeom prst="rect">
            <a:avLst/>
          </a:prstGeom>
          <a:noFill/>
        </p:spPr>
        <p:txBody>
          <a:bodyPr wrap="none" rtlCol="0">
            <a:spAutoFit/>
          </a:bodyPr>
          <a:lstStyle/>
          <a:p>
            <a:r>
              <a:rPr lang="en-US" dirty="0" smtClean="0"/>
              <a:t>TD-2</a:t>
            </a:r>
            <a:endParaRPr lang="en-US" dirty="0"/>
          </a:p>
        </p:txBody>
      </p:sp>
    </p:spTree>
    <p:extLst>
      <p:ext uri="{BB962C8B-B14F-4D97-AF65-F5344CB8AC3E}">
        <p14:creationId xmlns:p14="http://schemas.microsoft.com/office/powerpoint/2010/main" val="3129286225"/>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519707" y="-333541"/>
            <a:ext cx="8690430" cy="7017306"/>
          </a:xfrm>
          <a:prstGeom prst="rect">
            <a:avLst/>
          </a:prstGeom>
          <a:noFill/>
        </p:spPr>
        <p:txBody>
          <a:bodyPr wrap="square" lIns="91440" tIns="45720" rIns="91440" bIns="45720">
            <a:spAutoFit/>
          </a:bodyPr>
          <a:lstStyle/>
          <a:p>
            <a:pPr algn="ctr"/>
            <a:r>
              <a:rPr lang="en-US" sz="15000" b="1" cap="none" spc="0" dirty="0" smtClean="0">
                <a:ln w="9525">
                  <a:solidFill>
                    <a:schemeClr val="bg1"/>
                  </a:solidFill>
                  <a:prstDash val="solid"/>
                </a:ln>
                <a:solidFill>
                  <a:schemeClr val="tx1"/>
                </a:solidFill>
                <a:effectLst>
                  <a:outerShdw blurRad="12700" dist="38100" dir="2700000" algn="tl" rotWithShape="0">
                    <a:schemeClr val="bg1">
                      <a:lumMod val="50000"/>
                    </a:schemeClr>
                  </a:outerShdw>
                </a:effectLst>
              </a:rPr>
              <a:t>Let’s </a:t>
            </a:r>
          </a:p>
          <a:p>
            <a:pPr algn="ctr"/>
            <a:r>
              <a:rPr lang="en-US" sz="15000" b="1" cap="none" spc="0" dirty="0" smtClean="0">
                <a:ln w="9525">
                  <a:solidFill>
                    <a:schemeClr val="bg1"/>
                  </a:solidFill>
                  <a:prstDash val="solid"/>
                </a:ln>
                <a:solidFill>
                  <a:schemeClr val="tx1"/>
                </a:solidFill>
                <a:effectLst>
                  <a:outerShdw blurRad="12700" dist="38100" dir="2700000" algn="tl" rotWithShape="0">
                    <a:schemeClr val="bg1">
                      <a:lumMod val="50000"/>
                    </a:schemeClr>
                  </a:outerShdw>
                </a:effectLst>
              </a:rPr>
              <a:t>Play</a:t>
            </a:r>
          </a:p>
          <a:p>
            <a:pPr algn="ctr"/>
            <a:r>
              <a:rPr lang="en-US" sz="15000" b="1" cap="none" spc="0" dirty="0" smtClean="0">
                <a:ln w="9525">
                  <a:solidFill>
                    <a:schemeClr val="bg1"/>
                  </a:solidFill>
                  <a:prstDash val="solid"/>
                </a:ln>
                <a:solidFill>
                  <a:schemeClr val="tx1"/>
                </a:solidFill>
                <a:effectLst>
                  <a:outerShdw blurRad="12700" dist="38100" dir="2700000" algn="tl" rotWithShape="0">
                    <a:schemeClr val="bg1">
                      <a:lumMod val="50000"/>
                    </a:schemeClr>
                  </a:outerShdw>
                </a:effectLst>
              </a:rPr>
              <a:t>Jeopardy!</a:t>
            </a:r>
            <a:endParaRPr lang="en-US" sz="15000" b="1" cap="none" spc="0" dirty="0">
              <a:ln w="9525">
                <a:solidFill>
                  <a:schemeClr val="bg1"/>
                </a:solidFill>
                <a:prstDash val="solid"/>
              </a:ln>
              <a:solidFill>
                <a:schemeClr val="tx1"/>
              </a:solidFill>
              <a:effectLst>
                <a:outerShdw blurRad="12700" dist="38100" dir="2700000" algn="tl" rotWithShape="0">
                  <a:schemeClr val="bg1">
                    <a:lumMod val="50000"/>
                  </a:schemeClr>
                </a:outerShdw>
              </a:effectLst>
            </a:endParaRPr>
          </a:p>
        </p:txBody>
      </p:sp>
    </p:spTree>
    <p:extLst>
      <p:ext uri="{BB962C8B-B14F-4D97-AF65-F5344CB8AC3E}">
        <p14:creationId xmlns:p14="http://schemas.microsoft.com/office/powerpoint/2010/main" val="2677598591"/>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6600" b="1" dirty="0" smtClean="0">
                <a:latin typeface="Times New Roman" panose="02020603050405020304" pitchFamily="18" charset="0"/>
                <a:cs typeface="Times New Roman" panose="02020603050405020304" pitchFamily="18" charset="0"/>
              </a:rPr>
              <a:t> Questions</a:t>
            </a:r>
            <a:endParaRPr lang="en-US" sz="6600" b="1"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lstStyle/>
          <a:p>
            <a:endParaRPr lang="en-US" dirty="0"/>
          </a:p>
        </p:txBody>
      </p:sp>
      <p:sp>
        <p:nvSpPr>
          <p:cNvPr id="4" name="Rectangle 3"/>
          <p:cNvSpPr/>
          <p:nvPr/>
        </p:nvSpPr>
        <p:spPr>
          <a:xfrm>
            <a:off x="1356885" y="2038867"/>
            <a:ext cx="9478236" cy="4524315"/>
          </a:xfrm>
          <a:prstGeom prst="rect">
            <a:avLst/>
          </a:prstGeom>
          <a:noFill/>
        </p:spPr>
        <p:txBody>
          <a:bodyPr wrap="none" lIns="91440" tIns="45720" rIns="91440" bIns="45720">
            <a:spAutoFit/>
          </a:bodyPr>
          <a:lstStyle/>
          <a:p>
            <a:pPr algn="ctr"/>
            <a:r>
              <a:rPr lang="en-US" sz="7200" b="1" cap="none" spc="0" dirty="0" smtClean="0">
                <a:ln w="13462">
                  <a:solidFill>
                    <a:schemeClr val="bg1"/>
                  </a:solidFill>
                  <a:prstDash val="solid"/>
                </a:ln>
                <a:solidFill>
                  <a:schemeClr val="tx1">
                    <a:lumMod val="85000"/>
                    <a:lumOff val="15000"/>
                  </a:schemeClr>
                </a:solidFill>
                <a:effectLst>
                  <a:outerShdw dist="38100" dir="2700000" algn="bl" rotWithShape="0">
                    <a:schemeClr val="accent5"/>
                  </a:outerShdw>
                </a:effectLst>
                <a:latin typeface="Times New Roman" panose="02020603050405020304" pitchFamily="18" charset="0"/>
                <a:cs typeface="Times New Roman" panose="02020603050405020304" pitchFamily="18" charset="0"/>
              </a:rPr>
              <a:t>Questions for and from</a:t>
            </a:r>
          </a:p>
          <a:p>
            <a:pPr algn="ctr"/>
            <a:r>
              <a:rPr lang="en-US" sz="7200" b="1" cap="none" spc="0" dirty="0" smtClean="0">
                <a:ln w="13462">
                  <a:solidFill>
                    <a:schemeClr val="bg1"/>
                  </a:solidFill>
                  <a:prstDash val="solid"/>
                </a:ln>
                <a:solidFill>
                  <a:schemeClr val="tx1">
                    <a:lumMod val="85000"/>
                    <a:lumOff val="15000"/>
                  </a:schemeClr>
                </a:solidFill>
                <a:effectLst>
                  <a:outerShdw dist="38100" dir="2700000" algn="bl" rotWithShape="0">
                    <a:schemeClr val="accent5"/>
                  </a:outerShdw>
                </a:effectLst>
                <a:latin typeface="Times New Roman" panose="02020603050405020304" pitchFamily="18" charset="0"/>
                <a:cs typeface="Times New Roman" panose="02020603050405020304" pitchFamily="18" charset="0"/>
              </a:rPr>
              <a:t>the Professors </a:t>
            </a:r>
          </a:p>
          <a:p>
            <a:pPr algn="ctr"/>
            <a:r>
              <a:rPr lang="en-US" sz="7200" b="1" cap="none" spc="0" dirty="0" smtClean="0">
                <a:ln w="13462">
                  <a:solidFill>
                    <a:schemeClr val="bg1"/>
                  </a:solidFill>
                  <a:prstDash val="solid"/>
                </a:ln>
                <a:solidFill>
                  <a:schemeClr val="tx1">
                    <a:lumMod val="85000"/>
                    <a:lumOff val="15000"/>
                  </a:schemeClr>
                </a:solidFill>
                <a:effectLst>
                  <a:outerShdw dist="38100" dir="2700000" algn="bl" rotWithShape="0">
                    <a:schemeClr val="accent5"/>
                  </a:outerShdw>
                </a:effectLst>
                <a:latin typeface="Times New Roman" panose="02020603050405020304" pitchFamily="18" charset="0"/>
                <a:cs typeface="Times New Roman" panose="02020603050405020304" pitchFamily="18" charset="0"/>
              </a:rPr>
              <a:t>about </a:t>
            </a:r>
            <a:r>
              <a:rPr lang="en-US" sz="7200" b="1" dirty="0" smtClean="0">
                <a:ln w="13462">
                  <a:solidFill>
                    <a:schemeClr val="bg1"/>
                  </a:solidFill>
                  <a:prstDash val="solid"/>
                </a:ln>
                <a:solidFill>
                  <a:schemeClr val="tx1">
                    <a:lumMod val="85000"/>
                    <a:lumOff val="15000"/>
                  </a:schemeClr>
                </a:solidFill>
                <a:effectLst>
                  <a:outerShdw dist="38100" dir="2700000" algn="bl" rotWithShape="0">
                    <a:schemeClr val="accent5"/>
                  </a:outerShdw>
                </a:effectLst>
                <a:latin typeface="Times New Roman" panose="02020603050405020304" pitchFamily="18" charset="0"/>
                <a:cs typeface="Times New Roman" panose="02020603050405020304" pitchFamily="18" charset="0"/>
              </a:rPr>
              <a:t>promoting peace</a:t>
            </a:r>
            <a:r>
              <a:rPr lang="en-US" sz="7200" b="1" cap="none" spc="0" dirty="0" smtClean="0">
                <a:ln w="13462">
                  <a:solidFill>
                    <a:schemeClr val="bg1"/>
                  </a:solidFill>
                  <a:prstDash val="solid"/>
                </a:ln>
                <a:solidFill>
                  <a:schemeClr val="tx1">
                    <a:lumMod val="85000"/>
                    <a:lumOff val="15000"/>
                  </a:schemeClr>
                </a:solidFill>
                <a:effectLst>
                  <a:outerShdw dist="38100" dir="2700000" algn="bl" rotWithShape="0">
                    <a:schemeClr val="accent5"/>
                  </a:outerShdw>
                </a:effectLst>
                <a:latin typeface="Times New Roman" panose="02020603050405020304" pitchFamily="18" charset="0"/>
                <a:cs typeface="Times New Roman" panose="02020603050405020304" pitchFamily="18" charset="0"/>
              </a:rPr>
              <a:t>.</a:t>
            </a:r>
          </a:p>
          <a:p>
            <a:pPr algn="ctr"/>
            <a:endParaRPr lang="en-US" sz="7200" b="1" cap="none" spc="0" dirty="0">
              <a:ln w="13462">
                <a:solidFill>
                  <a:schemeClr val="bg1"/>
                </a:solidFill>
                <a:prstDash val="solid"/>
              </a:ln>
              <a:solidFill>
                <a:schemeClr val="tx1">
                  <a:lumMod val="85000"/>
                  <a:lumOff val="15000"/>
                </a:schemeClr>
              </a:solidFill>
              <a:effectLst>
                <a:outerShdw dist="38100" dir="2700000" algn="bl" rotWithShape="0">
                  <a:schemeClr val="accent5"/>
                </a:outerShdw>
              </a:effectLst>
            </a:endParaRPr>
          </a:p>
        </p:txBody>
      </p:sp>
    </p:spTree>
    <p:extLst>
      <p:ext uri="{BB962C8B-B14F-4D97-AF65-F5344CB8AC3E}">
        <p14:creationId xmlns:p14="http://schemas.microsoft.com/office/powerpoint/2010/main" val="2568605674"/>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3200" b="1" dirty="0" smtClean="0">
                <a:latin typeface="Times New Roman" panose="02020603050405020304" pitchFamily="18" charset="0"/>
                <a:cs typeface="Times New Roman" panose="02020603050405020304" pitchFamily="18" charset="0"/>
              </a:rPr>
              <a:t>What are some of the topics you would like to discuss in class and/or English Corners?</a:t>
            </a:r>
            <a:endParaRPr lang="en-US" sz="3200" b="1"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lstStyle/>
          <a:p>
            <a:endParaRPr lang="en-US" dirty="0"/>
          </a:p>
        </p:txBody>
      </p:sp>
      <p:sp>
        <p:nvSpPr>
          <p:cNvPr id="4" name="Slide Number Placeholder 3"/>
          <p:cNvSpPr>
            <a:spLocks noGrp="1"/>
          </p:cNvSpPr>
          <p:nvPr>
            <p:ph type="sldNum" sz="quarter" idx="12"/>
          </p:nvPr>
        </p:nvSpPr>
        <p:spPr/>
        <p:txBody>
          <a:bodyPr/>
          <a:lstStyle/>
          <a:p>
            <a:fld id="{9BEE506A-6572-4D7F-A7DF-D184AC2FA788}" type="slidenum">
              <a:rPr lang="en-US" smtClean="0"/>
              <a:pPr/>
              <a:t>28</a:t>
            </a:fld>
            <a:endParaRPr lang="en-US"/>
          </a:p>
        </p:txBody>
      </p:sp>
    </p:spTree>
    <p:extLst>
      <p:ext uri="{BB962C8B-B14F-4D97-AF65-F5344CB8AC3E}">
        <p14:creationId xmlns:p14="http://schemas.microsoft.com/office/powerpoint/2010/main" val="837540604"/>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36027" y="409902"/>
            <a:ext cx="11256579" cy="6243146"/>
          </a:xfrm>
        </p:spPr>
        <p:txBody>
          <a:bodyPr>
            <a:normAutofit/>
          </a:bodyPr>
          <a:lstStyle/>
          <a:p>
            <a:pPr marL="514350" indent="-514350">
              <a:buFont typeface="+mj-lt"/>
              <a:buAutoNum type="arabicPeriod"/>
            </a:pPr>
            <a:r>
              <a:rPr lang="en-US" dirty="0" smtClean="0"/>
              <a:t>If you could be someone else, who would you want to be?  Why?</a:t>
            </a:r>
          </a:p>
          <a:p>
            <a:pPr marL="514350" indent="-514350">
              <a:buFont typeface="+mj-lt"/>
              <a:buAutoNum type="arabicPeriod"/>
            </a:pPr>
            <a:r>
              <a:rPr lang="en-US" dirty="0" smtClean="0"/>
              <a:t>What is something you feel too young to do? Explain.</a:t>
            </a:r>
          </a:p>
          <a:p>
            <a:pPr marL="514350" indent="-514350">
              <a:buFont typeface="+mj-lt"/>
              <a:buAutoNum type="arabicPeriod"/>
            </a:pPr>
            <a:r>
              <a:rPr lang="en-US" dirty="0" smtClean="0"/>
              <a:t>What is something you feel too old to do? Explain.</a:t>
            </a:r>
          </a:p>
          <a:p>
            <a:pPr marL="514350" indent="-514350">
              <a:buFont typeface="+mj-lt"/>
              <a:buAutoNum type="arabicPeriod"/>
            </a:pPr>
            <a:r>
              <a:rPr lang="en-US" dirty="0" smtClean="0"/>
              <a:t>Talk about the importance of keeping your promises?</a:t>
            </a:r>
          </a:p>
          <a:p>
            <a:pPr marL="514350" indent="-514350">
              <a:buFont typeface="+mj-lt"/>
              <a:buAutoNum type="arabicPeriod"/>
            </a:pPr>
            <a:r>
              <a:rPr lang="en-US" dirty="0" smtClean="0"/>
              <a:t>What is it about your university experience that is most challenging?</a:t>
            </a:r>
          </a:p>
          <a:p>
            <a:pPr marL="514350" indent="-514350">
              <a:buFont typeface="+mj-lt"/>
              <a:buAutoNum type="arabicPeriod"/>
            </a:pPr>
            <a:r>
              <a:rPr lang="en-US" dirty="0" smtClean="0"/>
              <a:t>What could you do to improve your health? Explain.</a:t>
            </a:r>
          </a:p>
          <a:p>
            <a:pPr marL="514350" indent="-514350">
              <a:buFont typeface="+mj-lt"/>
              <a:buAutoNum type="arabicPeriod"/>
            </a:pPr>
            <a:r>
              <a:rPr lang="en-US" dirty="0" smtClean="0"/>
              <a:t>If you were a teacher, what subject(s) would you like to teacher? Why?</a:t>
            </a:r>
          </a:p>
          <a:p>
            <a:pPr marL="514350" indent="-514350">
              <a:buFont typeface="+mj-lt"/>
              <a:buAutoNum type="arabicPeriod"/>
            </a:pPr>
            <a:r>
              <a:rPr lang="en-US" dirty="0" smtClean="0"/>
              <a:t>Why would you be a good teacher?</a:t>
            </a:r>
          </a:p>
          <a:p>
            <a:pPr marL="514350" indent="-514350">
              <a:buFont typeface="+mj-lt"/>
              <a:buAutoNum type="arabicPeriod"/>
            </a:pPr>
            <a:r>
              <a:rPr lang="en-US" dirty="0" smtClean="0"/>
              <a:t>Would you ever consider being a farmer?  Why?</a:t>
            </a:r>
          </a:p>
          <a:p>
            <a:pPr marL="514350" indent="-514350">
              <a:buFont typeface="+mj-lt"/>
              <a:buAutoNum type="arabicPeriod"/>
            </a:pPr>
            <a:r>
              <a:rPr lang="en-US" dirty="0" smtClean="0"/>
              <a:t>Would you ever consider moving to a foreign country? Why?</a:t>
            </a:r>
          </a:p>
          <a:p>
            <a:pPr marL="514350" indent="-514350">
              <a:buFont typeface="+mj-lt"/>
              <a:buAutoNum type="arabicPeriod"/>
            </a:pPr>
            <a:r>
              <a:rPr lang="en-US" dirty="0" smtClean="0"/>
              <a:t>Would you ever consider getting plastic surgery? Explain.</a:t>
            </a:r>
          </a:p>
          <a:p>
            <a:pPr marL="514350" indent="-514350">
              <a:buFont typeface="+mj-lt"/>
              <a:buAutoNum type="arabicPeriod"/>
            </a:pPr>
            <a:r>
              <a:rPr lang="en-US" dirty="0" smtClean="0"/>
              <a:t>How important is one’s physical appearance? Explain.</a:t>
            </a:r>
            <a:endParaRPr lang="en-US" dirty="0"/>
          </a:p>
        </p:txBody>
      </p:sp>
      <p:sp>
        <p:nvSpPr>
          <p:cNvPr id="2" name="TextBox 1"/>
          <p:cNvSpPr txBox="1"/>
          <p:nvPr/>
        </p:nvSpPr>
        <p:spPr>
          <a:xfrm>
            <a:off x="11240813" y="277054"/>
            <a:ext cx="627095" cy="369332"/>
          </a:xfrm>
          <a:prstGeom prst="rect">
            <a:avLst/>
          </a:prstGeom>
          <a:noFill/>
        </p:spPr>
        <p:txBody>
          <a:bodyPr wrap="none" rtlCol="0">
            <a:spAutoFit/>
          </a:bodyPr>
          <a:lstStyle/>
          <a:p>
            <a:r>
              <a:rPr lang="en-US" dirty="0" smtClean="0"/>
              <a:t>TD-3</a:t>
            </a:r>
            <a:endParaRPr lang="en-US" dirty="0"/>
          </a:p>
        </p:txBody>
      </p:sp>
    </p:spTree>
    <p:extLst>
      <p:ext uri="{BB962C8B-B14F-4D97-AF65-F5344CB8AC3E}">
        <p14:creationId xmlns:p14="http://schemas.microsoft.com/office/powerpoint/2010/main" val="199793940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Autofit/>
          </a:bodyPr>
          <a:lstStyle/>
          <a:p>
            <a:pPr algn="ctr"/>
            <a:r>
              <a:rPr lang="en-US" sz="5400" b="1" dirty="0"/>
              <a:t>Our English Corner Friends</a:t>
            </a:r>
            <a:br>
              <a:rPr lang="en-US" sz="5400" b="1" dirty="0"/>
            </a:br>
            <a:r>
              <a:rPr lang="en-US" sz="5400" b="1" dirty="0" smtClean="0"/>
              <a:t>November 13, </a:t>
            </a:r>
            <a:r>
              <a:rPr lang="en-US" sz="5400" b="1" dirty="0"/>
              <a:t>2014</a:t>
            </a:r>
            <a:endParaRPr lang="en-US" sz="5400" dirty="0"/>
          </a:p>
        </p:txBody>
      </p:sp>
      <p:sp>
        <p:nvSpPr>
          <p:cNvPr id="5" name="Content Placeholder 4"/>
          <p:cNvSpPr>
            <a:spLocks noGrp="1"/>
          </p:cNvSpPr>
          <p:nvPr>
            <p:ph idx="1"/>
          </p:nvPr>
        </p:nvSpPr>
        <p:spPr/>
        <p:txBody>
          <a:bodyPr/>
          <a:lstStyle/>
          <a:p>
            <a:endParaRPr lang="en-US" dirty="0"/>
          </a:p>
        </p:txBody>
      </p:sp>
      <p:pic>
        <p:nvPicPr>
          <p:cNvPr id="2" name="Picture 2" descr="G:\DCIM\100MSDCF\DSC02762.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693697" y="1749972"/>
            <a:ext cx="9414206" cy="706065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44513673"/>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09903" y="409902"/>
            <a:ext cx="11319642" cy="6321973"/>
          </a:xfrm>
        </p:spPr>
        <p:txBody>
          <a:bodyPr>
            <a:normAutofit/>
          </a:bodyPr>
          <a:lstStyle/>
          <a:p>
            <a:pPr marL="514350" indent="-514350">
              <a:buFont typeface="+mj-lt"/>
              <a:buAutoNum type="arabicPeriod"/>
            </a:pPr>
            <a:r>
              <a:rPr lang="en-US" dirty="0" smtClean="0"/>
              <a:t>What would you do if your boss asked you to do something illegal?</a:t>
            </a:r>
          </a:p>
          <a:p>
            <a:pPr marL="514350" indent="-514350">
              <a:buFont typeface="+mj-lt"/>
              <a:buAutoNum type="arabicPeriod"/>
            </a:pPr>
            <a:r>
              <a:rPr lang="en-US" dirty="0" smtClean="0"/>
              <a:t>Would you ever consider donating a kidney or other vital organ? Why?</a:t>
            </a:r>
          </a:p>
          <a:p>
            <a:pPr marL="514350" indent="-514350">
              <a:buFont typeface="+mj-lt"/>
              <a:buAutoNum type="arabicPeriod"/>
            </a:pPr>
            <a:r>
              <a:rPr lang="en-US" dirty="0" smtClean="0"/>
              <a:t>What is the best way for you to help the poor? Explain.</a:t>
            </a:r>
          </a:p>
          <a:p>
            <a:pPr marL="514350" indent="-514350">
              <a:buFont typeface="+mj-lt"/>
              <a:buAutoNum type="arabicPeriod"/>
            </a:pPr>
            <a:r>
              <a:rPr lang="en-US" dirty="0" smtClean="0"/>
              <a:t>Is telling a lie ever justified? Explain.</a:t>
            </a:r>
          </a:p>
          <a:p>
            <a:pPr marL="514350" indent="-514350">
              <a:buFont typeface="+mj-lt"/>
              <a:buAutoNum type="arabicPeriod"/>
            </a:pPr>
            <a:r>
              <a:rPr lang="en-US" dirty="0" smtClean="0"/>
              <a:t>How do you control your anger?  Explain.</a:t>
            </a:r>
          </a:p>
          <a:p>
            <a:pPr marL="514350" indent="-514350">
              <a:buFont typeface="+mj-lt"/>
              <a:buAutoNum type="arabicPeriod"/>
            </a:pPr>
            <a:r>
              <a:rPr lang="en-US" dirty="0" smtClean="0"/>
              <a:t>What are your thoughts about smoking?</a:t>
            </a:r>
          </a:p>
          <a:p>
            <a:pPr marL="514350" indent="-514350">
              <a:buFont typeface="+mj-lt"/>
              <a:buAutoNum type="arabicPeriod"/>
            </a:pPr>
            <a:r>
              <a:rPr lang="en-US" dirty="0" smtClean="0"/>
              <a:t>How will you discipline your child?  Is spanking okay?  Explain.</a:t>
            </a:r>
          </a:p>
          <a:p>
            <a:pPr marL="514350" indent="-514350">
              <a:buFont typeface="+mj-lt"/>
              <a:buAutoNum type="arabicPeriod"/>
            </a:pPr>
            <a:r>
              <a:rPr lang="en-US" dirty="0" smtClean="0"/>
              <a:t>What are your feelings about arranged marriages? Explain.</a:t>
            </a:r>
          </a:p>
          <a:p>
            <a:pPr marL="514350" indent="-514350">
              <a:buFont typeface="+mj-lt"/>
              <a:buAutoNum type="arabicPeriod"/>
            </a:pPr>
            <a:r>
              <a:rPr lang="en-US" dirty="0" smtClean="0"/>
              <a:t>What qualities do you look for in a good friend?</a:t>
            </a:r>
          </a:p>
          <a:p>
            <a:pPr marL="514350" indent="-514350">
              <a:buFont typeface="+mj-lt"/>
              <a:buAutoNum type="arabicPeriod"/>
            </a:pPr>
            <a:r>
              <a:rPr lang="en-US" dirty="0" smtClean="0"/>
              <a:t>Do you ever feel unsafe?  Explain?</a:t>
            </a:r>
          </a:p>
          <a:p>
            <a:pPr marL="514350" indent="-514350">
              <a:buFont typeface="+mj-lt"/>
              <a:buAutoNum type="arabicPeriod"/>
            </a:pPr>
            <a:r>
              <a:rPr lang="en-US" dirty="0" smtClean="0"/>
              <a:t>What should we do to make the world a safer place?  Explain.</a:t>
            </a:r>
          </a:p>
          <a:p>
            <a:pPr marL="514350" indent="-514350">
              <a:buFont typeface="+mj-lt"/>
              <a:buAutoNum type="arabicPeriod"/>
            </a:pPr>
            <a:r>
              <a:rPr lang="en-US" dirty="0" smtClean="0"/>
              <a:t>What do you want to do during the next summer break?  Why?</a:t>
            </a:r>
          </a:p>
          <a:p>
            <a:pPr marL="514350" indent="-514350">
              <a:buFont typeface="+mj-lt"/>
              <a:buAutoNum type="arabicPeriod"/>
            </a:pPr>
            <a:endParaRPr lang="en-US" dirty="0" smtClean="0"/>
          </a:p>
          <a:p>
            <a:pPr marL="514350" indent="-514350">
              <a:buFont typeface="+mj-lt"/>
              <a:buAutoNum type="arabicPeriod"/>
            </a:pPr>
            <a:endParaRPr lang="en-US" dirty="0"/>
          </a:p>
        </p:txBody>
      </p:sp>
      <p:sp>
        <p:nvSpPr>
          <p:cNvPr id="2" name="TextBox 1"/>
          <p:cNvSpPr txBox="1"/>
          <p:nvPr/>
        </p:nvSpPr>
        <p:spPr>
          <a:xfrm>
            <a:off x="11084921" y="261289"/>
            <a:ext cx="627095" cy="369332"/>
          </a:xfrm>
          <a:prstGeom prst="rect">
            <a:avLst/>
          </a:prstGeom>
          <a:noFill/>
        </p:spPr>
        <p:txBody>
          <a:bodyPr wrap="none" rtlCol="0">
            <a:spAutoFit/>
          </a:bodyPr>
          <a:lstStyle/>
          <a:p>
            <a:r>
              <a:rPr lang="en-US" dirty="0" smtClean="0"/>
              <a:t>TD-4</a:t>
            </a:r>
            <a:endParaRPr lang="en-US" dirty="0"/>
          </a:p>
        </p:txBody>
      </p:sp>
    </p:spTree>
    <p:extLst>
      <p:ext uri="{BB962C8B-B14F-4D97-AF65-F5344CB8AC3E}">
        <p14:creationId xmlns:p14="http://schemas.microsoft.com/office/powerpoint/2010/main" val="42964073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3"/>
          <p:cNvSpPr txBox="1">
            <a:spLocks noChangeArrowheads="1"/>
          </p:cNvSpPr>
          <p:nvPr/>
        </p:nvSpPr>
        <p:spPr bwMode="auto">
          <a:xfrm>
            <a:off x="0" y="0"/>
            <a:ext cx="11379200" cy="6858000"/>
          </a:xfrm>
          <a:prstGeom prst="rect">
            <a:avLst/>
          </a:prstGeom>
          <a:noFill/>
          <a:ln w="9525">
            <a:noFill/>
            <a:miter lim="800000"/>
            <a:headEnd/>
            <a:tailEnd/>
          </a:ln>
        </p:spPr>
        <p:txBody>
          <a:bodyPr/>
          <a:lstStyle/>
          <a:p>
            <a:pPr marL="590550" indent="-590550" algn="ctr">
              <a:spcBef>
                <a:spcPts val="700"/>
              </a:spcBef>
              <a:buClr>
                <a:schemeClr val="tx2"/>
              </a:buClr>
              <a:buSzPct val="95000"/>
              <a:defRPr/>
            </a:pPr>
            <a:r>
              <a:rPr lang="en-US" dirty="0">
                <a:latin typeface="+mn-lt"/>
                <a:ea typeface="+mn-ea"/>
              </a:rPr>
              <a:t>Unfinished Sentences:</a:t>
            </a:r>
          </a:p>
          <a:p>
            <a:pPr marL="590550" indent="-590550" algn="ctr">
              <a:spcBef>
                <a:spcPts val="700"/>
              </a:spcBef>
              <a:buClr>
                <a:schemeClr val="tx2"/>
              </a:buClr>
              <a:buSzPct val="95000"/>
              <a:defRPr/>
            </a:pPr>
            <a:r>
              <a:rPr lang="en-US" dirty="0">
                <a:latin typeface="+mn-lt"/>
                <a:ea typeface="+mn-ea"/>
              </a:rPr>
              <a:t>Finish these sentences by adding your own words.</a:t>
            </a:r>
          </a:p>
          <a:p>
            <a:pPr marL="590550" indent="-590550">
              <a:lnSpc>
                <a:spcPct val="150000"/>
              </a:lnSpc>
              <a:spcBef>
                <a:spcPts val="700"/>
              </a:spcBef>
              <a:buClr>
                <a:schemeClr val="tx2"/>
              </a:buClr>
              <a:buSzPct val="95000"/>
              <a:buFont typeface="Wingdings" pitchFamily="2" charset="2"/>
              <a:buAutoNum type="arabicPeriod"/>
              <a:defRPr/>
            </a:pPr>
            <a:r>
              <a:rPr lang="en-US" dirty="0">
                <a:latin typeface="+mn-lt"/>
                <a:ea typeface="+mn-ea"/>
              </a:rPr>
              <a:t>On Saturdays, I like to____________</a:t>
            </a:r>
          </a:p>
          <a:p>
            <a:pPr marL="590550" indent="-590550">
              <a:lnSpc>
                <a:spcPct val="150000"/>
              </a:lnSpc>
              <a:spcBef>
                <a:spcPts val="700"/>
              </a:spcBef>
              <a:buClr>
                <a:schemeClr val="tx2"/>
              </a:buClr>
              <a:buSzPct val="95000"/>
              <a:buFont typeface="Wingdings" pitchFamily="2" charset="2"/>
              <a:buAutoNum type="arabicPeriod"/>
              <a:defRPr/>
            </a:pPr>
            <a:r>
              <a:rPr lang="en-US" dirty="0">
                <a:latin typeface="+mn-lt"/>
                <a:ea typeface="+mn-ea"/>
              </a:rPr>
              <a:t>If I had only 24 hours to live, I would__________</a:t>
            </a:r>
          </a:p>
          <a:p>
            <a:pPr marL="590550" indent="-590550">
              <a:lnSpc>
                <a:spcPct val="150000"/>
              </a:lnSpc>
              <a:spcBef>
                <a:spcPts val="700"/>
              </a:spcBef>
              <a:buClr>
                <a:schemeClr val="tx2"/>
              </a:buClr>
              <a:buSzPct val="95000"/>
              <a:buFont typeface="Wingdings" pitchFamily="2" charset="2"/>
              <a:buAutoNum type="arabicPeriod"/>
              <a:defRPr/>
            </a:pPr>
            <a:r>
              <a:rPr lang="en-US" dirty="0">
                <a:latin typeface="+mn-lt"/>
                <a:ea typeface="+mn-ea"/>
              </a:rPr>
              <a:t>I feel best when people_____________</a:t>
            </a:r>
          </a:p>
          <a:p>
            <a:pPr marL="590550" indent="-590550">
              <a:lnSpc>
                <a:spcPct val="150000"/>
              </a:lnSpc>
              <a:spcBef>
                <a:spcPts val="700"/>
              </a:spcBef>
              <a:buClr>
                <a:schemeClr val="tx2"/>
              </a:buClr>
              <a:buSzPct val="95000"/>
              <a:buFont typeface="Wingdings" pitchFamily="2" charset="2"/>
              <a:buAutoNum type="arabicPeriod"/>
              <a:defRPr/>
            </a:pPr>
            <a:r>
              <a:rPr lang="en-US" dirty="0">
                <a:latin typeface="+mn-lt"/>
                <a:ea typeface="+mn-ea"/>
              </a:rPr>
              <a:t>Secretly I wish_____________</a:t>
            </a:r>
          </a:p>
          <a:p>
            <a:pPr marL="590550" indent="-590550">
              <a:lnSpc>
                <a:spcPct val="150000"/>
              </a:lnSpc>
              <a:spcBef>
                <a:spcPts val="700"/>
              </a:spcBef>
              <a:buClr>
                <a:schemeClr val="tx2"/>
              </a:buClr>
              <a:buSzPct val="95000"/>
              <a:buFont typeface="Wingdings" pitchFamily="2" charset="2"/>
              <a:buAutoNum type="arabicPeriod"/>
              <a:defRPr/>
            </a:pPr>
            <a:r>
              <a:rPr lang="en-US" dirty="0">
                <a:latin typeface="+mn-lt"/>
                <a:ea typeface="+mn-ea"/>
              </a:rPr>
              <a:t>If I could change the world, I would____  because_____</a:t>
            </a:r>
          </a:p>
          <a:p>
            <a:pPr marL="590550" indent="-590550">
              <a:lnSpc>
                <a:spcPct val="150000"/>
              </a:lnSpc>
              <a:spcBef>
                <a:spcPts val="700"/>
              </a:spcBef>
              <a:buClr>
                <a:schemeClr val="tx2"/>
              </a:buClr>
              <a:buSzPct val="95000"/>
              <a:buFont typeface="Wingdings" pitchFamily="2" charset="2"/>
              <a:buAutoNum type="arabicPeriod"/>
              <a:defRPr/>
            </a:pPr>
            <a:r>
              <a:rPr lang="en-US" dirty="0">
                <a:ea typeface="+mn-ea"/>
              </a:rPr>
              <a:t>The most exciting thing I have done is</a:t>
            </a:r>
            <a:r>
              <a:rPr lang="en-US" dirty="0" smtClean="0">
                <a:ea typeface="+mn-ea"/>
              </a:rPr>
              <a:t>_____</a:t>
            </a:r>
          </a:p>
          <a:p>
            <a:pPr marL="590550" indent="-590550">
              <a:lnSpc>
                <a:spcPct val="150000"/>
              </a:lnSpc>
              <a:spcBef>
                <a:spcPts val="700"/>
              </a:spcBef>
              <a:buClr>
                <a:schemeClr val="tx2"/>
              </a:buClr>
              <a:buSzPct val="95000"/>
              <a:buFont typeface="Wingdings" pitchFamily="2" charset="2"/>
              <a:buAutoNum type="arabicPeriod"/>
              <a:defRPr/>
            </a:pPr>
            <a:endParaRPr lang="en-US" dirty="0" smtClean="0">
              <a:ea typeface="+mn-ea"/>
            </a:endParaRPr>
          </a:p>
          <a:p>
            <a:pPr marL="590550" indent="-590550">
              <a:lnSpc>
                <a:spcPct val="150000"/>
              </a:lnSpc>
              <a:spcBef>
                <a:spcPts val="700"/>
              </a:spcBef>
              <a:buClr>
                <a:schemeClr val="tx2"/>
              </a:buClr>
              <a:buSzPct val="95000"/>
              <a:buFont typeface="Wingdings" pitchFamily="2" charset="2"/>
              <a:buAutoNum type="arabicPeriod"/>
              <a:defRPr/>
            </a:pPr>
            <a:endParaRPr lang="en-US" dirty="0">
              <a:ea typeface="+mn-ea"/>
            </a:endParaRPr>
          </a:p>
        </p:txBody>
      </p:sp>
      <p:sp>
        <p:nvSpPr>
          <p:cNvPr id="3" name="Rectangle 2"/>
          <p:cNvSpPr txBox="1">
            <a:spLocks noChangeArrowheads="1"/>
          </p:cNvSpPr>
          <p:nvPr/>
        </p:nvSpPr>
        <p:spPr>
          <a:xfrm>
            <a:off x="3352800" y="304800"/>
            <a:ext cx="4622800" cy="838200"/>
          </a:xfrm>
          <a:prstGeom prst="rect">
            <a:avLst/>
          </a:prstGeom>
        </p:spPr>
        <p:txBody>
          <a:bodyPr/>
          <a:lstStyle/>
          <a:p>
            <a:pPr algn="ctr">
              <a:defRPr/>
            </a:pPr>
            <a:endParaRPr lang="en-US" sz="4000" spc="-100" dirty="0">
              <a:latin typeface="+mn-lt"/>
              <a:ea typeface="+mj-ea"/>
              <a:cs typeface="+mj-cs"/>
            </a:endParaRPr>
          </a:p>
        </p:txBody>
      </p:sp>
      <p:sp>
        <p:nvSpPr>
          <p:cNvPr id="4" name="Rectangle 3"/>
          <p:cNvSpPr/>
          <p:nvPr/>
        </p:nvSpPr>
        <p:spPr>
          <a:xfrm>
            <a:off x="0" y="3581400"/>
            <a:ext cx="12192000" cy="3034164"/>
          </a:xfrm>
          <a:prstGeom prst="rect">
            <a:avLst/>
          </a:prstGeom>
        </p:spPr>
        <p:txBody>
          <a:bodyPr wrap="square">
            <a:spAutoFit/>
          </a:bodyPr>
          <a:lstStyle/>
          <a:p>
            <a:pPr marL="590550" indent="-590550">
              <a:lnSpc>
                <a:spcPct val="150000"/>
              </a:lnSpc>
              <a:spcBef>
                <a:spcPts val="700"/>
              </a:spcBef>
              <a:buClr>
                <a:schemeClr val="tx2"/>
              </a:buClr>
              <a:buSzPct val="95000"/>
              <a:buFont typeface="Times New Roman" pitchFamily="18" charset="0"/>
              <a:buAutoNum type="arabicPeriod" startAt="7"/>
            </a:pPr>
            <a:r>
              <a:rPr lang="en-US" dirty="0" smtClean="0"/>
              <a:t>Right now the most important thing in my life is_____   because_________________</a:t>
            </a:r>
          </a:p>
          <a:p>
            <a:pPr marL="590550" indent="-590550">
              <a:lnSpc>
                <a:spcPct val="150000"/>
              </a:lnSpc>
              <a:spcBef>
                <a:spcPts val="700"/>
              </a:spcBef>
              <a:buClr>
                <a:schemeClr val="tx2"/>
              </a:buClr>
              <a:buSzPct val="95000"/>
              <a:buFont typeface="Times New Roman" pitchFamily="18" charset="0"/>
              <a:buAutoNum type="arabicPeriod" startAt="7"/>
            </a:pPr>
            <a:r>
              <a:rPr lang="en-US" dirty="0" smtClean="0"/>
              <a:t>If I could be somewhere else now, I</a:t>
            </a:r>
            <a:r>
              <a:rPr lang="en-US" altLang="en-US" dirty="0" smtClean="0"/>
              <a:t>’</a:t>
            </a:r>
            <a:r>
              <a:rPr lang="en-US" dirty="0" smtClean="0"/>
              <a:t>d______________</a:t>
            </a:r>
          </a:p>
          <a:p>
            <a:pPr marL="590550" indent="-590550">
              <a:lnSpc>
                <a:spcPct val="150000"/>
              </a:lnSpc>
              <a:spcBef>
                <a:spcPts val="700"/>
              </a:spcBef>
              <a:buClr>
                <a:schemeClr val="tx2"/>
              </a:buClr>
              <a:buSzPct val="95000"/>
              <a:buFont typeface="Times New Roman" pitchFamily="18" charset="0"/>
              <a:buAutoNum type="arabicPeriod" startAt="7"/>
            </a:pPr>
            <a:r>
              <a:rPr lang="en-US" dirty="0" smtClean="0"/>
              <a:t>I never worry about_____________________</a:t>
            </a:r>
          </a:p>
          <a:p>
            <a:pPr marL="590550" indent="-590550">
              <a:lnSpc>
                <a:spcPct val="150000"/>
              </a:lnSpc>
              <a:spcBef>
                <a:spcPts val="700"/>
              </a:spcBef>
              <a:buClr>
                <a:schemeClr val="tx2"/>
              </a:buClr>
              <a:buSzPct val="95000"/>
              <a:buFont typeface="Times New Roman" pitchFamily="18" charset="0"/>
              <a:buAutoNum type="arabicPeriod" startAt="7"/>
            </a:pPr>
            <a:r>
              <a:rPr lang="en-US" dirty="0" smtClean="0"/>
              <a:t>I like people who________________</a:t>
            </a:r>
          </a:p>
          <a:p>
            <a:pPr marL="590550" indent="-590550">
              <a:lnSpc>
                <a:spcPct val="150000"/>
              </a:lnSpc>
              <a:spcBef>
                <a:spcPts val="700"/>
              </a:spcBef>
              <a:buClr>
                <a:schemeClr val="tx2"/>
              </a:buClr>
              <a:buSzPct val="95000"/>
              <a:buFont typeface="Times New Roman" pitchFamily="18" charset="0"/>
              <a:buAutoNum type="arabicPeriod" startAt="7"/>
            </a:pPr>
            <a:r>
              <a:rPr lang="en-US" dirty="0" smtClean="0"/>
              <a:t>I find it difficult to_______________________</a:t>
            </a:r>
          </a:p>
          <a:p>
            <a:pPr marL="590550" indent="-590550">
              <a:lnSpc>
                <a:spcPct val="150000"/>
              </a:lnSpc>
              <a:spcBef>
                <a:spcPts val="700"/>
              </a:spcBef>
              <a:buClr>
                <a:schemeClr val="tx2"/>
              </a:buClr>
              <a:buSzPct val="95000"/>
              <a:buFont typeface="Times New Roman" pitchFamily="18" charset="0"/>
              <a:buAutoNum type="arabicPeriod" startAt="7"/>
            </a:pPr>
            <a:r>
              <a:rPr lang="en-US" dirty="0" smtClean="0"/>
              <a:t>Studying is________________________________</a:t>
            </a:r>
            <a:endParaRPr lang="en-US" dirty="0"/>
          </a:p>
        </p:txBody>
      </p:sp>
      <p:sp>
        <p:nvSpPr>
          <p:cNvPr id="5" name="TextBox 4"/>
          <p:cNvSpPr txBox="1"/>
          <p:nvPr/>
        </p:nvSpPr>
        <p:spPr>
          <a:xfrm>
            <a:off x="11065652" y="414424"/>
            <a:ext cx="627095" cy="369332"/>
          </a:xfrm>
          <a:prstGeom prst="rect">
            <a:avLst/>
          </a:prstGeom>
          <a:noFill/>
        </p:spPr>
        <p:txBody>
          <a:bodyPr wrap="none" rtlCol="0">
            <a:spAutoFit/>
          </a:bodyPr>
          <a:lstStyle/>
          <a:p>
            <a:r>
              <a:rPr lang="en-US" dirty="0" smtClean="0"/>
              <a:t>TD-5</a:t>
            </a:r>
            <a:endParaRPr lang="en-US" dirty="0"/>
          </a:p>
        </p:txBody>
      </p:sp>
    </p:spTree>
    <p:extLst>
      <p:ext uri="{BB962C8B-B14F-4D97-AF65-F5344CB8AC3E}">
        <p14:creationId xmlns:p14="http://schemas.microsoft.com/office/powerpoint/2010/main" val="664073012"/>
      </p:ext>
    </p:extLst>
  </p:cSld>
  <p:clrMapOvr>
    <a:masterClrMapping/>
  </p:clrMapOvr>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72964" y="346840"/>
            <a:ext cx="11477297" cy="6195849"/>
          </a:xfrm>
        </p:spPr>
        <p:txBody>
          <a:bodyPr/>
          <a:lstStyle/>
          <a:p>
            <a:pPr marL="514350" indent="-514350">
              <a:buFont typeface="+mj-lt"/>
              <a:buAutoNum type="arabicPeriod"/>
            </a:pPr>
            <a:r>
              <a:rPr lang="en-US" dirty="0" smtClean="0"/>
              <a:t>What qualities do you appreciate in a good friend? Explain. 		</a:t>
            </a:r>
            <a:r>
              <a:rPr lang="en-US" sz="2000" dirty="0" smtClean="0"/>
              <a:t>TD-6</a:t>
            </a:r>
          </a:p>
          <a:p>
            <a:pPr marL="514350" indent="-514350">
              <a:buFont typeface="+mj-lt"/>
              <a:buAutoNum type="arabicPeriod"/>
            </a:pPr>
            <a:r>
              <a:rPr lang="en-US" dirty="0" smtClean="0"/>
              <a:t>What is the most exotic food you have eaten? Describe.</a:t>
            </a:r>
          </a:p>
          <a:p>
            <a:pPr marL="514350" indent="-514350">
              <a:buFont typeface="+mj-lt"/>
              <a:buAutoNum type="arabicPeriod"/>
            </a:pPr>
            <a:r>
              <a:rPr lang="en-US" dirty="0" smtClean="0"/>
              <a:t>Who are the very most important people in your life? Explain.</a:t>
            </a:r>
          </a:p>
          <a:p>
            <a:pPr marL="514350" indent="-514350">
              <a:buFont typeface="+mj-lt"/>
              <a:buAutoNum type="arabicPeriod"/>
            </a:pPr>
            <a:r>
              <a:rPr lang="en-US" dirty="0" smtClean="0"/>
              <a:t>What are the things that stress university students the most? Explain.</a:t>
            </a:r>
          </a:p>
          <a:p>
            <a:pPr marL="514350" indent="-514350">
              <a:buFont typeface="+mj-lt"/>
              <a:buAutoNum type="arabicPeriod"/>
            </a:pPr>
            <a:r>
              <a:rPr lang="en-US" dirty="0" smtClean="0"/>
              <a:t>What is the best advice you have ever been given? Explain.</a:t>
            </a:r>
          </a:p>
          <a:p>
            <a:pPr marL="514350" indent="-514350">
              <a:buFont typeface="+mj-lt"/>
              <a:buAutoNum type="arabicPeriod"/>
            </a:pPr>
            <a:r>
              <a:rPr lang="en-US" dirty="0" smtClean="0"/>
              <a:t>What is the best advice that you have ever shared with someone? Explain.</a:t>
            </a:r>
          </a:p>
          <a:p>
            <a:pPr marL="514350" indent="-514350">
              <a:buFont typeface="+mj-lt"/>
              <a:buAutoNum type="arabicPeriod"/>
            </a:pPr>
            <a:r>
              <a:rPr lang="en-US" dirty="0" smtClean="0"/>
              <a:t>What is the biggest challenge for young people today? Explain.</a:t>
            </a:r>
          </a:p>
          <a:p>
            <a:pPr marL="514350" indent="-514350">
              <a:buFont typeface="+mj-lt"/>
              <a:buAutoNum type="arabicPeriod"/>
            </a:pPr>
            <a:r>
              <a:rPr lang="en-US" dirty="0" smtClean="0"/>
              <a:t>What time should all electronic devices be turned off at night?  Why?</a:t>
            </a:r>
          </a:p>
          <a:p>
            <a:pPr marL="514350" indent="-514350">
              <a:buFont typeface="+mj-lt"/>
              <a:buAutoNum type="arabicPeriod"/>
            </a:pPr>
            <a:r>
              <a:rPr lang="en-US" dirty="0" smtClean="0"/>
              <a:t>Can a person be poor and still be happy? Explain.</a:t>
            </a:r>
          </a:p>
          <a:p>
            <a:pPr marL="514350" indent="-514350">
              <a:buFont typeface="+mj-lt"/>
              <a:buAutoNum type="arabicPeriod"/>
            </a:pPr>
            <a:r>
              <a:rPr lang="en-US" dirty="0" smtClean="0"/>
              <a:t>What do you think the world will be like in 25 years? Explain.</a:t>
            </a:r>
          </a:p>
          <a:p>
            <a:pPr marL="514350" indent="-514350">
              <a:buFont typeface="+mj-lt"/>
              <a:buAutoNum type="arabicPeriod"/>
            </a:pPr>
            <a:r>
              <a:rPr lang="en-US" dirty="0" smtClean="0"/>
              <a:t>What are your thoughts about America?</a:t>
            </a:r>
          </a:p>
          <a:p>
            <a:pPr marL="514350" indent="-514350">
              <a:buFont typeface="+mj-lt"/>
              <a:buAutoNum type="arabicPeriod"/>
            </a:pPr>
            <a:r>
              <a:rPr lang="en-US" dirty="0" smtClean="0"/>
              <a:t>What are your thoughts about Africa?</a:t>
            </a:r>
          </a:p>
          <a:p>
            <a:pPr marL="514350" indent="-514350">
              <a:buFont typeface="+mj-lt"/>
              <a:buAutoNum type="arabicPeriod"/>
            </a:pPr>
            <a:endParaRPr lang="en-US" dirty="0"/>
          </a:p>
        </p:txBody>
      </p:sp>
    </p:spTree>
    <p:extLst>
      <p:ext uri="{BB962C8B-B14F-4D97-AF65-F5344CB8AC3E}">
        <p14:creationId xmlns:p14="http://schemas.microsoft.com/office/powerpoint/2010/main" val="363981826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94139" y="520263"/>
            <a:ext cx="11556124" cy="8679299"/>
          </a:xfrm>
          <a:prstGeom prst="rect">
            <a:avLst/>
          </a:prstGeom>
          <a:noFill/>
        </p:spPr>
        <p:txBody>
          <a:bodyPr wrap="square">
            <a:spAutoFit/>
          </a:bodyPr>
          <a:lstStyle>
            <a:lvl1pPr marL="342900" indent="-342900">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buFont typeface="Calibri" panose="020F0502020204030204" pitchFamily="34" charset="0"/>
              <a:buAutoNum type="arabicPeriod"/>
            </a:pPr>
            <a:r>
              <a:rPr lang="en-US" sz="2800" dirty="0" smtClean="0"/>
              <a:t>Describe your bedroom at home?</a:t>
            </a:r>
            <a:endParaRPr lang="en-US" sz="2800" dirty="0"/>
          </a:p>
          <a:p>
            <a:pPr>
              <a:buFont typeface="Calibri" panose="020F0502020204030204" pitchFamily="34" charset="0"/>
              <a:buAutoNum type="arabicPeriod"/>
            </a:pPr>
            <a:r>
              <a:rPr lang="en-US" sz="2800" dirty="0" smtClean="0"/>
              <a:t>How should we reduce pollution?</a:t>
            </a:r>
          </a:p>
          <a:p>
            <a:pPr>
              <a:buFont typeface="Calibri" panose="020F0502020204030204" pitchFamily="34" charset="0"/>
              <a:buAutoNum type="arabicPeriod"/>
            </a:pPr>
            <a:r>
              <a:rPr lang="en-US" sz="2800" dirty="0" smtClean="0"/>
              <a:t>What advice do you have for a failing student?</a:t>
            </a:r>
          </a:p>
          <a:p>
            <a:pPr>
              <a:buFont typeface="Calibri" panose="020F0502020204030204" pitchFamily="34" charset="0"/>
              <a:buAutoNum type="arabicPeriod"/>
            </a:pPr>
            <a:r>
              <a:rPr lang="en-US" sz="2800" dirty="0" smtClean="0"/>
              <a:t>What time should students turn off their electronic devices and go to sleep?</a:t>
            </a:r>
          </a:p>
          <a:p>
            <a:pPr>
              <a:buFont typeface="Calibri" panose="020F0502020204030204" pitchFamily="34" charset="0"/>
              <a:buAutoNum type="arabicPeriod"/>
            </a:pPr>
            <a:r>
              <a:rPr lang="en-US" sz="2800" dirty="0" smtClean="0"/>
              <a:t>How will you apply for your first job after graduation?</a:t>
            </a:r>
            <a:endParaRPr lang="en-US" sz="2800" dirty="0"/>
          </a:p>
          <a:p>
            <a:pPr>
              <a:buFont typeface="Calibri" panose="020F0502020204030204" pitchFamily="34" charset="0"/>
              <a:buAutoNum type="arabicPeriod"/>
            </a:pPr>
            <a:r>
              <a:rPr lang="en-US" sz="2800" dirty="0" smtClean="0"/>
              <a:t>Describe the last party that you attended?</a:t>
            </a:r>
            <a:endParaRPr lang="en-US" sz="2800" dirty="0"/>
          </a:p>
          <a:p>
            <a:pPr>
              <a:buFont typeface="Calibri" panose="020F0502020204030204" pitchFamily="34" charset="0"/>
              <a:buAutoNum type="arabicPeriod"/>
            </a:pPr>
            <a:r>
              <a:rPr lang="en-US" sz="2800" dirty="0"/>
              <a:t>What do you think the purpose of life is</a:t>
            </a:r>
            <a:r>
              <a:rPr lang="en-US" sz="2800" dirty="0" smtClean="0"/>
              <a:t>?</a:t>
            </a:r>
          </a:p>
          <a:p>
            <a:pPr>
              <a:buFont typeface="Calibri" panose="020F0502020204030204" pitchFamily="34" charset="0"/>
              <a:buAutoNum type="arabicPeriod"/>
            </a:pPr>
            <a:r>
              <a:rPr lang="en-US" sz="2800" dirty="0" smtClean="0"/>
              <a:t>Why do you want to learn to speak English fluently?</a:t>
            </a:r>
            <a:endParaRPr lang="en-US" sz="2800" dirty="0"/>
          </a:p>
          <a:p>
            <a:pPr>
              <a:buFont typeface="Calibri" panose="020F0502020204030204" pitchFamily="34" charset="0"/>
              <a:buAutoNum type="arabicPeriod"/>
            </a:pPr>
            <a:r>
              <a:rPr lang="en-US" sz="2800" dirty="0" smtClean="0"/>
              <a:t>What is one thing you’ve learned this week?</a:t>
            </a:r>
            <a:endParaRPr lang="en-US" sz="2800" dirty="0"/>
          </a:p>
          <a:p>
            <a:pPr>
              <a:buFont typeface="Calibri" panose="020F0502020204030204" pitchFamily="34" charset="0"/>
              <a:buAutoNum type="arabicPeriod"/>
            </a:pPr>
            <a:r>
              <a:rPr lang="en-US" sz="2800" dirty="0" smtClean="0"/>
              <a:t>Describe your best friend from high school?  What made this person special?</a:t>
            </a:r>
          </a:p>
          <a:p>
            <a:pPr>
              <a:buFont typeface="Calibri" panose="020F0502020204030204" pitchFamily="34" charset="0"/>
              <a:buAutoNum type="arabicPeriod"/>
            </a:pPr>
            <a:r>
              <a:rPr lang="en-US" sz="2800" dirty="0" smtClean="0"/>
              <a:t>What are your thoughts about smoking/drinking alcohol/using drugs?</a:t>
            </a:r>
          </a:p>
          <a:p>
            <a:pPr>
              <a:buFont typeface="Calibri" panose="020F0502020204030204" pitchFamily="34" charset="0"/>
              <a:buAutoNum type="arabicPeriod"/>
            </a:pPr>
            <a:r>
              <a:rPr lang="en-US" sz="2800" dirty="0" smtClean="0"/>
              <a:t>What benefits do you receive when you volunteer?</a:t>
            </a:r>
          </a:p>
          <a:p>
            <a:pPr>
              <a:buFont typeface="Calibri" panose="020F0502020204030204" pitchFamily="34" charset="0"/>
              <a:buAutoNum type="arabicPeriod"/>
            </a:pPr>
            <a:endParaRPr lang="en-US" sz="2800" dirty="0"/>
          </a:p>
          <a:p>
            <a:pPr marL="0" indent="0"/>
            <a:endParaRPr lang="en-US" sz="2800" dirty="0"/>
          </a:p>
          <a:p>
            <a:endParaRPr lang="en-US" sz="2300" dirty="0"/>
          </a:p>
          <a:p>
            <a:pPr>
              <a:buFont typeface="Calibri" panose="020F0502020204030204" pitchFamily="34" charset="0"/>
              <a:buAutoNum type="arabicPeriod"/>
            </a:pPr>
            <a:endParaRPr lang="en-US" sz="2300" dirty="0"/>
          </a:p>
          <a:p>
            <a:endParaRPr lang="en-US" sz="2300" dirty="0"/>
          </a:p>
          <a:p>
            <a:pPr>
              <a:buFont typeface="Calibri" panose="020F0502020204030204" pitchFamily="34" charset="0"/>
              <a:buAutoNum type="arabicPeriod"/>
            </a:pPr>
            <a:endParaRPr lang="en-US" sz="2300" dirty="0"/>
          </a:p>
          <a:p>
            <a:endParaRPr lang="en-US" sz="2300" dirty="0"/>
          </a:p>
          <a:p>
            <a:endParaRPr lang="en-US" sz="2300" dirty="0"/>
          </a:p>
        </p:txBody>
      </p:sp>
      <p:sp>
        <p:nvSpPr>
          <p:cNvPr id="3" name="TextBox 2"/>
          <p:cNvSpPr txBox="1"/>
          <p:nvPr/>
        </p:nvSpPr>
        <p:spPr>
          <a:xfrm>
            <a:off x="11114690" y="362607"/>
            <a:ext cx="627095" cy="369332"/>
          </a:xfrm>
          <a:prstGeom prst="rect">
            <a:avLst/>
          </a:prstGeom>
          <a:noFill/>
        </p:spPr>
        <p:txBody>
          <a:bodyPr wrap="none" rtlCol="0">
            <a:spAutoFit/>
          </a:bodyPr>
          <a:lstStyle/>
          <a:p>
            <a:r>
              <a:rPr lang="en-US" dirty="0" smtClean="0"/>
              <a:t>TD-1</a:t>
            </a:r>
            <a:endParaRPr lang="en-US" dirty="0"/>
          </a:p>
        </p:txBody>
      </p:sp>
    </p:spTree>
    <p:extLst>
      <p:ext uri="{BB962C8B-B14F-4D97-AF65-F5344CB8AC3E}">
        <p14:creationId xmlns:p14="http://schemas.microsoft.com/office/powerpoint/2010/main" val="3882277499"/>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6000" b="1" dirty="0" smtClean="0"/>
              <a:t>The Values Game</a:t>
            </a:r>
            <a:endParaRPr lang="en-US" sz="6000" b="1" dirty="0"/>
          </a:p>
        </p:txBody>
      </p:sp>
      <p:sp>
        <p:nvSpPr>
          <p:cNvPr id="3" name="Content Placeholder 2"/>
          <p:cNvSpPr>
            <a:spLocks noGrp="1"/>
          </p:cNvSpPr>
          <p:nvPr>
            <p:ph idx="1"/>
          </p:nvPr>
        </p:nvSpPr>
        <p:spPr/>
        <p:txBody>
          <a:bodyPr>
            <a:normAutofit lnSpcReduction="10000"/>
          </a:bodyPr>
          <a:lstStyle/>
          <a:p>
            <a:pPr marL="0" indent="0">
              <a:buNone/>
            </a:pPr>
            <a:r>
              <a:rPr lang="en-US" dirty="0" smtClean="0"/>
              <a:t>Instructions:</a:t>
            </a:r>
          </a:p>
          <a:p>
            <a:pPr marL="514350" indent="-514350">
              <a:buFont typeface="+mj-lt"/>
              <a:buAutoNum type="arabicPeriod"/>
            </a:pPr>
            <a:r>
              <a:rPr lang="en-US" dirty="0" smtClean="0"/>
              <a:t>Form in assigned groups.</a:t>
            </a:r>
          </a:p>
          <a:p>
            <a:pPr marL="514350" indent="-514350">
              <a:buFont typeface="+mj-lt"/>
              <a:buAutoNum type="arabicPeriod"/>
            </a:pPr>
            <a:r>
              <a:rPr lang="en-US" dirty="0" smtClean="0"/>
              <a:t>Write your name on your marker.</a:t>
            </a:r>
          </a:p>
          <a:p>
            <a:pPr marL="514350" indent="-514350">
              <a:buFont typeface="+mj-lt"/>
              <a:buAutoNum type="arabicPeriod"/>
            </a:pPr>
            <a:r>
              <a:rPr lang="en-US" dirty="0" smtClean="0"/>
              <a:t>Each person rolls the dice and moves his/her marker forward.</a:t>
            </a:r>
          </a:p>
          <a:p>
            <a:pPr marL="514350" indent="-514350">
              <a:buFont typeface="+mj-lt"/>
              <a:buAutoNum type="arabicPeriod"/>
            </a:pPr>
            <a:r>
              <a:rPr lang="en-US" dirty="0" smtClean="0"/>
              <a:t>If your marker lands on a white square, you respond to the topic in the square.</a:t>
            </a:r>
          </a:p>
          <a:p>
            <a:pPr marL="514350" indent="-514350">
              <a:buFont typeface="+mj-lt"/>
              <a:buAutoNum type="arabicPeriod"/>
            </a:pPr>
            <a:r>
              <a:rPr lang="en-US" dirty="0" smtClean="0"/>
              <a:t>If your marker lands on a “Free Question” square, you may ask one of the other players a question.  The player may refuse to answer your question, but must explain why he/she refuses.</a:t>
            </a:r>
          </a:p>
          <a:p>
            <a:pPr marL="514350" indent="-514350">
              <a:buFont typeface="+mj-lt"/>
              <a:buAutoNum type="arabicPeriod"/>
            </a:pPr>
            <a:r>
              <a:rPr lang="en-US" dirty="0" smtClean="0"/>
              <a:t>Play continues until time is up.</a:t>
            </a:r>
            <a:endParaRPr lang="en-US"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58584" y="0"/>
            <a:ext cx="5333416" cy="297902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574747046"/>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8000" dirty="0" smtClean="0">
                <a:latin typeface="Times New Roman" panose="02020603050405020304" pitchFamily="18" charset="0"/>
                <a:cs typeface="Times New Roman" panose="02020603050405020304" pitchFamily="18" charset="0"/>
              </a:rPr>
              <a:t>Vocabulary Builders</a:t>
            </a:r>
            <a:endParaRPr lang="en-US" sz="8000"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lstStyle/>
          <a:p>
            <a:r>
              <a:rPr lang="en-US" dirty="0" smtClean="0">
                <a:latin typeface="Times New Roman" panose="02020603050405020304" pitchFamily="18" charset="0"/>
                <a:cs typeface="Times New Roman" panose="02020603050405020304" pitchFamily="18" charset="0"/>
              </a:rPr>
              <a:t>Instructions:</a:t>
            </a:r>
          </a:p>
          <a:p>
            <a:pPr lvl="1"/>
            <a:r>
              <a:rPr lang="en-US" dirty="0" smtClean="0">
                <a:latin typeface="Times New Roman" panose="02020603050405020304" pitchFamily="18" charset="0"/>
                <a:cs typeface="Times New Roman" panose="02020603050405020304" pitchFamily="18" charset="0"/>
              </a:rPr>
              <a:t>Form groups of three or four people.</a:t>
            </a:r>
          </a:p>
          <a:p>
            <a:pPr lvl="1"/>
            <a:r>
              <a:rPr lang="en-US" dirty="0" smtClean="0">
                <a:latin typeface="Times New Roman" panose="02020603050405020304" pitchFamily="18" charset="0"/>
                <a:cs typeface="Times New Roman" panose="02020603050405020304" pitchFamily="18" charset="0"/>
              </a:rPr>
              <a:t>Distribute the vocabulary card so each person in your group has one.</a:t>
            </a:r>
          </a:p>
          <a:p>
            <a:pPr lvl="1"/>
            <a:r>
              <a:rPr lang="en-US" dirty="0" smtClean="0">
                <a:latin typeface="Times New Roman" panose="02020603050405020304" pitchFamily="18" charset="0"/>
                <a:cs typeface="Times New Roman" panose="02020603050405020304" pitchFamily="18" charset="0"/>
              </a:rPr>
              <a:t>Taking turns, each person then pronounces each word on his/her card.</a:t>
            </a:r>
          </a:p>
          <a:p>
            <a:pPr lvl="1"/>
            <a:r>
              <a:rPr lang="en-US" dirty="0" smtClean="0">
                <a:latin typeface="Times New Roman" panose="02020603050405020304" pitchFamily="18" charset="0"/>
                <a:cs typeface="Times New Roman" panose="02020603050405020304" pitchFamily="18" charset="0"/>
              </a:rPr>
              <a:t>When everyone is finished, pass your card one person to the left and then each person pronounces the words on his/new card.</a:t>
            </a:r>
          </a:p>
          <a:p>
            <a:pPr lvl="1"/>
            <a:r>
              <a:rPr lang="en-US" dirty="0" smtClean="0">
                <a:latin typeface="Times New Roman" panose="02020603050405020304" pitchFamily="18" charset="0"/>
                <a:cs typeface="Times New Roman" panose="02020603050405020304" pitchFamily="18" charset="0"/>
              </a:rPr>
              <a:t>Repeat the process until everyone has had a chance to pronounce the words on each card.</a:t>
            </a:r>
          </a:p>
          <a:p>
            <a:pPr lvl="1"/>
            <a:r>
              <a:rPr lang="en-US" dirty="0" smtClean="0">
                <a:latin typeface="Times New Roman" panose="02020603050405020304" pitchFamily="18" charset="0"/>
                <a:cs typeface="Times New Roman" panose="02020603050405020304" pitchFamily="18" charset="0"/>
              </a:rPr>
              <a:t>Note: If someone needs help pronouncing a word, other group members should provide assistance.</a:t>
            </a:r>
            <a:endParaRPr 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082944584"/>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52267" y="111906"/>
            <a:ext cx="10515600" cy="1325563"/>
          </a:xfrm>
        </p:spPr>
        <p:txBody>
          <a:bodyPr/>
          <a:lstStyle/>
          <a:p>
            <a:pPr algn="ctr"/>
            <a:r>
              <a:rPr lang="en-US" dirty="0" smtClean="0"/>
              <a:t>Five Phases of Dating</a:t>
            </a:r>
            <a:endParaRPr lang="en-US" dirty="0"/>
          </a:p>
        </p:txBody>
      </p:sp>
      <p:sp>
        <p:nvSpPr>
          <p:cNvPr id="3" name="Content Placeholder 2"/>
          <p:cNvSpPr>
            <a:spLocks noGrp="1"/>
          </p:cNvSpPr>
          <p:nvPr>
            <p:ph idx="1"/>
          </p:nvPr>
        </p:nvSpPr>
        <p:spPr>
          <a:xfrm>
            <a:off x="824133" y="1502068"/>
            <a:ext cx="10515600" cy="4351338"/>
          </a:xfrm>
        </p:spPr>
        <p:txBody>
          <a:bodyPr>
            <a:normAutofit lnSpcReduction="10000"/>
          </a:bodyPr>
          <a:lstStyle/>
          <a:p>
            <a:r>
              <a:rPr lang="en-US" sz="2500" dirty="0" smtClean="0"/>
              <a:t>Phase I – Meeting lots of people.</a:t>
            </a:r>
          </a:p>
          <a:p>
            <a:pPr lvl="1"/>
            <a:r>
              <a:rPr lang="en-US" sz="2500" dirty="0" smtClean="0"/>
              <a:t>Group parties/gatherings.</a:t>
            </a:r>
          </a:p>
          <a:p>
            <a:pPr lvl="1"/>
            <a:r>
              <a:rPr lang="en-US" sz="2500" dirty="0" smtClean="0"/>
              <a:t>Speed Dating and other group games.</a:t>
            </a:r>
          </a:p>
          <a:p>
            <a:r>
              <a:rPr lang="en-US" sz="2500" dirty="0" smtClean="0"/>
              <a:t>Phase II – Making Friends</a:t>
            </a:r>
          </a:p>
          <a:p>
            <a:pPr lvl="1"/>
            <a:r>
              <a:rPr lang="en-US" sz="2500" dirty="0" smtClean="0"/>
              <a:t>Eating lunch or dinner together.</a:t>
            </a:r>
          </a:p>
          <a:p>
            <a:pPr lvl="1"/>
            <a:r>
              <a:rPr lang="en-US" sz="2500" dirty="0" smtClean="0"/>
              <a:t>Studying or going for a walk together.</a:t>
            </a:r>
          </a:p>
          <a:p>
            <a:pPr lvl="1"/>
            <a:r>
              <a:rPr lang="en-US" sz="2500" dirty="0" smtClean="0"/>
              <a:t>Sharing family stories and personal goals.</a:t>
            </a:r>
          </a:p>
          <a:p>
            <a:pPr marL="228600" lvl="1">
              <a:spcBef>
                <a:spcPts val="1000"/>
              </a:spcBef>
            </a:pPr>
            <a:r>
              <a:rPr lang="en-US" sz="2500" dirty="0" smtClean="0"/>
              <a:t>Phase III – Formal Dating.</a:t>
            </a:r>
          </a:p>
          <a:p>
            <a:pPr marL="685800" lvl="2">
              <a:spcBef>
                <a:spcPts val="1000"/>
              </a:spcBef>
            </a:pPr>
            <a:r>
              <a:rPr lang="en-US" sz="2500" dirty="0" smtClean="0"/>
              <a:t>Planned activities designed to help you know each other better.</a:t>
            </a:r>
          </a:p>
          <a:p>
            <a:pPr marL="685800" lvl="2">
              <a:spcBef>
                <a:spcPts val="1000"/>
              </a:spcBef>
            </a:pPr>
            <a:r>
              <a:rPr lang="en-US" sz="2500" dirty="0" smtClean="0"/>
              <a:t>Should begin to be more personable, but set limits as to the time you spend alone with each other and limits to intimacy.</a:t>
            </a:r>
            <a:endParaRPr lang="en-US" sz="2500" dirty="0"/>
          </a:p>
          <a:p>
            <a:endParaRPr lang="en-US" dirty="0" smtClean="0"/>
          </a:p>
          <a:p>
            <a:pPr lvl="2"/>
            <a:endParaRPr lang="en-US" dirty="0" smtClean="0"/>
          </a:p>
        </p:txBody>
      </p:sp>
      <p:pic>
        <p:nvPicPr>
          <p:cNvPr id="1028"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65339" y="1157456"/>
            <a:ext cx="4286250" cy="33337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817739" y="1309856"/>
            <a:ext cx="4286250" cy="33337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1702173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1000"/>
                                        <p:tgtEl>
                                          <p:spTgt spid="3">
                                            <p:txEl>
                                              <p:pRg st="1" end="1"/>
                                            </p:txEl>
                                          </p:spTgt>
                                        </p:tgtEl>
                                      </p:cBhvr>
                                    </p:animEffect>
                                    <p:anim calcmode="lin" valueType="num">
                                      <p:cBhvr>
                                        <p:cTn id="13"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1" end="1"/>
                                            </p:txEl>
                                          </p:spTgt>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1000"/>
                                        <p:tgtEl>
                                          <p:spTgt spid="3">
                                            <p:txEl>
                                              <p:pRg st="2" end="2"/>
                                            </p:txEl>
                                          </p:spTgt>
                                        </p:tgtEl>
                                      </p:cBhvr>
                                    </p:animEffect>
                                    <p:anim calcmode="lin" valueType="num">
                                      <p:cBhvr>
                                        <p:cTn id="18"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9"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nodeType="clickEffect">
                                  <p:stCondLst>
                                    <p:cond delay="0"/>
                                  </p:stCondLst>
                                  <p:childTnLst>
                                    <p:set>
                                      <p:cBhvr>
                                        <p:cTn id="23" dur="1" fill="hold">
                                          <p:stCondLst>
                                            <p:cond delay="0"/>
                                          </p:stCondLst>
                                        </p:cTn>
                                        <p:tgtEl>
                                          <p:spTgt spid="3">
                                            <p:txEl>
                                              <p:pRg st="3" end="3"/>
                                            </p:txEl>
                                          </p:spTgt>
                                        </p:tgtEl>
                                        <p:attrNameLst>
                                          <p:attrName>style.visibility</p:attrName>
                                        </p:attrNameLst>
                                      </p:cBhvr>
                                      <p:to>
                                        <p:strVal val="visible"/>
                                      </p:to>
                                    </p:set>
                                    <p:animEffect transition="in" filter="fade">
                                      <p:cBhvr>
                                        <p:cTn id="24" dur="1000"/>
                                        <p:tgtEl>
                                          <p:spTgt spid="3">
                                            <p:txEl>
                                              <p:pRg st="3" end="3"/>
                                            </p:txEl>
                                          </p:spTgt>
                                        </p:tgtEl>
                                      </p:cBhvr>
                                    </p:animEffect>
                                    <p:anim calcmode="lin" valueType="num">
                                      <p:cBhvr>
                                        <p:cTn id="25"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6" dur="1000" fill="hold"/>
                                        <p:tgtEl>
                                          <p:spTgt spid="3">
                                            <p:txEl>
                                              <p:pRg st="3" end="3"/>
                                            </p:txEl>
                                          </p:spTgt>
                                        </p:tgtEl>
                                        <p:attrNameLst>
                                          <p:attrName>ppt_y</p:attrName>
                                        </p:attrNameLst>
                                      </p:cBhvr>
                                      <p:tavLst>
                                        <p:tav tm="0">
                                          <p:val>
                                            <p:strVal val="#ppt_y+.1"/>
                                          </p:val>
                                        </p:tav>
                                        <p:tav tm="100000">
                                          <p:val>
                                            <p:strVal val="#ppt_y"/>
                                          </p:val>
                                        </p:tav>
                                      </p:tavLst>
                                    </p:anim>
                                  </p:childTnLst>
                                </p:cTn>
                              </p:par>
                              <p:par>
                                <p:cTn id="27" presetID="42" presetClass="entr" presetSubtype="0" fill="hold" nodeType="withEffect">
                                  <p:stCondLst>
                                    <p:cond delay="0"/>
                                  </p:stCondLst>
                                  <p:childTnLst>
                                    <p:set>
                                      <p:cBhvr>
                                        <p:cTn id="28" dur="1" fill="hold">
                                          <p:stCondLst>
                                            <p:cond delay="0"/>
                                          </p:stCondLst>
                                        </p:cTn>
                                        <p:tgtEl>
                                          <p:spTgt spid="3">
                                            <p:txEl>
                                              <p:pRg st="4" end="4"/>
                                            </p:txEl>
                                          </p:spTgt>
                                        </p:tgtEl>
                                        <p:attrNameLst>
                                          <p:attrName>style.visibility</p:attrName>
                                        </p:attrNameLst>
                                      </p:cBhvr>
                                      <p:to>
                                        <p:strVal val="visible"/>
                                      </p:to>
                                    </p:set>
                                    <p:animEffect transition="in" filter="fade">
                                      <p:cBhvr>
                                        <p:cTn id="29" dur="1000"/>
                                        <p:tgtEl>
                                          <p:spTgt spid="3">
                                            <p:txEl>
                                              <p:pRg st="4" end="4"/>
                                            </p:txEl>
                                          </p:spTgt>
                                        </p:tgtEl>
                                      </p:cBhvr>
                                    </p:animEffect>
                                    <p:anim calcmode="lin" valueType="num">
                                      <p:cBhvr>
                                        <p:cTn id="30"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1" dur="1000" fill="hold"/>
                                        <p:tgtEl>
                                          <p:spTgt spid="3">
                                            <p:txEl>
                                              <p:pRg st="4" end="4"/>
                                            </p:txEl>
                                          </p:spTgt>
                                        </p:tgtEl>
                                        <p:attrNameLst>
                                          <p:attrName>ppt_y</p:attrName>
                                        </p:attrNameLst>
                                      </p:cBhvr>
                                      <p:tavLst>
                                        <p:tav tm="0">
                                          <p:val>
                                            <p:strVal val="#ppt_y+.1"/>
                                          </p:val>
                                        </p:tav>
                                        <p:tav tm="100000">
                                          <p:val>
                                            <p:strVal val="#ppt_y"/>
                                          </p:val>
                                        </p:tav>
                                      </p:tavLst>
                                    </p:anim>
                                  </p:childTnLst>
                                </p:cTn>
                              </p:par>
                              <p:par>
                                <p:cTn id="32" presetID="42" presetClass="entr" presetSubtype="0" fill="hold" nodeType="withEffect">
                                  <p:stCondLst>
                                    <p:cond delay="0"/>
                                  </p:stCondLst>
                                  <p:childTnLst>
                                    <p:set>
                                      <p:cBhvr>
                                        <p:cTn id="33" dur="1" fill="hold">
                                          <p:stCondLst>
                                            <p:cond delay="0"/>
                                          </p:stCondLst>
                                        </p:cTn>
                                        <p:tgtEl>
                                          <p:spTgt spid="3">
                                            <p:txEl>
                                              <p:pRg st="5" end="5"/>
                                            </p:txEl>
                                          </p:spTgt>
                                        </p:tgtEl>
                                        <p:attrNameLst>
                                          <p:attrName>style.visibility</p:attrName>
                                        </p:attrNameLst>
                                      </p:cBhvr>
                                      <p:to>
                                        <p:strVal val="visible"/>
                                      </p:to>
                                    </p:set>
                                    <p:animEffect transition="in" filter="fade">
                                      <p:cBhvr>
                                        <p:cTn id="34" dur="1000"/>
                                        <p:tgtEl>
                                          <p:spTgt spid="3">
                                            <p:txEl>
                                              <p:pRg st="5" end="5"/>
                                            </p:txEl>
                                          </p:spTgt>
                                        </p:tgtEl>
                                      </p:cBhvr>
                                    </p:animEffect>
                                    <p:anim calcmode="lin" valueType="num">
                                      <p:cBhvr>
                                        <p:cTn id="35"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36" dur="1000" fill="hold"/>
                                        <p:tgtEl>
                                          <p:spTgt spid="3">
                                            <p:txEl>
                                              <p:pRg st="5" end="5"/>
                                            </p:txEl>
                                          </p:spTgt>
                                        </p:tgtEl>
                                        <p:attrNameLst>
                                          <p:attrName>ppt_y</p:attrName>
                                        </p:attrNameLst>
                                      </p:cBhvr>
                                      <p:tavLst>
                                        <p:tav tm="0">
                                          <p:val>
                                            <p:strVal val="#ppt_y+.1"/>
                                          </p:val>
                                        </p:tav>
                                        <p:tav tm="100000">
                                          <p:val>
                                            <p:strVal val="#ppt_y"/>
                                          </p:val>
                                        </p:tav>
                                      </p:tavLst>
                                    </p:anim>
                                  </p:childTnLst>
                                </p:cTn>
                              </p:par>
                              <p:par>
                                <p:cTn id="37" presetID="42" presetClass="entr" presetSubtype="0" fill="hold" nodeType="withEffect">
                                  <p:stCondLst>
                                    <p:cond delay="0"/>
                                  </p:stCondLst>
                                  <p:childTnLst>
                                    <p:set>
                                      <p:cBhvr>
                                        <p:cTn id="38" dur="1" fill="hold">
                                          <p:stCondLst>
                                            <p:cond delay="0"/>
                                          </p:stCondLst>
                                        </p:cTn>
                                        <p:tgtEl>
                                          <p:spTgt spid="3">
                                            <p:txEl>
                                              <p:pRg st="6" end="6"/>
                                            </p:txEl>
                                          </p:spTgt>
                                        </p:tgtEl>
                                        <p:attrNameLst>
                                          <p:attrName>style.visibility</p:attrName>
                                        </p:attrNameLst>
                                      </p:cBhvr>
                                      <p:to>
                                        <p:strVal val="visible"/>
                                      </p:to>
                                    </p:set>
                                    <p:animEffect transition="in" filter="fade">
                                      <p:cBhvr>
                                        <p:cTn id="39" dur="1000"/>
                                        <p:tgtEl>
                                          <p:spTgt spid="3">
                                            <p:txEl>
                                              <p:pRg st="6" end="6"/>
                                            </p:txEl>
                                          </p:spTgt>
                                        </p:tgtEl>
                                      </p:cBhvr>
                                    </p:animEffect>
                                    <p:anim calcmode="lin" valueType="num">
                                      <p:cBhvr>
                                        <p:cTn id="40"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41"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42" fill="hold">
                      <p:stCondLst>
                        <p:cond delay="indefinite"/>
                      </p:stCondLst>
                      <p:childTnLst>
                        <p:par>
                          <p:cTn id="43" fill="hold">
                            <p:stCondLst>
                              <p:cond delay="0"/>
                            </p:stCondLst>
                            <p:childTnLst>
                              <p:par>
                                <p:cTn id="44" presetID="42" presetClass="entr" presetSubtype="0" fill="hold" nodeType="clickEffect">
                                  <p:stCondLst>
                                    <p:cond delay="0"/>
                                  </p:stCondLst>
                                  <p:childTnLst>
                                    <p:set>
                                      <p:cBhvr>
                                        <p:cTn id="45" dur="1" fill="hold">
                                          <p:stCondLst>
                                            <p:cond delay="0"/>
                                          </p:stCondLst>
                                        </p:cTn>
                                        <p:tgtEl>
                                          <p:spTgt spid="3">
                                            <p:txEl>
                                              <p:pRg st="7" end="7"/>
                                            </p:txEl>
                                          </p:spTgt>
                                        </p:tgtEl>
                                        <p:attrNameLst>
                                          <p:attrName>style.visibility</p:attrName>
                                        </p:attrNameLst>
                                      </p:cBhvr>
                                      <p:to>
                                        <p:strVal val="visible"/>
                                      </p:to>
                                    </p:set>
                                    <p:animEffect transition="in" filter="fade">
                                      <p:cBhvr>
                                        <p:cTn id="46" dur="1000"/>
                                        <p:tgtEl>
                                          <p:spTgt spid="3">
                                            <p:txEl>
                                              <p:pRg st="7" end="7"/>
                                            </p:txEl>
                                          </p:spTgt>
                                        </p:tgtEl>
                                      </p:cBhvr>
                                    </p:animEffect>
                                    <p:anim calcmode="lin" valueType="num">
                                      <p:cBhvr>
                                        <p:cTn id="47"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48" dur="1000" fill="hold"/>
                                        <p:tgtEl>
                                          <p:spTgt spid="3">
                                            <p:txEl>
                                              <p:pRg st="7" end="7"/>
                                            </p:txEl>
                                          </p:spTgt>
                                        </p:tgtEl>
                                        <p:attrNameLst>
                                          <p:attrName>ppt_y</p:attrName>
                                        </p:attrNameLst>
                                      </p:cBhvr>
                                      <p:tavLst>
                                        <p:tav tm="0">
                                          <p:val>
                                            <p:strVal val="#ppt_y+.1"/>
                                          </p:val>
                                        </p:tav>
                                        <p:tav tm="100000">
                                          <p:val>
                                            <p:strVal val="#ppt_y"/>
                                          </p:val>
                                        </p:tav>
                                      </p:tavLst>
                                    </p:anim>
                                  </p:childTnLst>
                                </p:cTn>
                              </p:par>
                              <p:par>
                                <p:cTn id="49" presetID="42" presetClass="entr" presetSubtype="0" fill="hold" nodeType="withEffect">
                                  <p:stCondLst>
                                    <p:cond delay="0"/>
                                  </p:stCondLst>
                                  <p:childTnLst>
                                    <p:set>
                                      <p:cBhvr>
                                        <p:cTn id="50" dur="1" fill="hold">
                                          <p:stCondLst>
                                            <p:cond delay="0"/>
                                          </p:stCondLst>
                                        </p:cTn>
                                        <p:tgtEl>
                                          <p:spTgt spid="3">
                                            <p:txEl>
                                              <p:pRg st="8" end="8"/>
                                            </p:txEl>
                                          </p:spTgt>
                                        </p:tgtEl>
                                        <p:attrNameLst>
                                          <p:attrName>style.visibility</p:attrName>
                                        </p:attrNameLst>
                                      </p:cBhvr>
                                      <p:to>
                                        <p:strVal val="visible"/>
                                      </p:to>
                                    </p:set>
                                    <p:animEffect transition="in" filter="fade">
                                      <p:cBhvr>
                                        <p:cTn id="51" dur="1000"/>
                                        <p:tgtEl>
                                          <p:spTgt spid="3">
                                            <p:txEl>
                                              <p:pRg st="8" end="8"/>
                                            </p:txEl>
                                          </p:spTgt>
                                        </p:tgtEl>
                                      </p:cBhvr>
                                    </p:animEffect>
                                    <p:anim calcmode="lin" valueType="num">
                                      <p:cBhvr>
                                        <p:cTn id="52" dur="1000" fill="hold"/>
                                        <p:tgtEl>
                                          <p:spTgt spid="3">
                                            <p:txEl>
                                              <p:pRg st="8" end="8"/>
                                            </p:txEl>
                                          </p:spTgt>
                                        </p:tgtEl>
                                        <p:attrNameLst>
                                          <p:attrName>ppt_x</p:attrName>
                                        </p:attrNameLst>
                                      </p:cBhvr>
                                      <p:tavLst>
                                        <p:tav tm="0">
                                          <p:val>
                                            <p:strVal val="#ppt_x"/>
                                          </p:val>
                                        </p:tav>
                                        <p:tav tm="100000">
                                          <p:val>
                                            <p:strVal val="#ppt_x"/>
                                          </p:val>
                                        </p:tav>
                                      </p:tavLst>
                                    </p:anim>
                                    <p:anim calcmode="lin" valueType="num">
                                      <p:cBhvr>
                                        <p:cTn id="53" dur="1000" fill="hold"/>
                                        <p:tgtEl>
                                          <p:spTgt spid="3">
                                            <p:txEl>
                                              <p:pRg st="8" end="8"/>
                                            </p:txEl>
                                          </p:spTgt>
                                        </p:tgtEl>
                                        <p:attrNameLst>
                                          <p:attrName>ppt_y</p:attrName>
                                        </p:attrNameLst>
                                      </p:cBhvr>
                                      <p:tavLst>
                                        <p:tav tm="0">
                                          <p:val>
                                            <p:strVal val="#ppt_y+.1"/>
                                          </p:val>
                                        </p:tav>
                                        <p:tav tm="100000">
                                          <p:val>
                                            <p:strVal val="#ppt_y"/>
                                          </p:val>
                                        </p:tav>
                                      </p:tavLst>
                                    </p:anim>
                                  </p:childTnLst>
                                </p:cTn>
                              </p:par>
                              <p:par>
                                <p:cTn id="54" presetID="42" presetClass="entr" presetSubtype="0" fill="hold" nodeType="withEffect">
                                  <p:stCondLst>
                                    <p:cond delay="0"/>
                                  </p:stCondLst>
                                  <p:childTnLst>
                                    <p:set>
                                      <p:cBhvr>
                                        <p:cTn id="55" dur="1" fill="hold">
                                          <p:stCondLst>
                                            <p:cond delay="0"/>
                                          </p:stCondLst>
                                        </p:cTn>
                                        <p:tgtEl>
                                          <p:spTgt spid="3">
                                            <p:txEl>
                                              <p:pRg st="9" end="9"/>
                                            </p:txEl>
                                          </p:spTgt>
                                        </p:tgtEl>
                                        <p:attrNameLst>
                                          <p:attrName>style.visibility</p:attrName>
                                        </p:attrNameLst>
                                      </p:cBhvr>
                                      <p:to>
                                        <p:strVal val="visible"/>
                                      </p:to>
                                    </p:set>
                                    <p:animEffect transition="in" filter="fade">
                                      <p:cBhvr>
                                        <p:cTn id="56" dur="1000"/>
                                        <p:tgtEl>
                                          <p:spTgt spid="3">
                                            <p:txEl>
                                              <p:pRg st="9" end="9"/>
                                            </p:txEl>
                                          </p:spTgt>
                                        </p:tgtEl>
                                      </p:cBhvr>
                                    </p:animEffect>
                                    <p:anim calcmode="lin" valueType="num">
                                      <p:cBhvr>
                                        <p:cTn id="57" dur="1000" fill="hold"/>
                                        <p:tgtEl>
                                          <p:spTgt spid="3">
                                            <p:txEl>
                                              <p:pRg st="9" end="9"/>
                                            </p:txEl>
                                          </p:spTgt>
                                        </p:tgtEl>
                                        <p:attrNameLst>
                                          <p:attrName>ppt_x</p:attrName>
                                        </p:attrNameLst>
                                      </p:cBhvr>
                                      <p:tavLst>
                                        <p:tav tm="0">
                                          <p:val>
                                            <p:strVal val="#ppt_x"/>
                                          </p:val>
                                        </p:tav>
                                        <p:tav tm="100000">
                                          <p:val>
                                            <p:strVal val="#ppt_x"/>
                                          </p:val>
                                        </p:tav>
                                      </p:tavLst>
                                    </p:anim>
                                    <p:anim calcmode="lin" valueType="num">
                                      <p:cBhvr>
                                        <p:cTn id="58" dur="1000" fill="hold"/>
                                        <p:tgtEl>
                                          <p:spTgt spid="3">
                                            <p:txEl>
                                              <p:pRg st="9" end="9"/>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 Five Phases of Dating</a:t>
            </a:r>
            <a:endParaRPr lang="en-US" dirty="0"/>
          </a:p>
        </p:txBody>
      </p:sp>
      <p:sp>
        <p:nvSpPr>
          <p:cNvPr id="3" name="Content Placeholder 2"/>
          <p:cNvSpPr>
            <a:spLocks noGrp="1"/>
          </p:cNvSpPr>
          <p:nvPr>
            <p:ph idx="1"/>
          </p:nvPr>
        </p:nvSpPr>
        <p:spPr/>
        <p:txBody>
          <a:bodyPr>
            <a:normAutofit fontScale="92500"/>
          </a:bodyPr>
          <a:lstStyle/>
          <a:p>
            <a:r>
              <a:rPr lang="en-US" dirty="0" smtClean="0"/>
              <a:t>Phase IV Paring up/Going Steady</a:t>
            </a:r>
          </a:p>
          <a:p>
            <a:pPr lvl="1"/>
            <a:r>
              <a:rPr lang="en-US" dirty="0" smtClean="0"/>
              <a:t>Share your important beliefs and values.</a:t>
            </a:r>
          </a:p>
          <a:p>
            <a:pPr lvl="1"/>
            <a:r>
              <a:rPr lang="en-US" dirty="0" smtClean="0"/>
              <a:t>Introduce each other to your respective families.</a:t>
            </a:r>
          </a:p>
          <a:p>
            <a:pPr lvl="1"/>
            <a:r>
              <a:rPr lang="en-US" dirty="0" smtClean="0"/>
              <a:t>Begin to plan for the future—education, employment, home and family goals.</a:t>
            </a:r>
          </a:p>
          <a:p>
            <a:pPr lvl="1"/>
            <a:r>
              <a:rPr lang="en-US" dirty="0" smtClean="0"/>
              <a:t>Continue to practice limits regarding time alone together and sharing of intimacy.</a:t>
            </a:r>
          </a:p>
          <a:p>
            <a:r>
              <a:rPr lang="en-US" dirty="0" smtClean="0"/>
              <a:t>Phase V Formal Engagement</a:t>
            </a:r>
          </a:p>
          <a:p>
            <a:pPr lvl="1"/>
            <a:r>
              <a:rPr lang="en-US" dirty="0" smtClean="0"/>
              <a:t>The marriage proposal.</a:t>
            </a:r>
          </a:p>
          <a:p>
            <a:pPr lvl="1"/>
            <a:r>
              <a:rPr lang="en-US" dirty="0" smtClean="0"/>
              <a:t>Approval of both sets of parents.</a:t>
            </a:r>
          </a:p>
          <a:p>
            <a:pPr lvl="1"/>
            <a:r>
              <a:rPr lang="en-US" dirty="0" smtClean="0"/>
              <a:t>Set a wedding date.</a:t>
            </a:r>
          </a:p>
          <a:p>
            <a:pPr lvl="1"/>
            <a:r>
              <a:rPr lang="en-US" dirty="0" smtClean="0"/>
              <a:t>Plan more intensely for your wedding and future life together.</a:t>
            </a:r>
          </a:p>
          <a:p>
            <a:pPr lvl="1"/>
            <a:r>
              <a:rPr lang="en-US" dirty="0"/>
              <a:t>Continue to practice limits regarding time alone together and sharing of intimacy.</a:t>
            </a:r>
          </a:p>
          <a:p>
            <a:pPr lvl="1"/>
            <a:endParaRPr lang="en-US" dirty="0" smtClean="0"/>
          </a:p>
          <a:p>
            <a:pPr lvl="1"/>
            <a:endParaRPr lang="en-US" dirty="0"/>
          </a:p>
        </p:txBody>
      </p:sp>
      <p:pic>
        <p:nvPicPr>
          <p:cNvPr id="2051"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9643301" y="0"/>
            <a:ext cx="1951291" cy="29171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937318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1000"/>
                                        <p:tgtEl>
                                          <p:spTgt spid="3">
                                            <p:txEl>
                                              <p:pRg st="1" end="1"/>
                                            </p:txEl>
                                          </p:spTgt>
                                        </p:tgtEl>
                                      </p:cBhvr>
                                    </p:animEffect>
                                    <p:anim calcmode="lin" valueType="num">
                                      <p:cBhvr>
                                        <p:cTn id="13"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1" end="1"/>
                                            </p:txEl>
                                          </p:spTgt>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1000"/>
                                        <p:tgtEl>
                                          <p:spTgt spid="3">
                                            <p:txEl>
                                              <p:pRg st="2" end="2"/>
                                            </p:txEl>
                                          </p:spTgt>
                                        </p:tgtEl>
                                      </p:cBhvr>
                                    </p:animEffect>
                                    <p:anim calcmode="lin" valueType="num">
                                      <p:cBhvr>
                                        <p:cTn id="18"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9" dur="1000" fill="hold"/>
                                        <p:tgtEl>
                                          <p:spTgt spid="3">
                                            <p:txEl>
                                              <p:pRg st="2" end="2"/>
                                            </p:txEl>
                                          </p:spTgt>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1000"/>
                                        <p:tgtEl>
                                          <p:spTgt spid="3">
                                            <p:txEl>
                                              <p:pRg st="3" end="3"/>
                                            </p:txEl>
                                          </p:spTgt>
                                        </p:tgtEl>
                                      </p:cBhvr>
                                    </p:animEffect>
                                    <p:anim calcmode="lin" valueType="num">
                                      <p:cBhvr>
                                        <p:cTn id="23"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4" dur="1000" fill="hold"/>
                                        <p:tgtEl>
                                          <p:spTgt spid="3">
                                            <p:txEl>
                                              <p:pRg st="3" end="3"/>
                                            </p:txEl>
                                          </p:spTgt>
                                        </p:tgtEl>
                                        <p:attrNameLst>
                                          <p:attrName>ppt_y</p:attrName>
                                        </p:attrNameLst>
                                      </p:cBhvr>
                                      <p:tavLst>
                                        <p:tav tm="0">
                                          <p:val>
                                            <p:strVal val="#ppt_y+.1"/>
                                          </p:val>
                                        </p:tav>
                                        <p:tav tm="100000">
                                          <p:val>
                                            <p:strVal val="#ppt_y"/>
                                          </p:val>
                                        </p:tav>
                                      </p:tavLst>
                                    </p:anim>
                                  </p:childTnLst>
                                </p:cTn>
                              </p:par>
                              <p:par>
                                <p:cTn id="25" presetID="42" presetClass="entr" presetSubtype="0" fill="hold" nodeType="with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1000"/>
                                        <p:tgtEl>
                                          <p:spTgt spid="3">
                                            <p:txEl>
                                              <p:pRg st="4" end="4"/>
                                            </p:txEl>
                                          </p:spTgt>
                                        </p:tgtEl>
                                      </p:cBhvr>
                                    </p:animEffect>
                                    <p:anim calcmode="lin" valueType="num">
                                      <p:cBhvr>
                                        <p:cTn id="28"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29"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42" presetClass="entr" presetSubtype="0" fill="hold" nodeType="clickEffect">
                                  <p:stCondLst>
                                    <p:cond delay="0"/>
                                  </p:stCondLst>
                                  <p:childTnLst>
                                    <p:set>
                                      <p:cBhvr>
                                        <p:cTn id="33" dur="1" fill="hold">
                                          <p:stCondLst>
                                            <p:cond delay="0"/>
                                          </p:stCondLst>
                                        </p:cTn>
                                        <p:tgtEl>
                                          <p:spTgt spid="3">
                                            <p:txEl>
                                              <p:pRg st="5" end="5"/>
                                            </p:txEl>
                                          </p:spTgt>
                                        </p:tgtEl>
                                        <p:attrNameLst>
                                          <p:attrName>style.visibility</p:attrName>
                                        </p:attrNameLst>
                                      </p:cBhvr>
                                      <p:to>
                                        <p:strVal val="visible"/>
                                      </p:to>
                                    </p:set>
                                    <p:animEffect transition="in" filter="fade">
                                      <p:cBhvr>
                                        <p:cTn id="34" dur="1000"/>
                                        <p:tgtEl>
                                          <p:spTgt spid="3">
                                            <p:txEl>
                                              <p:pRg st="5" end="5"/>
                                            </p:txEl>
                                          </p:spTgt>
                                        </p:tgtEl>
                                      </p:cBhvr>
                                    </p:animEffect>
                                    <p:anim calcmode="lin" valueType="num">
                                      <p:cBhvr>
                                        <p:cTn id="35"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36" dur="1000" fill="hold"/>
                                        <p:tgtEl>
                                          <p:spTgt spid="3">
                                            <p:txEl>
                                              <p:pRg st="5" end="5"/>
                                            </p:txEl>
                                          </p:spTgt>
                                        </p:tgtEl>
                                        <p:attrNameLst>
                                          <p:attrName>ppt_y</p:attrName>
                                        </p:attrNameLst>
                                      </p:cBhvr>
                                      <p:tavLst>
                                        <p:tav tm="0">
                                          <p:val>
                                            <p:strVal val="#ppt_y+.1"/>
                                          </p:val>
                                        </p:tav>
                                        <p:tav tm="100000">
                                          <p:val>
                                            <p:strVal val="#ppt_y"/>
                                          </p:val>
                                        </p:tav>
                                      </p:tavLst>
                                    </p:anim>
                                  </p:childTnLst>
                                </p:cTn>
                              </p:par>
                              <p:par>
                                <p:cTn id="37" presetID="42" presetClass="entr" presetSubtype="0" fill="hold" nodeType="withEffect">
                                  <p:stCondLst>
                                    <p:cond delay="0"/>
                                  </p:stCondLst>
                                  <p:childTnLst>
                                    <p:set>
                                      <p:cBhvr>
                                        <p:cTn id="38" dur="1" fill="hold">
                                          <p:stCondLst>
                                            <p:cond delay="0"/>
                                          </p:stCondLst>
                                        </p:cTn>
                                        <p:tgtEl>
                                          <p:spTgt spid="3">
                                            <p:txEl>
                                              <p:pRg st="6" end="6"/>
                                            </p:txEl>
                                          </p:spTgt>
                                        </p:tgtEl>
                                        <p:attrNameLst>
                                          <p:attrName>style.visibility</p:attrName>
                                        </p:attrNameLst>
                                      </p:cBhvr>
                                      <p:to>
                                        <p:strVal val="visible"/>
                                      </p:to>
                                    </p:set>
                                    <p:animEffect transition="in" filter="fade">
                                      <p:cBhvr>
                                        <p:cTn id="39" dur="1000"/>
                                        <p:tgtEl>
                                          <p:spTgt spid="3">
                                            <p:txEl>
                                              <p:pRg st="6" end="6"/>
                                            </p:txEl>
                                          </p:spTgt>
                                        </p:tgtEl>
                                      </p:cBhvr>
                                    </p:animEffect>
                                    <p:anim calcmode="lin" valueType="num">
                                      <p:cBhvr>
                                        <p:cTn id="40"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41" dur="1000" fill="hold"/>
                                        <p:tgtEl>
                                          <p:spTgt spid="3">
                                            <p:txEl>
                                              <p:pRg st="6" end="6"/>
                                            </p:txEl>
                                          </p:spTgt>
                                        </p:tgtEl>
                                        <p:attrNameLst>
                                          <p:attrName>ppt_y</p:attrName>
                                        </p:attrNameLst>
                                      </p:cBhvr>
                                      <p:tavLst>
                                        <p:tav tm="0">
                                          <p:val>
                                            <p:strVal val="#ppt_y+.1"/>
                                          </p:val>
                                        </p:tav>
                                        <p:tav tm="100000">
                                          <p:val>
                                            <p:strVal val="#ppt_y"/>
                                          </p:val>
                                        </p:tav>
                                      </p:tavLst>
                                    </p:anim>
                                  </p:childTnLst>
                                </p:cTn>
                              </p:par>
                              <p:par>
                                <p:cTn id="42" presetID="42" presetClass="entr" presetSubtype="0" fill="hold" nodeType="withEffect">
                                  <p:stCondLst>
                                    <p:cond delay="0"/>
                                  </p:stCondLst>
                                  <p:childTnLst>
                                    <p:set>
                                      <p:cBhvr>
                                        <p:cTn id="43" dur="1" fill="hold">
                                          <p:stCondLst>
                                            <p:cond delay="0"/>
                                          </p:stCondLst>
                                        </p:cTn>
                                        <p:tgtEl>
                                          <p:spTgt spid="3">
                                            <p:txEl>
                                              <p:pRg st="7" end="7"/>
                                            </p:txEl>
                                          </p:spTgt>
                                        </p:tgtEl>
                                        <p:attrNameLst>
                                          <p:attrName>style.visibility</p:attrName>
                                        </p:attrNameLst>
                                      </p:cBhvr>
                                      <p:to>
                                        <p:strVal val="visible"/>
                                      </p:to>
                                    </p:set>
                                    <p:animEffect transition="in" filter="fade">
                                      <p:cBhvr>
                                        <p:cTn id="44" dur="1000"/>
                                        <p:tgtEl>
                                          <p:spTgt spid="3">
                                            <p:txEl>
                                              <p:pRg st="7" end="7"/>
                                            </p:txEl>
                                          </p:spTgt>
                                        </p:tgtEl>
                                      </p:cBhvr>
                                    </p:animEffect>
                                    <p:anim calcmode="lin" valueType="num">
                                      <p:cBhvr>
                                        <p:cTn id="45"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46" dur="1000" fill="hold"/>
                                        <p:tgtEl>
                                          <p:spTgt spid="3">
                                            <p:txEl>
                                              <p:pRg st="7" end="7"/>
                                            </p:txEl>
                                          </p:spTgt>
                                        </p:tgtEl>
                                        <p:attrNameLst>
                                          <p:attrName>ppt_y</p:attrName>
                                        </p:attrNameLst>
                                      </p:cBhvr>
                                      <p:tavLst>
                                        <p:tav tm="0">
                                          <p:val>
                                            <p:strVal val="#ppt_y+.1"/>
                                          </p:val>
                                        </p:tav>
                                        <p:tav tm="100000">
                                          <p:val>
                                            <p:strVal val="#ppt_y"/>
                                          </p:val>
                                        </p:tav>
                                      </p:tavLst>
                                    </p:anim>
                                  </p:childTnLst>
                                </p:cTn>
                              </p:par>
                              <p:par>
                                <p:cTn id="47" presetID="42" presetClass="entr" presetSubtype="0" fill="hold" nodeType="withEffect">
                                  <p:stCondLst>
                                    <p:cond delay="0"/>
                                  </p:stCondLst>
                                  <p:childTnLst>
                                    <p:set>
                                      <p:cBhvr>
                                        <p:cTn id="48" dur="1" fill="hold">
                                          <p:stCondLst>
                                            <p:cond delay="0"/>
                                          </p:stCondLst>
                                        </p:cTn>
                                        <p:tgtEl>
                                          <p:spTgt spid="3">
                                            <p:txEl>
                                              <p:pRg st="8" end="8"/>
                                            </p:txEl>
                                          </p:spTgt>
                                        </p:tgtEl>
                                        <p:attrNameLst>
                                          <p:attrName>style.visibility</p:attrName>
                                        </p:attrNameLst>
                                      </p:cBhvr>
                                      <p:to>
                                        <p:strVal val="visible"/>
                                      </p:to>
                                    </p:set>
                                    <p:animEffect transition="in" filter="fade">
                                      <p:cBhvr>
                                        <p:cTn id="49" dur="1000"/>
                                        <p:tgtEl>
                                          <p:spTgt spid="3">
                                            <p:txEl>
                                              <p:pRg st="8" end="8"/>
                                            </p:txEl>
                                          </p:spTgt>
                                        </p:tgtEl>
                                      </p:cBhvr>
                                    </p:animEffect>
                                    <p:anim calcmode="lin" valueType="num">
                                      <p:cBhvr>
                                        <p:cTn id="50" dur="1000" fill="hold"/>
                                        <p:tgtEl>
                                          <p:spTgt spid="3">
                                            <p:txEl>
                                              <p:pRg st="8" end="8"/>
                                            </p:txEl>
                                          </p:spTgt>
                                        </p:tgtEl>
                                        <p:attrNameLst>
                                          <p:attrName>ppt_x</p:attrName>
                                        </p:attrNameLst>
                                      </p:cBhvr>
                                      <p:tavLst>
                                        <p:tav tm="0">
                                          <p:val>
                                            <p:strVal val="#ppt_x"/>
                                          </p:val>
                                        </p:tav>
                                        <p:tav tm="100000">
                                          <p:val>
                                            <p:strVal val="#ppt_x"/>
                                          </p:val>
                                        </p:tav>
                                      </p:tavLst>
                                    </p:anim>
                                    <p:anim calcmode="lin" valueType="num">
                                      <p:cBhvr>
                                        <p:cTn id="51" dur="1000" fill="hold"/>
                                        <p:tgtEl>
                                          <p:spTgt spid="3">
                                            <p:txEl>
                                              <p:pRg st="8" end="8"/>
                                            </p:txEl>
                                          </p:spTgt>
                                        </p:tgtEl>
                                        <p:attrNameLst>
                                          <p:attrName>ppt_y</p:attrName>
                                        </p:attrNameLst>
                                      </p:cBhvr>
                                      <p:tavLst>
                                        <p:tav tm="0">
                                          <p:val>
                                            <p:strVal val="#ppt_y+.1"/>
                                          </p:val>
                                        </p:tav>
                                        <p:tav tm="100000">
                                          <p:val>
                                            <p:strVal val="#ppt_y"/>
                                          </p:val>
                                        </p:tav>
                                      </p:tavLst>
                                    </p:anim>
                                  </p:childTnLst>
                                </p:cTn>
                              </p:par>
                              <p:par>
                                <p:cTn id="52" presetID="42" presetClass="entr" presetSubtype="0" fill="hold" nodeType="withEffect">
                                  <p:stCondLst>
                                    <p:cond delay="0"/>
                                  </p:stCondLst>
                                  <p:childTnLst>
                                    <p:set>
                                      <p:cBhvr>
                                        <p:cTn id="53" dur="1" fill="hold">
                                          <p:stCondLst>
                                            <p:cond delay="0"/>
                                          </p:stCondLst>
                                        </p:cTn>
                                        <p:tgtEl>
                                          <p:spTgt spid="3">
                                            <p:txEl>
                                              <p:pRg st="9" end="9"/>
                                            </p:txEl>
                                          </p:spTgt>
                                        </p:tgtEl>
                                        <p:attrNameLst>
                                          <p:attrName>style.visibility</p:attrName>
                                        </p:attrNameLst>
                                      </p:cBhvr>
                                      <p:to>
                                        <p:strVal val="visible"/>
                                      </p:to>
                                    </p:set>
                                    <p:animEffect transition="in" filter="fade">
                                      <p:cBhvr>
                                        <p:cTn id="54" dur="1000"/>
                                        <p:tgtEl>
                                          <p:spTgt spid="3">
                                            <p:txEl>
                                              <p:pRg st="9" end="9"/>
                                            </p:txEl>
                                          </p:spTgt>
                                        </p:tgtEl>
                                      </p:cBhvr>
                                    </p:animEffect>
                                    <p:anim calcmode="lin" valueType="num">
                                      <p:cBhvr>
                                        <p:cTn id="55" dur="1000" fill="hold"/>
                                        <p:tgtEl>
                                          <p:spTgt spid="3">
                                            <p:txEl>
                                              <p:pRg st="9" end="9"/>
                                            </p:txEl>
                                          </p:spTgt>
                                        </p:tgtEl>
                                        <p:attrNameLst>
                                          <p:attrName>ppt_x</p:attrName>
                                        </p:attrNameLst>
                                      </p:cBhvr>
                                      <p:tavLst>
                                        <p:tav tm="0">
                                          <p:val>
                                            <p:strVal val="#ppt_x"/>
                                          </p:val>
                                        </p:tav>
                                        <p:tav tm="100000">
                                          <p:val>
                                            <p:strVal val="#ppt_x"/>
                                          </p:val>
                                        </p:tav>
                                      </p:tavLst>
                                    </p:anim>
                                    <p:anim calcmode="lin" valueType="num">
                                      <p:cBhvr>
                                        <p:cTn id="56" dur="1000" fill="hold"/>
                                        <p:tgtEl>
                                          <p:spTgt spid="3">
                                            <p:txEl>
                                              <p:pRg st="9" end="9"/>
                                            </p:txEl>
                                          </p:spTgt>
                                        </p:tgtEl>
                                        <p:attrNameLst>
                                          <p:attrName>ppt_y</p:attrName>
                                        </p:attrNameLst>
                                      </p:cBhvr>
                                      <p:tavLst>
                                        <p:tav tm="0">
                                          <p:val>
                                            <p:strVal val="#ppt_y+.1"/>
                                          </p:val>
                                        </p:tav>
                                        <p:tav tm="100000">
                                          <p:val>
                                            <p:strVal val="#ppt_y"/>
                                          </p:val>
                                        </p:tav>
                                      </p:tavLst>
                                    </p:anim>
                                  </p:childTnLst>
                                </p:cTn>
                              </p:par>
                              <p:par>
                                <p:cTn id="57" presetID="42" presetClass="entr" presetSubtype="0" fill="hold" nodeType="withEffect">
                                  <p:stCondLst>
                                    <p:cond delay="0"/>
                                  </p:stCondLst>
                                  <p:childTnLst>
                                    <p:set>
                                      <p:cBhvr>
                                        <p:cTn id="58" dur="1" fill="hold">
                                          <p:stCondLst>
                                            <p:cond delay="0"/>
                                          </p:stCondLst>
                                        </p:cTn>
                                        <p:tgtEl>
                                          <p:spTgt spid="3">
                                            <p:txEl>
                                              <p:pRg st="10" end="10"/>
                                            </p:txEl>
                                          </p:spTgt>
                                        </p:tgtEl>
                                        <p:attrNameLst>
                                          <p:attrName>style.visibility</p:attrName>
                                        </p:attrNameLst>
                                      </p:cBhvr>
                                      <p:to>
                                        <p:strVal val="visible"/>
                                      </p:to>
                                    </p:set>
                                    <p:animEffect transition="in" filter="fade">
                                      <p:cBhvr>
                                        <p:cTn id="59" dur="1000"/>
                                        <p:tgtEl>
                                          <p:spTgt spid="3">
                                            <p:txEl>
                                              <p:pRg st="10" end="10"/>
                                            </p:txEl>
                                          </p:spTgt>
                                        </p:tgtEl>
                                      </p:cBhvr>
                                    </p:animEffect>
                                    <p:anim calcmode="lin" valueType="num">
                                      <p:cBhvr>
                                        <p:cTn id="60" dur="1000" fill="hold"/>
                                        <p:tgtEl>
                                          <p:spTgt spid="3">
                                            <p:txEl>
                                              <p:pRg st="10" end="10"/>
                                            </p:txEl>
                                          </p:spTgt>
                                        </p:tgtEl>
                                        <p:attrNameLst>
                                          <p:attrName>ppt_x</p:attrName>
                                        </p:attrNameLst>
                                      </p:cBhvr>
                                      <p:tavLst>
                                        <p:tav tm="0">
                                          <p:val>
                                            <p:strVal val="#ppt_x"/>
                                          </p:val>
                                        </p:tav>
                                        <p:tav tm="100000">
                                          <p:val>
                                            <p:strVal val="#ppt_x"/>
                                          </p:val>
                                        </p:tav>
                                      </p:tavLst>
                                    </p:anim>
                                    <p:anim calcmode="lin" valueType="num">
                                      <p:cBhvr>
                                        <p:cTn id="61" dur="1000" fill="hold"/>
                                        <p:tgtEl>
                                          <p:spTgt spid="3">
                                            <p:txEl>
                                              <p:pRg st="10" end="1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56603" y="1"/>
            <a:ext cx="9903655" cy="8940909"/>
          </a:xfrm>
          <a:prstGeom prst="rect">
            <a:avLst/>
          </a:prstGeom>
          <a:noFill/>
        </p:spPr>
        <p:txBody>
          <a:bodyPr wrap="square">
            <a:spAutoFit/>
          </a:bodyPr>
          <a:lstStyle>
            <a:lvl1pPr marL="342900" indent="-342900">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buFont typeface="Calibri" panose="020F0502020204030204" pitchFamily="34" charset="0"/>
              <a:buAutoNum type="arabicPeriod"/>
            </a:pPr>
            <a:r>
              <a:rPr lang="en-US" sz="2300" dirty="0"/>
              <a:t>Describe your feelings about leaving your home and </a:t>
            </a:r>
            <a:r>
              <a:rPr lang="en-US" sz="2300" dirty="0" smtClean="0"/>
              <a:t>province for four </a:t>
            </a:r>
            <a:r>
              <a:rPr lang="en-US" sz="2300" dirty="0"/>
              <a:t>years.</a:t>
            </a:r>
          </a:p>
          <a:p>
            <a:pPr>
              <a:buFont typeface="Calibri" panose="020F0502020204030204" pitchFamily="34" charset="0"/>
              <a:buAutoNum type="arabicPeriod"/>
            </a:pPr>
            <a:r>
              <a:rPr lang="en-US" sz="2300" dirty="0"/>
              <a:t>Try to describe your feelings as you return after successfully completing your B.S or B.A. degree in </a:t>
            </a:r>
            <a:r>
              <a:rPr lang="en-US" sz="2300" dirty="0" smtClean="0"/>
              <a:t>four </a:t>
            </a:r>
            <a:r>
              <a:rPr lang="en-US" sz="2300" dirty="0"/>
              <a:t>years.</a:t>
            </a:r>
          </a:p>
          <a:p>
            <a:pPr>
              <a:buFont typeface="Calibri" panose="020F0502020204030204" pitchFamily="34" charset="0"/>
              <a:buAutoNum type="arabicPeriod"/>
            </a:pPr>
            <a:r>
              <a:rPr lang="en-US" sz="2300" dirty="0"/>
              <a:t> Try to describe the feelings of your parents as you return to your </a:t>
            </a:r>
            <a:r>
              <a:rPr lang="en-US" sz="2300" dirty="0" smtClean="0"/>
              <a:t>home as a college graduate.</a:t>
            </a:r>
            <a:endParaRPr lang="en-US" sz="2300" dirty="0"/>
          </a:p>
          <a:p>
            <a:pPr>
              <a:buFont typeface="Calibri" panose="020F0502020204030204" pitchFamily="34" charset="0"/>
              <a:buAutoNum type="arabicPeriod"/>
            </a:pPr>
            <a:r>
              <a:rPr lang="en-US" sz="2300" dirty="0"/>
              <a:t>Try your best to describe your first day on the job of your dreams.</a:t>
            </a:r>
          </a:p>
          <a:p>
            <a:pPr>
              <a:buFont typeface="Calibri" panose="020F0502020204030204" pitchFamily="34" charset="0"/>
              <a:buAutoNum type="arabicPeriod"/>
            </a:pPr>
            <a:r>
              <a:rPr lang="en-US" sz="2300" dirty="0"/>
              <a:t>Describe your future husband or wife.</a:t>
            </a:r>
          </a:p>
          <a:p>
            <a:pPr>
              <a:buFont typeface="Calibri" panose="020F0502020204030204" pitchFamily="34" charset="0"/>
              <a:buAutoNum type="arabicPeriod"/>
            </a:pPr>
            <a:r>
              <a:rPr lang="en-US" sz="2300" dirty="0"/>
              <a:t>What do you think your feelings will be when your first child leaves home to go to a school?</a:t>
            </a:r>
          </a:p>
          <a:p>
            <a:pPr>
              <a:buFont typeface="Calibri" panose="020F0502020204030204" pitchFamily="34" charset="0"/>
              <a:buAutoNum type="arabicPeriod"/>
            </a:pPr>
            <a:r>
              <a:rPr lang="en-US" sz="2300" dirty="0"/>
              <a:t>What do you think the purpose of life is</a:t>
            </a:r>
            <a:r>
              <a:rPr lang="en-US" sz="2300" dirty="0" smtClean="0"/>
              <a:t>?</a:t>
            </a:r>
            <a:endParaRPr lang="en-US" sz="2300" dirty="0"/>
          </a:p>
          <a:p>
            <a:pPr>
              <a:buFont typeface="Calibri" panose="020F0502020204030204" pitchFamily="34" charset="0"/>
              <a:buAutoNum type="arabicPeriod"/>
            </a:pPr>
            <a:r>
              <a:rPr lang="en-US" sz="2300" dirty="0"/>
              <a:t>Where do you think you will go when you or your parents die?  </a:t>
            </a:r>
            <a:br>
              <a:rPr lang="en-US" sz="2300" dirty="0"/>
            </a:br>
            <a:r>
              <a:rPr lang="en-US" sz="2300" dirty="0"/>
              <a:t>Why do you believe that?</a:t>
            </a:r>
          </a:p>
          <a:p>
            <a:pPr>
              <a:buFont typeface="Calibri" panose="020F0502020204030204" pitchFamily="34" charset="0"/>
              <a:buAutoNum type="arabicPeriod"/>
            </a:pPr>
            <a:r>
              <a:rPr lang="en-US" sz="2300" dirty="0"/>
              <a:t>Do you believe you came from some where else when you were born?  Why do you believe that?</a:t>
            </a:r>
          </a:p>
          <a:p>
            <a:pPr>
              <a:buFont typeface="Calibri" panose="020F0502020204030204" pitchFamily="34" charset="0"/>
              <a:buAutoNum type="arabicPeriod"/>
            </a:pPr>
            <a:r>
              <a:rPr lang="en-US" sz="2300" dirty="0"/>
              <a:t> </a:t>
            </a:r>
            <a:r>
              <a:rPr lang="en-US" sz="2300" dirty="0" smtClean="0"/>
              <a:t>Suppose you move to Australia which has </a:t>
            </a:r>
            <a:r>
              <a:rPr lang="en-US" sz="2300" dirty="0"/>
              <a:t>a different form of government.  How will that change the way you act  in your </a:t>
            </a:r>
            <a:r>
              <a:rPr lang="en-US" sz="2300" dirty="0" smtClean="0"/>
              <a:t>life, Why</a:t>
            </a:r>
            <a:r>
              <a:rPr lang="en-US" sz="2300" dirty="0"/>
              <a:t>?</a:t>
            </a:r>
          </a:p>
          <a:p>
            <a:pPr>
              <a:buFont typeface="Calibri" panose="020F0502020204030204" pitchFamily="34" charset="0"/>
              <a:buAutoNum type="arabicPeriod"/>
            </a:pPr>
            <a:r>
              <a:rPr lang="en-US" sz="2300" dirty="0"/>
              <a:t> What about living in Australia </a:t>
            </a:r>
            <a:r>
              <a:rPr lang="en-US" sz="2300" dirty="0" smtClean="0"/>
              <a:t>would make </a:t>
            </a:r>
            <a:r>
              <a:rPr lang="en-US" sz="2300" dirty="0"/>
              <a:t>you nervous?</a:t>
            </a:r>
          </a:p>
          <a:p>
            <a:pPr>
              <a:buFont typeface="Calibri" panose="020F0502020204030204" pitchFamily="34" charset="0"/>
              <a:buAutoNum type="arabicPeriod"/>
            </a:pPr>
            <a:r>
              <a:rPr lang="en-US" sz="2300" dirty="0"/>
              <a:t> What do you think you will do to adjust to that concern?</a:t>
            </a:r>
          </a:p>
          <a:p>
            <a:endParaRPr lang="en-US" sz="2300" dirty="0"/>
          </a:p>
          <a:p>
            <a:endParaRPr lang="en-US" sz="2300" dirty="0"/>
          </a:p>
          <a:p>
            <a:pPr>
              <a:buFont typeface="Calibri" panose="020F0502020204030204" pitchFamily="34" charset="0"/>
              <a:buAutoNum type="arabicPeriod"/>
            </a:pPr>
            <a:endParaRPr lang="en-US" sz="2300" dirty="0"/>
          </a:p>
          <a:p>
            <a:endParaRPr lang="en-US" sz="2300" dirty="0"/>
          </a:p>
          <a:p>
            <a:pPr>
              <a:buFont typeface="Calibri" panose="020F0502020204030204" pitchFamily="34" charset="0"/>
              <a:buAutoNum type="arabicPeriod"/>
            </a:pPr>
            <a:endParaRPr lang="en-US" sz="2300" dirty="0"/>
          </a:p>
          <a:p>
            <a:endParaRPr lang="en-US" sz="2300" dirty="0"/>
          </a:p>
          <a:p>
            <a:endParaRPr lang="en-US" sz="2300" dirty="0"/>
          </a:p>
        </p:txBody>
      </p:sp>
    </p:spTree>
    <p:extLst>
      <p:ext uri="{BB962C8B-B14F-4D97-AF65-F5344CB8AC3E}">
        <p14:creationId xmlns:p14="http://schemas.microsoft.com/office/powerpoint/2010/main" val="1485841204"/>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508ecm12fig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06652" y="1066800"/>
            <a:ext cx="5766678" cy="4425938"/>
          </a:xfrm>
          <a:prstGeom prst="rect">
            <a:avLst/>
          </a:prstGeom>
          <a:noFill/>
          <a:extLst>
            <a:ext uri="{909E8E84-426E-40DD-AFC4-6F175D3DCCD1}">
              <a14:hiddenFill xmlns:a14="http://schemas.microsoft.com/office/drawing/2010/main">
                <a:solidFill>
                  <a:srgbClr val="FFFFFF"/>
                </a:solidFill>
              </a14:hiddenFill>
            </a:ext>
          </a:extLst>
        </p:spPr>
      </p:pic>
      <p:sp>
        <p:nvSpPr>
          <p:cNvPr id="4099" name="Text Box 3"/>
          <p:cNvSpPr txBox="1">
            <a:spLocks noChangeArrowheads="1"/>
          </p:cNvSpPr>
          <p:nvPr/>
        </p:nvSpPr>
        <p:spPr bwMode="auto">
          <a:xfrm>
            <a:off x="1117600" y="76200"/>
            <a:ext cx="7528023" cy="9233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hangingPunct="0"/>
            <a:r>
              <a:rPr lang="en-US" sz="5400" b="1">
                <a:effectLst>
                  <a:outerShdw blurRad="38100" dist="38100" dir="2700000" algn="tl">
                    <a:srgbClr val="336699"/>
                  </a:outerShdw>
                </a:effectLst>
                <a:latin typeface="Comic Sans MS" pitchFamily="66" charset="0"/>
              </a:rPr>
              <a:t>ETHICAL DILEMMAS</a:t>
            </a:r>
          </a:p>
        </p:txBody>
      </p:sp>
    </p:spTree>
    <p:extLst>
      <p:ext uri="{BB962C8B-B14F-4D97-AF65-F5344CB8AC3E}">
        <p14:creationId xmlns:p14="http://schemas.microsoft.com/office/powerpoint/2010/main" val="692399430"/>
      </p:ext>
    </p:extLst>
  </p:cSld>
  <p:clrMapOvr>
    <a:masterClrMapping/>
  </p:clrMapOvr>
  <p:transition spd="slow">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ctr"/>
            <a:r>
              <a:rPr lang="en-US" sz="5400" b="1" dirty="0"/>
              <a:t>Our English Corner Friends</a:t>
            </a:r>
            <a:br>
              <a:rPr lang="en-US" sz="5400" b="1" dirty="0"/>
            </a:br>
            <a:r>
              <a:rPr lang="en-US" sz="5400" b="1" dirty="0" smtClean="0"/>
              <a:t>November 13, </a:t>
            </a:r>
            <a:r>
              <a:rPr lang="en-US" sz="5400" b="1" dirty="0"/>
              <a:t>2014</a:t>
            </a:r>
            <a:endParaRPr lang="en-US" sz="5400" dirty="0"/>
          </a:p>
        </p:txBody>
      </p:sp>
      <p:sp>
        <p:nvSpPr>
          <p:cNvPr id="3" name="Content Placeholder 2"/>
          <p:cNvSpPr>
            <a:spLocks noGrp="1"/>
          </p:cNvSpPr>
          <p:nvPr>
            <p:ph idx="1"/>
          </p:nvPr>
        </p:nvSpPr>
        <p:spPr/>
        <p:txBody>
          <a:bodyPr/>
          <a:lstStyle/>
          <a:p>
            <a:endParaRPr lang="en-US" dirty="0"/>
          </a:p>
        </p:txBody>
      </p:sp>
      <p:pic>
        <p:nvPicPr>
          <p:cNvPr id="4" name="Picture 2" descr="G:\DCIM\100MSDCF\DSC02759.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497722" y="1718441"/>
            <a:ext cx="9011091" cy="675831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87961160"/>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6000" b="1" dirty="0" smtClean="0">
                <a:latin typeface="Times New Roman" panose="02020603050405020304" pitchFamily="18" charset="0"/>
                <a:cs typeface="Times New Roman" panose="02020603050405020304" pitchFamily="18" charset="0"/>
              </a:rPr>
              <a:t>Integrity</a:t>
            </a:r>
            <a:endParaRPr lang="en-US" sz="6000" b="1"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lstStyle/>
          <a:p>
            <a:pPr marL="0" indent="0">
              <a:buNone/>
            </a:pPr>
            <a:r>
              <a:rPr lang="en-US" sz="4800" dirty="0" smtClean="0">
                <a:latin typeface="Times New Roman" panose="02020603050405020304" pitchFamily="18" charset="0"/>
                <a:cs typeface="Times New Roman" panose="02020603050405020304" pitchFamily="18" charset="0"/>
              </a:rPr>
              <a:t>“Integrity without knowledge is weak and useless and knowledge without integrity is dangerous and dreadful.”</a:t>
            </a:r>
            <a:r>
              <a:rPr lang="en-US" dirty="0" smtClean="0">
                <a:latin typeface="Times New Roman" panose="02020603050405020304" pitchFamily="18" charset="0"/>
                <a:cs typeface="Times New Roman" panose="02020603050405020304" pitchFamily="18" charset="0"/>
              </a:rPr>
              <a:t> </a:t>
            </a:r>
            <a:r>
              <a:rPr lang="en-US" sz="2400" dirty="0" smtClean="0">
                <a:latin typeface="Times New Roman" panose="02020603050405020304" pitchFamily="18" charset="0"/>
                <a:cs typeface="Times New Roman" panose="02020603050405020304" pitchFamily="18" charset="0"/>
              </a:rPr>
              <a:t>(Samuel Johnson (1709-1784) English Poet, Critic and Writer)</a:t>
            </a:r>
            <a:endParaRPr lang="en-US"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833264792"/>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ext Box 2"/>
          <p:cNvSpPr txBox="1">
            <a:spLocks noChangeArrowheads="1"/>
          </p:cNvSpPr>
          <p:nvPr/>
        </p:nvSpPr>
        <p:spPr bwMode="auto">
          <a:xfrm>
            <a:off x="304800" y="222250"/>
            <a:ext cx="11582400" cy="6407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0" hangingPunct="0"/>
            <a:r>
              <a:rPr lang="en-US" sz="4400" b="1" dirty="0">
                <a:effectLst>
                  <a:outerShdw blurRad="38100" dist="38100" dir="2700000" algn="tl">
                    <a:srgbClr val="336699"/>
                  </a:outerShdw>
                </a:effectLst>
                <a:latin typeface="Comic Sans MS" pitchFamily="66" charset="0"/>
              </a:rPr>
              <a:t>VOCABULARY</a:t>
            </a:r>
          </a:p>
          <a:p>
            <a:pPr algn="ctr" eaLnBrk="0" hangingPunct="0"/>
            <a:endParaRPr lang="en-US" sz="1000" b="1" dirty="0">
              <a:effectLst>
                <a:outerShdw blurRad="38100" dist="38100" dir="2700000" algn="tl">
                  <a:srgbClr val="336699"/>
                </a:outerShdw>
              </a:effectLst>
              <a:latin typeface="Comic Sans MS" pitchFamily="66" charset="0"/>
            </a:endParaRPr>
          </a:p>
          <a:p>
            <a:pPr eaLnBrk="0" hangingPunct="0"/>
            <a:r>
              <a:rPr lang="en-US" sz="3600" b="1" u="sng" dirty="0">
                <a:effectLst>
                  <a:outerShdw blurRad="38100" dist="38100" dir="2700000" algn="tl">
                    <a:srgbClr val="336699"/>
                  </a:outerShdw>
                </a:effectLst>
                <a:latin typeface="Comic Sans MS" pitchFamily="66" charset="0"/>
              </a:rPr>
              <a:t>ethics</a:t>
            </a:r>
            <a:r>
              <a:rPr lang="en-US" sz="3600" dirty="0">
                <a:effectLst>
                  <a:outerShdw blurRad="38100" dist="38100" dir="2700000" algn="tl">
                    <a:srgbClr val="336699"/>
                  </a:outerShdw>
                </a:effectLst>
                <a:latin typeface="Comic Sans MS" pitchFamily="66" charset="0"/>
              </a:rPr>
              <a:t> – </a:t>
            </a:r>
            <a:r>
              <a:rPr lang="en-US" sz="3600" i="1" dirty="0">
                <a:effectLst>
                  <a:outerShdw blurRad="38100" dist="38100" dir="2700000" algn="tl">
                    <a:srgbClr val="336699"/>
                  </a:outerShdw>
                </a:effectLst>
                <a:latin typeface="Comic Sans MS" pitchFamily="66" charset="0"/>
              </a:rPr>
              <a:t>the principles </a:t>
            </a:r>
            <a:r>
              <a:rPr lang="en-US" sz="3600" i="1" dirty="0" smtClean="0">
                <a:effectLst>
                  <a:outerShdw blurRad="38100" dist="38100" dir="2700000" algn="tl">
                    <a:srgbClr val="336699"/>
                  </a:outerShdw>
                </a:effectLst>
                <a:latin typeface="Comic Sans MS" pitchFamily="66" charset="0"/>
              </a:rPr>
              <a:t>(rules) of </a:t>
            </a:r>
            <a:r>
              <a:rPr lang="en-US" sz="3600" i="1" dirty="0">
                <a:effectLst>
                  <a:outerShdw blurRad="38100" dist="38100" dir="2700000" algn="tl">
                    <a:srgbClr val="336699"/>
                  </a:outerShdw>
                </a:effectLst>
                <a:latin typeface="Comic Sans MS" pitchFamily="66" charset="0"/>
              </a:rPr>
              <a:t>conduct </a:t>
            </a:r>
          </a:p>
          <a:p>
            <a:pPr eaLnBrk="0" hangingPunct="0"/>
            <a:r>
              <a:rPr lang="en-US" sz="3600" i="1" dirty="0">
                <a:effectLst>
                  <a:outerShdw blurRad="38100" dist="38100" dir="2700000" algn="tl">
                    <a:srgbClr val="336699"/>
                  </a:outerShdw>
                </a:effectLst>
                <a:latin typeface="Comic Sans MS" pitchFamily="66" charset="0"/>
              </a:rPr>
              <a:t>   governing an individual or a group, the </a:t>
            </a:r>
          </a:p>
          <a:p>
            <a:pPr eaLnBrk="0" hangingPunct="0"/>
            <a:r>
              <a:rPr lang="en-US" sz="3600" i="1" dirty="0">
                <a:effectLst>
                  <a:outerShdw blurRad="38100" dist="38100" dir="2700000" algn="tl">
                    <a:srgbClr val="336699"/>
                  </a:outerShdw>
                </a:effectLst>
                <a:latin typeface="Comic Sans MS" pitchFamily="66" charset="0"/>
              </a:rPr>
              <a:t>   discipline dealing with what is good </a:t>
            </a:r>
          </a:p>
          <a:p>
            <a:pPr eaLnBrk="0" hangingPunct="0"/>
            <a:r>
              <a:rPr lang="en-US" sz="3600" i="1" dirty="0">
                <a:effectLst>
                  <a:outerShdw blurRad="38100" dist="38100" dir="2700000" algn="tl">
                    <a:srgbClr val="336699"/>
                  </a:outerShdw>
                </a:effectLst>
                <a:latin typeface="Comic Sans MS" pitchFamily="66" charset="0"/>
              </a:rPr>
              <a:t>   and bad and moral duty and obligation</a:t>
            </a:r>
            <a:endParaRPr lang="en-US" sz="3600" b="1" u="sng" dirty="0">
              <a:effectLst>
                <a:outerShdw blurRad="38100" dist="38100" dir="2700000" algn="tl">
                  <a:srgbClr val="336699"/>
                </a:outerShdw>
              </a:effectLst>
              <a:latin typeface="Comic Sans MS" pitchFamily="66" charset="0"/>
            </a:endParaRPr>
          </a:p>
          <a:p>
            <a:pPr eaLnBrk="0" hangingPunct="0"/>
            <a:r>
              <a:rPr lang="en-US" sz="3600" b="1" u="sng" dirty="0">
                <a:effectLst>
                  <a:outerShdw blurRad="38100" dist="38100" dir="2700000" algn="tl">
                    <a:srgbClr val="336699"/>
                  </a:outerShdw>
                </a:effectLst>
                <a:latin typeface="Comic Sans MS" pitchFamily="66" charset="0"/>
              </a:rPr>
              <a:t>ethical</a:t>
            </a:r>
            <a:r>
              <a:rPr lang="en-US" sz="3600" dirty="0">
                <a:effectLst>
                  <a:outerShdw blurRad="38100" dist="38100" dir="2700000" algn="tl">
                    <a:srgbClr val="336699"/>
                  </a:outerShdw>
                </a:effectLst>
                <a:latin typeface="Comic Sans MS" pitchFamily="66" charset="0"/>
              </a:rPr>
              <a:t> – </a:t>
            </a:r>
            <a:r>
              <a:rPr lang="en-US" sz="3600" i="1" dirty="0">
                <a:effectLst>
                  <a:outerShdw blurRad="38100" dist="38100" dir="2700000" algn="tl">
                    <a:srgbClr val="336699"/>
                  </a:outerShdw>
                </a:effectLst>
                <a:latin typeface="Comic Sans MS" pitchFamily="66" charset="0"/>
              </a:rPr>
              <a:t>moral, conforming to accepted </a:t>
            </a:r>
          </a:p>
          <a:p>
            <a:pPr eaLnBrk="0" hangingPunct="0"/>
            <a:r>
              <a:rPr lang="en-US" sz="3600" i="1" dirty="0">
                <a:effectLst>
                  <a:outerShdw blurRad="38100" dist="38100" dir="2700000" algn="tl">
                    <a:srgbClr val="336699"/>
                  </a:outerShdw>
                </a:effectLst>
                <a:latin typeface="Comic Sans MS" pitchFamily="66" charset="0"/>
              </a:rPr>
              <a:t>   </a:t>
            </a:r>
            <a:r>
              <a:rPr lang="en-US" sz="3600" i="1" dirty="0" smtClean="0">
                <a:effectLst>
                  <a:outerShdw blurRad="38100" dist="38100" dir="2700000" algn="tl">
                    <a:srgbClr val="336699"/>
                  </a:outerShdw>
                </a:effectLst>
                <a:latin typeface="Comic Sans MS" pitchFamily="66" charset="0"/>
              </a:rPr>
              <a:t>rules and standards </a:t>
            </a:r>
            <a:r>
              <a:rPr lang="en-US" sz="3600" i="1" dirty="0">
                <a:effectLst>
                  <a:outerShdw blurRad="38100" dist="38100" dir="2700000" algn="tl">
                    <a:srgbClr val="336699"/>
                  </a:outerShdw>
                </a:effectLst>
                <a:latin typeface="Comic Sans MS" pitchFamily="66" charset="0"/>
              </a:rPr>
              <a:t>of conduct</a:t>
            </a:r>
            <a:endParaRPr lang="en-US" sz="3600" dirty="0">
              <a:effectLst>
                <a:outerShdw blurRad="38100" dist="38100" dir="2700000" algn="tl">
                  <a:srgbClr val="336699"/>
                </a:outerShdw>
              </a:effectLst>
              <a:latin typeface="Comic Sans MS" pitchFamily="66" charset="0"/>
            </a:endParaRPr>
          </a:p>
          <a:p>
            <a:pPr eaLnBrk="0" hangingPunct="0"/>
            <a:r>
              <a:rPr lang="en-US" sz="3600" b="1" u="sng" dirty="0">
                <a:effectLst>
                  <a:outerShdw blurRad="38100" dist="38100" dir="2700000" algn="tl">
                    <a:srgbClr val="336699"/>
                  </a:outerShdw>
                </a:effectLst>
                <a:latin typeface="Comic Sans MS" pitchFamily="66" charset="0"/>
              </a:rPr>
              <a:t>moral</a:t>
            </a:r>
            <a:r>
              <a:rPr lang="en-US" sz="3600" dirty="0">
                <a:effectLst>
                  <a:outerShdw blurRad="38100" dist="38100" dir="2700000" algn="tl">
                    <a:srgbClr val="336699"/>
                  </a:outerShdw>
                </a:effectLst>
                <a:latin typeface="Comic Sans MS" pitchFamily="66" charset="0"/>
              </a:rPr>
              <a:t> – </a:t>
            </a:r>
            <a:r>
              <a:rPr lang="en-US" sz="3600" i="1" dirty="0">
                <a:effectLst>
                  <a:outerShdw blurRad="38100" dist="38100" dir="2700000" algn="tl">
                    <a:srgbClr val="336699"/>
                  </a:outerShdw>
                </a:effectLst>
                <a:latin typeface="Comic Sans MS" pitchFamily="66" charset="0"/>
              </a:rPr>
              <a:t>principles of right and wrong </a:t>
            </a:r>
          </a:p>
          <a:p>
            <a:pPr eaLnBrk="0" hangingPunct="0"/>
            <a:r>
              <a:rPr lang="en-US" sz="3600" i="1" dirty="0">
                <a:effectLst>
                  <a:outerShdw blurRad="38100" dist="38100" dir="2700000" algn="tl">
                    <a:srgbClr val="336699"/>
                  </a:outerShdw>
                </a:effectLst>
                <a:latin typeface="Comic Sans MS" pitchFamily="66" charset="0"/>
              </a:rPr>
              <a:t>   behavior</a:t>
            </a:r>
          </a:p>
          <a:p>
            <a:pPr eaLnBrk="0" hangingPunct="0"/>
            <a:r>
              <a:rPr lang="en-US" sz="3600" b="1" u="sng" dirty="0">
                <a:effectLst>
                  <a:outerShdw blurRad="38100" dist="38100" dir="2700000" algn="tl">
                    <a:srgbClr val="336699"/>
                  </a:outerShdw>
                </a:effectLst>
                <a:latin typeface="Comic Sans MS" pitchFamily="66" charset="0"/>
              </a:rPr>
              <a:t>dilemma</a:t>
            </a:r>
            <a:r>
              <a:rPr lang="en-US" sz="3600" dirty="0">
                <a:effectLst>
                  <a:outerShdw blurRad="38100" dist="38100" dir="2700000" algn="tl">
                    <a:srgbClr val="336699"/>
                  </a:outerShdw>
                </a:effectLst>
                <a:latin typeface="Comic Sans MS" pitchFamily="66" charset="0"/>
              </a:rPr>
              <a:t> – </a:t>
            </a:r>
            <a:r>
              <a:rPr lang="en-US" sz="3600" i="1" dirty="0">
                <a:effectLst>
                  <a:outerShdw blurRad="38100" dist="38100" dir="2700000" algn="tl">
                    <a:srgbClr val="336699"/>
                  </a:outerShdw>
                </a:effectLst>
                <a:latin typeface="Comic Sans MS" pitchFamily="66" charset="0"/>
              </a:rPr>
              <a:t>a situation involving a choice </a:t>
            </a:r>
          </a:p>
          <a:p>
            <a:pPr eaLnBrk="0" hangingPunct="0"/>
            <a:r>
              <a:rPr lang="en-US" sz="3600" i="1" dirty="0">
                <a:effectLst>
                  <a:outerShdw blurRad="38100" dist="38100" dir="2700000" algn="tl">
                    <a:srgbClr val="336699"/>
                  </a:outerShdw>
                </a:effectLst>
                <a:latin typeface="Comic Sans MS" pitchFamily="66" charset="0"/>
              </a:rPr>
              <a:t>   between </a:t>
            </a:r>
            <a:r>
              <a:rPr lang="en-US" sz="3600" i="1" dirty="0" smtClean="0">
                <a:effectLst>
                  <a:outerShdw blurRad="38100" dist="38100" dir="2700000" algn="tl">
                    <a:srgbClr val="336699"/>
                  </a:outerShdw>
                </a:effectLst>
                <a:latin typeface="Comic Sans MS" pitchFamily="66" charset="0"/>
              </a:rPr>
              <a:t>alternatives</a:t>
            </a:r>
            <a:endParaRPr lang="en-US" sz="3600" b="1" u="sng" dirty="0">
              <a:effectLst>
                <a:outerShdw blurRad="38100" dist="38100" dir="2700000" algn="tl">
                  <a:srgbClr val="336699"/>
                </a:outerShdw>
              </a:effectLst>
              <a:latin typeface="Comic Sans MS" pitchFamily="66" charset="0"/>
            </a:endParaRPr>
          </a:p>
        </p:txBody>
      </p:sp>
    </p:spTree>
    <p:extLst>
      <p:ext uri="{BB962C8B-B14F-4D97-AF65-F5344CB8AC3E}">
        <p14:creationId xmlns:p14="http://schemas.microsoft.com/office/powerpoint/2010/main" val="4039168806"/>
      </p:ext>
    </p:extLst>
  </p:cSld>
  <p:clrMapOvr>
    <a:masterClrMapping/>
  </p:clrMapOvr>
  <p:transition spd="slow">
    <p:fade/>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ext Box 2"/>
          <p:cNvSpPr txBox="1">
            <a:spLocks noChangeArrowheads="1"/>
          </p:cNvSpPr>
          <p:nvPr/>
        </p:nvSpPr>
        <p:spPr bwMode="auto">
          <a:xfrm>
            <a:off x="486834" y="149226"/>
            <a:ext cx="11501967" cy="45243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r>
              <a:rPr lang="en-US" sz="3600" b="1" u="sng" dirty="0">
                <a:effectLst>
                  <a:outerShdw blurRad="38100" dist="38100" dir="2700000" algn="tl">
                    <a:srgbClr val="336699"/>
                  </a:outerShdw>
                </a:effectLst>
                <a:latin typeface="Comic Sans MS" pitchFamily="66" charset="0"/>
              </a:rPr>
              <a:t>expelled</a:t>
            </a:r>
            <a:r>
              <a:rPr lang="en-US" sz="3600" dirty="0">
                <a:effectLst>
                  <a:outerShdw blurRad="38100" dist="38100" dir="2700000" algn="tl">
                    <a:srgbClr val="336699"/>
                  </a:outerShdw>
                </a:effectLst>
                <a:latin typeface="Comic Sans MS" pitchFamily="66" charset="0"/>
              </a:rPr>
              <a:t> – </a:t>
            </a:r>
            <a:r>
              <a:rPr lang="en-US" sz="3600" i="1" dirty="0">
                <a:effectLst>
                  <a:outerShdw blurRad="38100" dist="38100" dir="2700000" algn="tl">
                    <a:srgbClr val="336699"/>
                  </a:outerShdw>
                </a:effectLst>
                <a:latin typeface="Comic Sans MS" pitchFamily="66" charset="0"/>
              </a:rPr>
              <a:t>kicked out of school,   </a:t>
            </a:r>
          </a:p>
          <a:p>
            <a:pPr eaLnBrk="0" hangingPunct="0"/>
            <a:r>
              <a:rPr lang="en-US" sz="3600" i="1" dirty="0">
                <a:effectLst>
                  <a:outerShdw blurRad="38100" dist="38100" dir="2700000" algn="tl">
                    <a:srgbClr val="336699"/>
                  </a:outerShdw>
                </a:effectLst>
                <a:latin typeface="Comic Sans MS" pitchFamily="66" charset="0"/>
              </a:rPr>
              <a:t>   suspended from </a:t>
            </a:r>
            <a:r>
              <a:rPr lang="en-US" sz="3600" i="1" dirty="0" smtClean="0">
                <a:effectLst>
                  <a:outerShdw blurRad="38100" dist="38100" dir="2700000" algn="tl">
                    <a:srgbClr val="336699"/>
                  </a:outerShdw>
                </a:effectLst>
                <a:latin typeface="Comic Sans MS" pitchFamily="66" charset="0"/>
              </a:rPr>
              <a:t>school</a:t>
            </a:r>
            <a:endParaRPr lang="en-US" sz="3600" b="1" u="sng" dirty="0" smtClean="0">
              <a:effectLst>
                <a:outerShdw blurRad="38100" dist="38100" dir="2700000" algn="tl">
                  <a:srgbClr val="336699"/>
                </a:outerShdw>
              </a:effectLst>
              <a:latin typeface="Comic Sans MS" pitchFamily="66" charset="0"/>
            </a:endParaRPr>
          </a:p>
          <a:p>
            <a:pPr eaLnBrk="0" hangingPunct="0"/>
            <a:r>
              <a:rPr lang="en-US" sz="3600" b="1" u="sng" dirty="0" smtClean="0">
                <a:effectLst>
                  <a:outerShdw blurRad="38100" dist="38100" dir="2700000" algn="tl">
                    <a:srgbClr val="336699"/>
                  </a:outerShdw>
                </a:effectLst>
                <a:latin typeface="Comic Sans MS" pitchFamily="66" charset="0"/>
              </a:rPr>
              <a:t>0 </a:t>
            </a:r>
            <a:r>
              <a:rPr lang="en-US" sz="3600" b="1" u="sng" dirty="0">
                <a:effectLst>
                  <a:outerShdw blurRad="38100" dist="38100" dir="2700000" algn="tl">
                    <a:srgbClr val="336699"/>
                  </a:outerShdw>
                </a:effectLst>
                <a:latin typeface="Comic Sans MS" pitchFamily="66" charset="0"/>
              </a:rPr>
              <a:t>tolerance</a:t>
            </a:r>
            <a:r>
              <a:rPr lang="en-US" sz="3600" dirty="0">
                <a:effectLst>
                  <a:outerShdw blurRad="38100" dist="38100" dir="2700000" algn="tl">
                    <a:srgbClr val="336699"/>
                  </a:outerShdw>
                </a:effectLst>
                <a:latin typeface="Comic Sans MS" pitchFamily="66" charset="0"/>
              </a:rPr>
              <a:t> – </a:t>
            </a:r>
            <a:r>
              <a:rPr lang="en-US" sz="3600" i="1" dirty="0">
                <a:effectLst>
                  <a:outerShdw blurRad="38100" dist="38100" dir="2700000" algn="tl">
                    <a:srgbClr val="336699"/>
                  </a:outerShdw>
                </a:effectLst>
                <a:latin typeface="Comic Sans MS" pitchFamily="66" charset="0"/>
              </a:rPr>
              <a:t>no exceptions, no second </a:t>
            </a:r>
          </a:p>
          <a:p>
            <a:pPr eaLnBrk="0" hangingPunct="0"/>
            <a:r>
              <a:rPr lang="en-US" sz="3600" i="1" dirty="0">
                <a:effectLst>
                  <a:outerShdw blurRad="38100" dist="38100" dir="2700000" algn="tl">
                    <a:srgbClr val="336699"/>
                  </a:outerShdw>
                </a:effectLst>
                <a:latin typeface="Comic Sans MS" pitchFamily="66" charset="0"/>
              </a:rPr>
              <a:t>   chances</a:t>
            </a:r>
          </a:p>
          <a:p>
            <a:pPr eaLnBrk="0" hangingPunct="0"/>
            <a:r>
              <a:rPr lang="en-US" sz="3600" b="1" u="sng" dirty="0">
                <a:effectLst>
                  <a:outerShdw blurRad="38100" dist="38100" dir="2700000" algn="tl">
                    <a:srgbClr val="336699"/>
                  </a:outerShdw>
                </a:effectLst>
                <a:latin typeface="Comic Sans MS" pitchFamily="66" charset="0"/>
              </a:rPr>
              <a:t>full ride</a:t>
            </a:r>
            <a:r>
              <a:rPr lang="en-US" sz="3600" dirty="0">
                <a:effectLst>
                  <a:outerShdw blurRad="38100" dist="38100" dir="2700000" algn="tl">
                    <a:srgbClr val="336699"/>
                  </a:outerShdw>
                </a:effectLst>
                <a:latin typeface="Comic Sans MS" pitchFamily="66" charset="0"/>
              </a:rPr>
              <a:t> – </a:t>
            </a:r>
            <a:r>
              <a:rPr lang="en-US" sz="3600" i="1" dirty="0">
                <a:effectLst>
                  <a:outerShdw blurRad="38100" dist="38100" dir="2700000" algn="tl">
                    <a:srgbClr val="336699"/>
                  </a:outerShdw>
                </a:effectLst>
                <a:latin typeface="Comic Sans MS" pitchFamily="66" charset="0"/>
              </a:rPr>
              <a:t>a scholarship which pays </a:t>
            </a:r>
          </a:p>
          <a:p>
            <a:pPr eaLnBrk="0" hangingPunct="0"/>
            <a:r>
              <a:rPr lang="en-US" sz="3600" i="1" dirty="0">
                <a:effectLst>
                  <a:outerShdw blurRad="38100" dist="38100" dir="2700000" algn="tl">
                    <a:srgbClr val="336699"/>
                  </a:outerShdw>
                </a:effectLst>
                <a:latin typeface="Comic Sans MS" pitchFamily="66" charset="0"/>
              </a:rPr>
              <a:t>   tuition, books, room and </a:t>
            </a:r>
            <a:r>
              <a:rPr lang="en-US" sz="3600" i="1" dirty="0" smtClean="0">
                <a:effectLst>
                  <a:outerShdw blurRad="38100" dist="38100" dir="2700000" algn="tl">
                    <a:srgbClr val="336699"/>
                  </a:outerShdw>
                </a:effectLst>
                <a:latin typeface="Comic Sans MS" pitchFamily="66" charset="0"/>
              </a:rPr>
              <a:t>board</a:t>
            </a:r>
          </a:p>
          <a:p>
            <a:pPr eaLnBrk="0" hangingPunct="0"/>
            <a:r>
              <a:rPr lang="en-US" sz="3600" b="1" i="1" u="sng" dirty="0" smtClean="0">
                <a:effectLst>
                  <a:outerShdw blurRad="38100" dist="38100" dir="2700000" algn="tl">
                    <a:srgbClr val="336699"/>
                  </a:outerShdw>
                </a:effectLst>
                <a:latin typeface="Comic Sans MS" pitchFamily="66" charset="0"/>
              </a:rPr>
              <a:t>Win </a:t>
            </a:r>
            <a:r>
              <a:rPr lang="en-US" sz="3600" b="1" i="1" u="sng" dirty="0" err="1" smtClean="0">
                <a:effectLst>
                  <a:outerShdw blurRad="38100" dist="38100" dir="2700000" algn="tl">
                    <a:srgbClr val="336699"/>
                  </a:outerShdw>
                </a:effectLst>
                <a:latin typeface="Comic Sans MS" pitchFamily="66" charset="0"/>
              </a:rPr>
              <a:t>Win</a:t>
            </a:r>
            <a:r>
              <a:rPr lang="en-US" sz="3600" b="1" i="1" u="sng" dirty="0" smtClean="0">
                <a:effectLst>
                  <a:outerShdw blurRad="38100" dist="38100" dir="2700000" algn="tl">
                    <a:srgbClr val="336699"/>
                  </a:outerShdw>
                </a:effectLst>
                <a:latin typeface="Comic Sans MS" pitchFamily="66" charset="0"/>
              </a:rPr>
              <a:t> </a:t>
            </a:r>
            <a:r>
              <a:rPr lang="en-US" sz="3600" b="1" i="1" dirty="0" smtClean="0">
                <a:effectLst>
                  <a:outerShdw blurRad="38100" dist="38100" dir="2700000" algn="tl">
                    <a:srgbClr val="336699"/>
                  </a:outerShdw>
                </a:effectLst>
                <a:latin typeface="Comic Sans MS" pitchFamily="66" charset="0"/>
              </a:rPr>
              <a:t>–</a:t>
            </a:r>
            <a:r>
              <a:rPr lang="en-US" sz="3600" b="1" i="1" u="sng" dirty="0" smtClean="0">
                <a:effectLst>
                  <a:outerShdw blurRad="38100" dist="38100" dir="2700000" algn="tl">
                    <a:srgbClr val="336699"/>
                  </a:outerShdw>
                </a:effectLst>
                <a:latin typeface="Comic Sans MS" pitchFamily="66" charset="0"/>
              </a:rPr>
              <a:t> </a:t>
            </a:r>
            <a:r>
              <a:rPr lang="en-US" sz="3600" dirty="0" smtClean="0">
                <a:effectLst>
                  <a:outerShdw blurRad="38100" dist="38100" dir="2700000" algn="tl">
                    <a:srgbClr val="336699"/>
                  </a:outerShdw>
                </a:effectLst>
                <a:latin typeface="Comic Sans MS" pitchFamily="66" charset="0"/>
              </a:rPr>
              <a:t>Solutions in which all parties are better off</a:t>
            </a:r>
            <a:endParaRPr lang="en-US" sz="3600" dirty="0">
              <a:effectLst>
                <a:outerShdw blurRad="38100" dist="38100" dir="2700000" algn="tl">
                  <a:srgbClr val="336699"/>
                </a:outerShdw>
              </a:effectLst>
              <a:latin typeface="Comic Sans MS" pitchFamily="66" charset="0"/>
            </a:endParaRPr>
          </a:p>
        </p:txBody>
      </p:sp>
      <p:pic>
        <p:nvPicPr>
          <p:cNvPr id="7171" name="Picture 3" descr="Depression%20Ma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410316" y="4178896"/>
            <a:ext cx="4242509" cy="325587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39326598"/>
      </p:ext>
    </p:extLst>
  </p:cSld>
  <p:clrMapOvr>
    <a:masterClrMapping/>
  </p:clrMapOvr>
  <p:transition spd="slow">
    <p:fade/>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ext Box 2"/>
          <p:cNvSpPr txBox="1">
            <a:spLocks noChangeArrowheads="1"/>
          </p:cNvSpPr>
          <p:nvPr/>
        </p:nvSpPr>
        <p:spPr bwMode="auto">
          <a:xfrm>
            <a:off x="406400" y="177801"/>
            <a:ext cx="11582400" cy="4924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0" hangingPunct="0"/>
            <a:r>
              <a:rPr lang="en-US" sz="4400" b="1" dirty="0">
                <a:effectLst>
                  <a:outerShdw blurRad="38100" dist="38100" dir="2700000" algn="tl">
                    <a:srgbClr val="336699"/>
                  </a:outerShdw>
                </a:effectLst>
                <a:latin typeface="Comic Sans MS" pitchFamily="66" charset="0"/>
              </a:rPr>
              <a:t>ETHICAL DILEMMA</a:t>
            </a:r>
          </a:p>
          <a:p>
            <a:pPr algn="ctr" eaLnBrk="0" hangingPunct="0"/>
            <a:r>
              <a:rPr lang="en-US" sz="4400" b="1" dirty="0">
                <a:effectLst>
                  <a:outerShdw blurRad="38100" dist="38100" dir="2700000" algn="tl">
                    <a:srgbClr val="336699"/>
                  </a:outerShdw>
                </a:effectLst>
                <a:latin typeface="Comic Sans MS" pitchFamily="66" charset="0"/>
              </a:rPr>
              <a:t>(VICE PRINCIPAL</a:t>
            </a:r>
            <a:r>
              <a:rPr lang="en-US" sz="3600" b="1" dirty="0">
                <a:effectLst>
                  <a:outerShdw blurRad="38100" dist="38100" dir="2700000" algn="tl">
                    <a:srgbClr val="336699"/>
                  </a:outerShdw>
                </a:effectLst>
                <a:latin typeface="Comic Sans MS" pitchFamily="66" charset="0"/>
              </a:rPr>
              <a:t>)</a:t>
            </a:r>
          </a:p>
          <a:p>
            <a:pPr algn="ctr" eaLnBrk="0" hangingPunct="0"/>
            <a:endParaRPr lang="en-US" sz="1000" b="1" dirty="0">
              <a:effectLst>
                <a:outerShdw blurRad="38100" dist="38100" dir="2700000" algn="tl">
                  <a:srgbClr val="336699"/>
                </a:outerShdw>
              </a:effectLst>
              <a:latin typeface="Comic Sans MS" pitchFamily="66" charset="0"/>
            </a:endParaRPr>
          </a:p>
          <a:p>
            <a:pPr eaLnBrk="0" hangingPunct="0"/>
            <a:r>
              <a:rPr lang="en-US" sz="3600" b="1" dirty="0">
                <a:effectLst>
                  <a:outerShdw blurRad="38100" dist="38100" dir="2700000" algn="tl">
                    <a:srgbClr val="336699"/>
                  </a:outerShdw>
                </a:effectLst>
                <a:latin typeface="Comic Sans MS" pitchFamily="66" charset="0"/>
              </a:rPr>
              <a:t>   </a:t>
            </a:r>
            <a:r>
              <a:rPr lang="en-US" sz="3600" dirty="0">
                <a:latin typeface="Comic Sans MS" pitchFamily="66" charset="0"/>
              </a:rPr>
              <a:t>You are the vice principal in charge of discipline of a high school.  It is your responsibility to see that all students follow the rules and are treated fairly and equally.  It is the policy of your school that students caught with alcohol, drugs or weapons on campus will be expelled—0 tolerance.</a:t>
            </a:r>
            <a:r>
              <a:rPr lang="en-US" sz="3600" b="1" dirty="0">
                <a:effectLst>
                  <a:outerShdw blurRad="38100" dist="38100" dir="2700000" algn="tl">
                    <a:srgbClr val="336699"/>
                  </a:outerShdw>
                </a:effectLst>
                <a:latin typeface="Comic Sans MS" pitchFamily="66" charset="0"/>
              </a:rPr>
              <a:t> </a:t>
            </a:r>
          </a:p>
        </p:txBody>
      </p:sp>
    </p:spTree>
    <p:extLst>
      <p:ext uri="{BB962C8B-B14F-4D97-AF65-F5344CB8AC3E}">
        <p14:creationId xmlns:p14="http://schemas.microsoft.com/office/powerpoint/2010/main" val="2270186048"/>
      </p:ext>
    </p:extLst>
  </p:cSld>
  <p:clrMapOvr>
    <a:masterClrMapping/>
  </p:clrMapOvr>
  <p:transition spd="slow">
    <p:fade/>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ext Box 2"/>
          <p:cNvSpPr txBox="1">
            <a:spLocks noChangeArrowheads="1"/>
          </p:cNvSpPr>
          <p:nvPr/>
        </p:nvSpPr>
        <p:spPr bwMode="auto">
          <a:xfrm>
            <a:off x="588434" y="358776"/>
            <a:ext cx="11298767" cy="45243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r>
              <a:rPr lang="en-US" sz="3600" b="1">
                <a:effectLst>
                  <a:outerShdw blurRad="38100" dist="38100" dir="2700000" algn="tl">
                    <a:srgbClr val="336699"/>
                  </a:outerShdw>
                </a:effectLst>
                <a:latin typeface="Comic Sans MS" pitchFamily="66" charset="0"/>
              </a:rPr>
              <a:t>   </a:t>
            </a:r>
            <a:r>
              <a:rPr lang="en-US" sz="3600">
                <a:latin typeface="Comic Sans MS" pitchFamily="66" charset="0"/>
              </a:rPr>
              <a:t>Your daughter is a senior at the high school.  She is an outstanding basketball and volleyball player and is a top academic student.  She has applied to several universities and for scholarships that would pay virtually all of her costs at any of these colleges.  She is almost certain to be accepted and to receive a full ride at all schools to which she has applied.</a:t>
            </a:r>
            <a:r>
              <a:rPr lang="en-US" sz="3600" b="1">
                <a:effectLst>
                  <a:outerShdw blurRad="38100" dist="38100" dir="2700000" algn="tl">
                    <a:srgbClr val="336699"/>
                  </a:outerShdw>
                </a:effectLst>
                <a:latin typeface="Comic Sans MS" pitchFamily="66" charset="0"/>
              </a:rPr>
              <a:t> </a:t>
            </a:r>
          </a:p>
        </p:txBody>
      </p:sp>
    </p:spTree>
    <p:extLst>
      <p:ext uri="{BB962C8B-B14F-4D97-AF65-F5344CB8AC3E}">
        <p14:creationId xmlns:p14="http://schemas.microsoft.com/office/powerpoint/2010/main" val="1261187094"/>
      </p:ext>
    </p:extLst>
  </p:cSld>
  <p:clrMapOvr>
    <a:masterClrMapping/>
  </p:clrMapOvr>
  <p:transition spd="slow">
    <p:fade/>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ext Box 2"/>
          <p:cNvSpPr txBox="1">
            <a:spLocks noChangeArrowheads="1"/>
          </p:cNvSpPr>
          <p:nvPr/>
        </p:nvSpPr>
        <p:spPr bwMode="auto">
          <a:xfrm>
            <a:off x="486834" y="146050"/>
            <a:ext cx="11501967" cy="39703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r>
              <a:rPr lang="en-US" sz="3600" b="1">
                <a:effectLst>
                  <a:outerShdw blurRad="38100" dist="38100" dir="2700000" algn="tl">
                    <a:srgbClr val="336699"/>
                  </a:outerShdw>
                </a:effectLst>
                <a:latin typeface="Comic Sans MS" pitchFamily="66" charset="0"/>
              </a:rPr>
              <a:t>   </a:t>
            </a:r>
            <a:r>
              <a:rPr lang="en-US" sz="3600">
                <a:latin typeface="Comic Sans MS" pitchFamily="66" charset="0"/>
              </a:rPr>
              <a:t>One evening, you are supervising a school dance.  You need to speak to your daughter and can’t find her.  You finally go into the darkened girls’ locker room and hear voices.  One is your daughter’s voice and as you listen, you realize they are drinking alcohol.  They do not see you.  </a:t>
            </a:r>
          </a:p>
          <a:p>
            <a:pPr eaLnBrk="0" hangingPunct="0"/>
            <a:r>
              <a:rPr lang="en-US" sz="3600">
                <a:latin typeface="Comic Sans MS" pitchFamily="66" charset="0"/>
              </a:rPr>
              <a:t>   What will you do?</a:t>
            </a:r>
            <a:r>
              <a:rPr lang="en-US" sz="3600" b="1">
                <a:effectLst>
                  <a:outerShdw blurRad="38100" dist="38100" dir="2700000" algn="tl">
                    <a:srgbClr val="336699"/>
                  </a:outerShdw>
                </a:effectLst>
                <a:latin typeface="Comic Sans MS" pitchFamily="66" charset="0"/>
              </a:rPr>
              <a:t> </a:t>
            </a:r>
          </a:p>
        </p:txBody>
      </p:sp>
    </p:spTree>
    <p:extLst>
      <p:ext uri="{BB962C8B-B14F-4D97-AF65-F5344CB8AC3E}">
        <p14:creationId xmlns:p14="http://schemas.microsoft.com/office/powerpoint/2010/main" val="570600310"/>
      </p:ext>
    </p:extLst>
  </p:cSld>
  <p:clrMapOvr>
    <a:masterClrMapping/>
  </p:clrMapOvr>
  <p:transition spd="slow">
    <p:fade/>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6" name="Picture 2" descr="24oped"/>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179904" y="3048000"/>
            <a:ext cx="5113696" cy="3886200"/>
          </a:xfrm>
          <a:prstGeom prst="rect">
            <a:avLst/>
          </a:prstGeom>
          <a:noFill/>
          <a:extLst>
            <a:ext uri="{909E8E84-426E-40DD-AFC4-6F175D3DCCD1}">
              <a14:hiddenFill xmlns:a14="http://schemas.microsoft.com/office/drawing/2010/main">
                <a:solidFill>
                  <a:srgbClr val="FFFFFF"/>
                </a:solidFill>
              </a14:hiddenFill>
            </a:ext>
          </a:extLst>
        </p:spPr>
      </p:pic>
      <p:sp>
        <p:nvSpPr>
          <p:cNvPr id="16387" name="Text Box 3"/>
          <p:cNvSpPr txBox="1">
            <a:spLocks noChangeArrowheads="1"/>
          </p:cNvSpPr>
          <p:nvPr/>
        </p:nvSpPr>
        <p:spPr bwMode="auto">
          <a:xfrm>
            <a:off x="508001" y="76201"/>
            <a:ext cx="10892367" cy="61863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r>
              <a:rPr lang="en-US" sz="3600" b="1" dirty="0">
                <a:effectLst>
                  <a:outerShdw blurRad="38100" dist="38100" dir="2700000" algn="tl">
                    <a:srgbClr val="336699"/>
                  </a:outerShdw>
                </a:effectLst>
                <a:latin typeface="Comic Sans MS" pitchFamily="66" charset="0"/>
              </a:rPr>
              <a:t>Life is full of choices and decisions and many of them will present us with moral and ethical dilemmas. Some of these choices and decisions will challenge </a:t>
            </a:r>
          </a:p>
          <a:p>
            <a:pPr eaLnBrk="0" hangingPunct="0"/>
            <a:r>
              <a:rPr lang="en-US" sz="3600" b="1" dirty="0">
                <a:effectLst>
                  <a:outerShdw blurRad="38100" dist="38100" dir="2700000" algn="tl">
                    <a:srgbClr val="336699"/>
                  </a:outerShdw>
                </a:effectLst>
                <a:latin typeface="Comic Sans MS" pitchFamily="66" charset="0"/>
              </a:rPr>
              <a:t>the very principles,</a:t>
            </a:r>
          </a:p>
          <a:p>
            <a:pPr eaLnBrk="0" hangingPunct="0"/>
            <a:r>
              <a:rPr lang="en-US" sz="3600" b="1" dirty="0">
                <a:effectLst>
                  <a:outerShdw blurRad="38100" dist="38100" dir="2700000" algn="tl">
                    <a:srgbClr val="336699"/>
                  </a:outerShdw>
                </a:effectLst>
                <a:latin typeface="Comic Sans MS" pitchFamily="66" charset="0"/>
              </a:rPr>
              <a:t>standards and values</a:t>
            </a:r>
          </a:p>
          <a:p>
            <a:pPr eaLnBrk="0" hangingPunct="0"/>
            <a:r>
              <a:rPr lang="en-US" sz="3600" b="1" dirty="0">
                <a:effectLst>
                  <a:outerShdw blurRad="38100" dist="38100" dir="2700000" algn="tl">
                    <a:srgbClr val="336699"/>
                  </a:outerShdw>
                </a:effectLst>
                <a:latin typeface="Comic Sans MS" pitchFamily="66" charset="0"/>
              </a:rPr>
              <a:t>we were taught by </a:t>
            </a:r>
          </a:p>
          <a:p>
            <a:pPr eaLnBrk="0" hangingPunct="0"/>
            <a:r>
              <a:rPr lang="en-US" sz="3600" b="1" dirty="0">
                <a:effectLst>
                  <a:outerShdw blurRad="38100" dist="38100" dir="2700000" algn="tl">
                    <a:srgbClr val="336699"/>
                  </a:outerShdw>
                </a:effectLst>
                <a:latin typeface="Comic Sans MS" pitchFamily="66" charset="0"/>
              </a:rPr>
              <a:t>our family.</a:t>
            </a:r>
            <a:r>
              <a:rPr lang="en-US" sz="3600" dirty="0">
                <a:latin typeface="Comic Sans MS" pitchFamily="66" charset="0"/>
              </a:rPr>
              <a:t> </a:t>
            </a:r>
            <a:r>
              <a:rPr lang="en-US" sz="3600" b="1" dirty="0">
                <a:effectLst>
                  <a:outerShdw blurRad="38100" dist="38100" dir="2700000" algn="tl">
                    <a:srgbClr val="336699"/>
                  </a:outerShdw>
                </a:effectLst>
                <a:latin typeface="Comic Sans MS" pitchFamily="66" charset="0"/>
              </a:rPr>
              <a:t>When </a:t>
            </a:r>
          </a:p>
          <a:p>
            <a:pPr eaLnBrk="0" hangingPunct="0"/>
            <a:r>
              <a:rPr lang="en-US" sz="3600" b="1" dirty="0">
                <a:effectLst>
                  <a:outerShdw blurRad="38100" dist="38100" dir="2700000" algn="tl">
                    <a:srgbClr val="336699"/>
                  </a:outerShdw>
                </a:effectLst>
                <a:latin typeface="Comic Sans MS" pitchFamily="66" charset="0"/>
              </a:rPr>
              <a:t>faced with these</a:t>
            </a:r>
          </a:p>
          <a:p>
            <a:pPr eaLnBrk="0" hangingPunct="0"/>
            <a:r>
              <a:rPr lang="en-US" sz="3600" b="1" dirty="0">
                <a:effectLst>
                  <a:outerShdw blurRad="38100" dist="38100" dir="2700000" algn="tl">
                    <a:srgbClr val="336699"/>
                  </a:outerShdw>
                </a:effectLst>
                <a:latin typeface="Comic Sans MS" pitchFamily="66" charset="0"/>
              </a:rPr>
              <a:t>moral dilemmas, </a:t>
            </a:r>
          </a:p>
          <a:p>
            <a:pPr eaLnBrk="0" hangingPunct="0"/>
            <a:r>
              <a:rPr lang="en-US" sz="3600" b="1" dirty="0">
                <a:effectLst>
                  <a:outerShdw blurRad="38100" dist="38100" dir="2700000" algn="tl">
                    <a:srgbClr val="336699"/>
                  </a:outerShdw>
                </a:effectLst>
                <a:latin typeface="Comic Sans MS" pitchFamily="66" charset="0"/>
              </a:rPr>
              <a:t>what will you do?</a:t>
            </a:r>
          </a:p>
        </p:txBody>
      </p:sp>
    </p:spTree>
    <p:extLst>
      <p:ext uri="{BB962C8B-B14F-4D97-AF65-F5344CB8AC3E}">
        <p14:creationId xmlns:p14="http://schemas.microsoft.com/office/powerpoint/2010/main" val="3720229156"/>
      </p:ext>
    </p:extLst>
  </p:cSld>
  <p:clrMapOvr>
    <a:masterClrMapping/>
  </p:clrMapOvr>
  <p:transition spd="slow">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69732" y="87601"/>
            <a:ext cx="10515600" cy="1325563"/>
          </a:xfrm>
        </p:spPr>
        <p:txBody>
          <a:bodyPr>
            <a:noAutofit/>
          </a:bodyPr>
          <a:lstStyle/>
          <a:p>
            <a:pPr algn="ctr"/>
            <a:r>
              <a:rPr lang="en-US" sz="5400" b="1" dirty="0"/>
              <a:t>Our English Corner </a:t>
            </a:r>
            <a:r>
              <a:rPr lang="en-US" sz="5400" b="1" dirty="0" smtClean="0"/>
              <a:t>Friends</a:t>
            </a:r>
            <a:br>
              <a:rPr lang="en-US" sz="5400" b="1" dirty="0" smtClean="0"/>
            </a:br>
            <a:r>
              <a:rPr lang="en-US" sz="5400" b="1" dirty="0" smtClean="0"/>
              <a:t>November 13, </a:t>
            </a:r>
            <a:r>
              <a:rPr lang="en-US" sz="5400" b="1" dirty="0"/>
              <a:t>2014</a:t>
            </a:r>
            <a:endParaRPr lang="en-US" sz="5400" dirty="0"/>
          </a:p>
        </p:txBody>
      </p:sp>
      <p:sp>
        <p:nvSpPr>
          <p:cNvPr id="3" name="Content Placeholder 2"/>
          <p:cNvSpPr>
            <a:spLocks noGrp="1"/>
          </p:cNvSpPr>
          <p:nvPr>
            <p:ph idx="1"/>
          </p:nvPr>
        </p:nvSpPr>
        <p:spPr/>
        <p:txBody>
          <a:bodyPr/>
          <a:lstStyle/>
          <a:p>
            <a:endParaRPr lang="en-US" dirty="0"/>
          </a:p>
        </p:txBody>
      </p:sp>
      <p:pic>
        <p:nvPicPr>
          <p:cNvPr id="4" name="Picture 2" descr="G:\DCIM\100MSDCF\DSC02757.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403130" y="1610876"/>
            <a:ext cx="9427781" cy="707083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7589241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a:t>Our English Corner Friends</a:t>
            </a:r>
            <a:br>
              <a:rPr lang="en-US" b="1" dirty="0"/>
            </a:br>
            <a:r>
              <a:rPr lang="en-US" b="1" dirty="0"/>
              <a:t>November </a:t>
            </a:r>
            <a:r>
              <a:rPr lang="en-US" b="1" dirty="0" smtClean="0"/>
              <a:t>20, </a:t>
            </a:r>
            <a:r>
              <a:rPr lang="en-US" b="1" dirty="0"/>
              <a:t>2014</a:t>
            </a:r>
            <a:endParaRPr lang="en-US" dirty="0"/>
          </a:p>
        </p:txBody>
      </p:sp>
      <p:sp>
        <p:nvSpPr>
          <p:cNvPr id="3" name="Content Placeholder 2"/>
          <p:cNvSpPr>
            <a:spLocks noGrp="1"/>
          </p:cNvSpPr>
          <p:nvPr>
            <p:ph idx="1"/>
          </p:nvPr>
        </p:nvSpPr>
        <p:spPr/>
        <p:txBody>
          <a:bodyPr/>
          <a:lstStyle/>
          <a:p>
            <a:endParaRPr lang="en-US" dirty="0"/>
          </a:p>
        </p:txBody>
      </p:sp>
      <p:pic>
        <p:nvPicPr>
          <p:cNvPr id="5122" name="Picture 2" descr="G:\DCIM\100MSDCF\DSC02765.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53325" y="1883981"/>
            <a:ext cx="11459999" cy="859499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0071674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64475" y="0"/>
            <a:ext cx="10515600" cy="1325563"/>
          </a:xfrm>
        </p:spPr>
        <p:txBody>
          <a:bodyPr/>
          <a:lstStyle/>
          <a:p>
            <a:pPr algn="ctr"/>
            <a:r>
              <a:rPr lang="en-US" b="1" dirty="0"/>
              <a:t>Our English Corner Friends</a:t>
            </a:r>
            <a:br>
              <a:rPr lang="en-US" b="1" dirty="0"/>
            </a:br>
            <a:r>
              <a:rPr lang="en-US" b="1" dirty="0"/>
              <a:t>November 20, 2014</a:t>
            </a:r>
            <a:endParaRPr lang="en-US" dirty="0"/>
          </a:p>
        </p:txBody>
      </p:sp>
      <p:sp>
        <p:nvSpPr>
          <p:cNvPr id="3" name="Content Placeholder 2"/>
          <p:cNvSpPr>
            <a:spLocks noGrp="1"/>
          </p:cNvSpPr>
          <p:nvPr>
            <p:ph idx="1"/>
          </p:nvPr>
        </p:nvSpPr>
        <p:spPr/>
        <p:txBody>
          <a:bodyPr/>
          <a:lstStyle/>
          <a:p>
            <a:endParaRPr lang="en-US" dirty="0"/>
          </a:p>
        </p:txBody>
      </p:sp>
      <p:pic>
        <p:nvPicPr>
          <p:cNvPr id="6146" name="Picture 2" descr="G:\DCIM\100MSDCF\DSC02764.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51033" y="1200971"/>
            <a:ext cx="10142485" cy="760686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9330629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a:t>Our English Corner Friends</a:t>
            </a:r>
            <a:br>
              <a:rPr lang="en-US" b="1" dirty="0"/>
            </a:br>
            <a:r>
              <a:rPr lang="en-US" b="1" dirty="0"/>
              <a:t>November </a:t>
            </a:r>
            <a:r>
              <a:rPr lang="en-US" b="1" dirty="0" smtClean="0"/>
              <a:t>20, </a:t>
            </a:r>
            <a:r>
              <a:rPr lang="en-US" b="1" dirty="0"/>
              <a:t>2014</a:t>
            </a:r>
          </a:p>
        </p:txBody>
      </p:sp>
      <p:sp>
        <p:nvSpPr>
          <p:cNvPr id="3" name="Content Placeholder 2"/>
          <p:cNvSpPr>
            <a:spLocks noGrp="1"/>
          </p:cNvSpPr>
          <p:nvPr>
            <p:ph idx="1"/>
          </p:nvPr>
        </p:nvSpPr>
        <p:spPr/>
        <p:txBody>
          <a:bodyPr/>
          <a:lstStyle/>
          <a:p>
            <a:endParaRPr lang="en-US" dirty="0"/>
          </a:p>
        </p:txBody>
      </p:sp>
      <p:pic>
        <p:nvPicPr>
          <p:cNvPr id="4098" name="Picture 2" descr="G:\DCIM\100MSDCF\DSC02767.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14096" y="1592317"/>
            <a:ext cx="10589173" cy="794187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0104702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descr="Mackenzie%20200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417610" y="304802"/>
            <a:ext cx="6571190" cy="55915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147" name="Text Box 3"/>
          <p:cNvSpPr txBox="1">
            <a:spLocks noChangeArrowheads="1"/>
          </p:cNvSpPr>
          <p:nvPr/>
        </p:nvSpPr>
        <p:spPr bwMode="auto">
          <a:xfrm>
            <a:off x="346841" y="772510"/>
            <a:ext cx="4918842" cy="5632311"/>
          </a:xfrm>
          <a:prstGeom prst="rect">
            <a:avLst/>
          </a:prstGeom>
          <a:noFill/>
          <a:ln w="9525">
            <a:noFill/>
            <a:miter lim="800000"/>
            <a:headEnd/>
            <a:tailEnd/>
          </a:ln>
          <a:effectLst/>
        </p:spPr>
        <p:txBody>
          <a:bodyPr wrap="square">
            <a:spAutoFit/>
          </a:bodyPr>
          <a:lstStyle>
            <a:lvl1pPr marL="742950" indent="-742950"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marL="0" indent="0" algn="ctr">
              <a:defRPr/>
            </a:pPr>
            <a:r>
              <a:rPr lang="en-US" altLang="en-US" sz="3600" b="1" dirty="0">
                <a:effectLst>
                  <a:outerShdw blurRad="38100" dist="38100" dir="2700000" algn="tl">
                    <a:srgbClr val="336699"/>
                  </a:outerShdw>
                </a:effectLst>
                <a:latin typeface="Comic Sans MS" pitchFamily="66" charset="0"/>
              </a:rPr>
              <a:t> </a:t>
            </a:r>
            <a:r>
              <a:rPr lang="en-US" altLang="en-US" sz="6000" b="1" dirty="0" smtClean="0">
                <a:effectLst>
                  <a:outerShdw blurRad="38100" dist="38100" dir="2700000" algn="tl">
                    <a:srgbClr val="336699"/>
                  </a:outerShdw>
                </a:effectLst>
                <a:latin typeface="Comic Sans MS" pitchFamily="66" charset="0"/>
              </a:rPr>
              <a:t>Let’s</a:t>
            </a:r>
          </a:p>
          <a:p>
            <a:pPr marL="0" indent="0" algn="ctr">
              <a:defRPr/>
            </a:pPr>
            <a:r>
              <a:rPr lang="en-US" altLang="en-US" sz="6000" b="1" dirty="0" smtClean="0">
                <a:effectLst>
                  <a:outerShdw blurRad="38100" dist="38100" dir="2700000" algn="tl">
                    <a:srgbClr val="336699"/>
                  </a:outerShdw>
                </a:effectLst>
                <a:latin typeface="Comic Sans MS" pitchFamily="66" charset="0"/>
              </a:rPr>
              <a:t>Sing</a:t>
            </a:r>
          </a:p>
          <a:p>
            <a:pPr marL="0" indent="0" algn="ctr">
              <a:defRPr/>
            </a:pPr>
            <a:r>
              <a:rPr lang="en-US" altLang="en-US" sz="6000" b="1" dirty="0" smtClean="0">
                <a:effectLst>
                  <a:outerShdw blurRad="38100" dist="38100" dir="2700000" algn="tl">
                    <a:srgbClr val="336699"/>
                  </a:outerShdw>
                </a:effectLst>
                <a:latin typeface="Comic Sans MS" pitchFamily="66" charset="0"/>
              </a:rPr>
              <a:t> </a:t>
            </a:r>
          </a:p>
          <a:p>
            <a:pPr marL="0" indent="0" algn="ctr">
              <a:defRPr/>
            </a:pPr>
            <a:r>
              <a:rPr lang="en-US" altLang="en-US" sz="6000" b="1" dirty="0" smtClean="0">
                <a:effectLst>
                  <a:outerShdw blurRad="38100" dist="38100" dir="2700000" algn="tl">
                    <a:srgbClr val="336699"/>
                  </a:outerShdw>
                </a:effectLst>
                <a:latin typeface="Comic Sans MS" pitchFamily="66" charset="0"/>
              </a:rPr>
              <a:t> The Spirit of Thanksgiving  </a:t>
            </a:r>
          </a:p>
        </p:txBody>
      </p:sp>
    </p:spTree>
    <p:extLst>
      <p:ext uri="{BB962C8B-B14F-4D97-AF65-F5344CB8AC3E}">
        <p14:creationId xmlns:p14="http://schemas.microsoft.com/office/powerpoint/2010/main" val="611265628"/>
      </p:ext>
    </p:extLst>
  </p:cSld>
  <p:clrMapOvr>
    <a:masterClrMapping/>
  </p:clrMapOvr>
  <p:transition spd="slow">
    <p:fade thruBlk="1"/>
  </p:transition>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7640</TotalTime>
  <Words>2149</Words>
  <Application>Microsoft Office PowerPoint</Application>
  <PresentationFormat>Custom</PresentationFormat>
  <Paragraphs>331</Paragraphs>
  <Slides>46</Slides>
  <Notes>5</Notes>
  <HiddenSlides>0</HiddenSlides>
  <MMClips>0</MMClips>
  <ScaleCrop>false</ScaleCrop>
  <HeadingPairs>
    <vt:vector size="4" baseType="variant">
      <vt:variant>
        <vt:lpstr>Theme</vt:lpstr>
      </vt:variant>
      <vt:variant>
        <vt:i4>1</vt:i4>
      </vt:variant>
      <vt:variant>
        <vt:lpstr>Slide Titles</vt:lpstr>
      </vt:variant>
      <vt:variant>
        <vt:i4>46</vt:i4>
      </vt:variant>
    </vt:vector>
  </HeadingPairs>
  <TitlesOfParts>
    <vt:vector size="47" baseType="lpstr">
      <vt:lpstr>Office Theme</vt:lpstr>
      <vt:lpstr>PowerPoint Presentation</vt:lpstr>
      <vt:lpstr> Next English Corner Thursday, December 4, 2014  7 PM  </vt:lpstr>
      <vt:lpstr>Our English Corner Friends November 13, 2014</vt:lpstr>
      <vt:lpstr>Our English Corner Friends November 13, 2014</vt:lpstr>
      <vt:lpstr>Our English Corner Friends November 13, 2014</vt:lpstr>
      <vt:lpstr>Our English Corner Friends November 20, 2014</vt:lpstr>
      <vt:lpstr>Our English Corner Friends November 20, 2014</vt:lpstr>
      <vt:lpstr>Our English Corner Friends November 20, 2014</vt:lpstr>
      <vt:lpstr>PowerPoint Presentation</vt:lpstr>
      <vt:lpstr> </vt:lpstr>
      <vt:lpstr>Pumpkin Pie Limerick (William Clark) </vt:lpstr>
      <vt:lpstr>Thanksgiving Limerick (William Clark)</vt:lpstr>
      <vt:lpstr>Thanksgiving Day</vt:lpstr>
      <vt:lpstr>PowerPoint Presentation</vt:lpstr>
      <vt:lpstr>PowerPoint Presentation</vt:lpstr>
      <vt:lpstr>Meet &amp; Greet   </vt:lpstr>
      <vt:lpstr>What we know about Thanksgiving</vt:lpstr>
      <vt:lpstr>PowerPoint Presentation</vt:lpstr>
      <vt:lpstr>PowerPoint Presentation</vt:lpstr>
      <vt:lpstr>Thanksgiving Bingo</vt:lpstr>
      <vt:lpstr>PowerPoint Presentation</vt:lpstr>
      <vt:lpstr>Communication  </vt:lpstr>
      <vt:lpstr>Communication requires knowing both sides of the story.</vt:lpstr>
      <vt:lpstr>PowerPoint Presentation</vt:lpstr>
      <vt:lpstr>PowerPoint Presentation</vt:lpstr>
      <vt:lpstr>PowerPoint Presentation</vt:lpstr>
      <vt:lpstr> Questions</vt:lpstr>
      <vt:lpstr>What are some of the topics you would like to discuss in class and/or English Corners?</vt:lpstr>
      <vt:lpstr>PowerPoint Presentation</vt:lpstr>
      <vt:lpstr>PowerPoint Presentation</vt:lpstr>
      <vt:lpstr>PowerPoint Presentation</vt:lpstr>
      <vt:lpstr>PowerPoint Presentation</vt:lpstr>
      <vt:lpstr>PowerPoint Presentation</vt:lpstr>
      <vt:lpstr>The Values Game</vt:lpstr>
      <vt:lpstr>Vocabulary Builders</vt:lpstr>
      <vt:lpstr>Five Phases of Dating</vt:lpstr>
      <vt:lpstr> Five Phases of Dating</vt:lpstr>
      <vt:lpstr>PowerPoint Presentation</vt:lpstr>
      <vt:lpstr>PowerPoint Presentation</vt:lpstr>
      <vt:lpstr>Integrity</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Professors John &amp; Marie Murdoch</dc:title>
  <dc:creator>John Murdoch</dc:creator>
  <cp:lastModifiedBy>Murdoch</cp:lastModifiedBy>
  <cp:revision>655</cp:revision>
  <cp:lastPrinted>2014-10-15T10:36:25Z</cp:lastPrinted>
  <dcterms:created xsi:type="dcterms:W3CDTF">2013-09-17T00:49:18Z</dcterms:created>
  <dcterms:modified xsi:type="dcterms:W3CDTF">2014-11-24T02:11:07Z</dcterms:modified>
</cp:coreProperties>
</file>