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730" r:id="rId2"/>
    <p:sldId id="267" r:id="rId3"/>
    <p:sldId id="908" r:id="rId4"/>
    <p:sldId id="909" r:id="rId5"/>
    <p:sldId id="910" r:id="rId6"/>
    <p:sldId id="934" r:id="rId7"/>
    <p:sldId id="935" r:id="rId8"/>
    <p:sldId id="933" r:id="rId9"/>
    <p:sldId id="705" r:id="rId10"/>
    <p:sldId id="759" r:id="rId11"/>
    <p:sldId id="926" r:id="rId12"/>
    <p:sldId id="927" r:id="rId13"/>
    <p:sldId id="928" r:id="rId14"/>
    <p:sldId id="932" r:id="rId15"/>
    <p:sldId id="931" r:id="rId16"/>
    <p:sldId id="881" r:id="rId17"/>
    <p:sldId id="930" r:id="rId18"/>
    <p:sldId id="407" r:id="rId19"/>
    <p:sldId id="938" r:id="rId20"/>
    <p:sldId id="937" r:id="rId21"/>
    <p:sldId id="939" r:id="rId22"/>
    <p:sldId id="873" r:id="rId23"/>
    <p:sldId id="874" r:id="rId24"/>
    <p:sldId id="728" r:id="rId25"/>
    <p:sldId id="867" r:id="rId26"/>
    <p:sldId id="924" r:id="rId27"/>
    <p:sldId id="598" r:id="rId28"/>
    <p:sldId id="454" r:id="rId29"/>
    <p:sldId id="868" r:id="rId30"/>
    <p:sldId id="869" r:id="rId31"/>
    <p:sldId id="870" r:id="rId32"/>
    <p:sldId id="871" r:id="rId33"/>
    <p:sldId id="729" r:id="rId34"/>
    <p:sldId id="905" r:id="rId35"/>
    <p:sldId id="264" r:id="rId36"/>
    <p:sldId id="481" r:id="rId37"/>
    <p:sldId id="482" r:id="rId38"/>
    <p:sldId id="597" r:id="rId39"/>
    <p:sldId id="646" r:id="rId40"/>
    <p:sldId id="647" r:id="rId41"/>
    <p:sldId id="648" r:id="rId42"/>
    <p:sldId id="649" r:id="rId43"/>
    <p:sldId id="650" r:id="rId44"/>
    <p:sldId id="651" r:id="rId45"/>
    <p:sldId id="652" r:id="rId46"/>
    <p:sldId id="653" r:id="rId47"/>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70" d="100"/>
        <a:sy n="70" d="100"/>
      </p:scale>
      <p:origin x="0" y="29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11/23/2014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9</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544713A-A011-4A3B-8174-2B6554594B14}" type="slidenum">
              <a:rPr lang="en-US" altLang="en-US" smtClean="0">
                <a:latin typeface="Arial" charset="0"/>
              </a:rPr>
              <a:pPr eaLnBrk="1" hangingPunct="1">
                <a:spcBef>
                  <a:spcPct val="0"/>
                </a:spcBef>
              </a:pPr>
              <a:t>15</a:t>
            </a:fld>
            <a:endParaRPr lang="en-US" alt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E7F8599-D00C-4FBF-BCE0-3BB2F14F374F}" type="slidenum">
              <a:rPr lang="en-US" altLang="en-US" smtClean="0">
                <a:latin typeface="Arial" charset="0"/>
              </a:rPr>
              <a:pPr eaLnBrk="1" hangingPunct="1">
                <a:spcBef>
                  <a:spcPct val="0"/>
                </a:spcBef>
              </a:pPr>
              <a:t>19</a:t>
            </a:fld>
            <a:endParaRPr lang="en-US" alt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E597B01-B4E3-44EF-A6E0-858833CF23DE}" type="slidenum">
              <a:rPr lang="en-US" altLang="en-US" smtClean="0">
                <a:latin typeface="Arial" charset="0"/>
              </a:rPr>
              <a:pPr eaLnBrk="1" hangingPunct="1">
                <a:spcBef>
                  <a:spcPct val="0"/>
                </a:spcBef>
              </a:pPr>
              <a:t>21</a:t>
            </a:fld>
            <a:endParaRPr lang="en-US" alt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11/23/2014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165004" y="364364"/>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649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196980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Times New Roman" panose="02020603050405020304" pitchFamily="18" charset="0"/>
                <a:cs typeface="Times New Roman" panose="02020603050405020304" pitchFamily="18" charset="0"/>
              </a:rPr>
              <a:t>Pumpkin Pie </a:t>
            </a:r>
            <a:r>
              <a:rPr lang="en-US" b="1" dirty="0" smtClean="0">
                <a:latin typeface="Times New Roman" panose="02020603050405020304" pitchFamily="18" charset="0"/>
                <a:cs typeface="Times New Roman" panose="02020603050405020304" pitchFamily="18" charset="0"/>
              </a:rPr>
              <a:t>Limerick</a:t>
            </a:r>
            <a:br>
              <a:rPr lang="en-US" b="1" dirty="0" smtClean="0">
                <a:latin typeface="Times New Roman" panose="02020603050405020304" pitchFamily="18" charset="0"/>
                <a:cs typeface="Times New Roman" panose="02020603050405020304" pitchFamily="18" charset="0"/>
              </a:rPr>
            </a:br>
            <a:r>
              <a:rPr lang="en-US" sz="2700" b="1" dirty="0" smtClean="0">
                <a:latin typeface="Times New Roman" panose="02020603050405020304" pitchFamily="18" charset="0"/>
                <a:cs typeface="Times New Roman" panose="02020603050405020304" pitchFamily="18" charset="0"/>
              </a:rPr>
              <a:t>(William Clark)</a:t>
            </a:r>
            <a:r>
              <a:rPr lang="en-US" sz="2700" b="1" dirty="0">
                <a:latin typeface="Times New Roman" panose="02020603050405020304" pitchFamily="18" charset="0"/>
                <a:cs typeface="Times New Roman" panose="02020603050405020304" pitchFamily="18" charset="0"/>
              </a:rPr>
              <a:t/>
            </a:r>
            <a:br>
              <a:rPr lang="en-US" sz="2700" b="1" dirty="0">
                <a:latin typeface="Times New Roman" panose="02020603050405020304" pitchFamily="18" charset="0"/>
                <a:cs typeface="Times New Roman" panose="02020603050405020304" pitchFamily="18" charset="0"/>
              </a:rPr>
            </a:br>
            <a:endParaRPr lang="en-US" sz="27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sz="3600" dirty="0" smtClean="0">
                <a:latin typeface="Times New Roman" panose="02020603050405020304" pitchFamily="18" charset="0"/>
                <a:cs typeface="Times New Roman" panose="02020603050405020304" pitchFamily="18" charset="0"/>
              </a:rPr>
              <a:t>For </a:t>
            </a:r>
            <a:r>
              <a:rPr lang="en-US" sz="3600" dirty="0">
                <a:latin typeface="Times New Roman" panose="02020603050405020304" pitchFamily="18" charset="0"/>
                <a:cs typeface="Times New Roman" panose="02020603050405020304" pitchFamily="18" charset="0"/>
              </a:rPr>
              <a:t>a piece of my mom's pumpkin pie</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There are kids who would offer to die</a:t>
            </a:r>
            <a:r>
              <a:rPr lang="en-US" sz="3600" dirty="0" smtClean="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The aroma alone</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Gets right to the </a:t>
            </a:r>
            <a:r>
              <a:rPr lang="en-US" sz="3600" dirty="0" smtClean="0">
                <a:latin typeface="Times New Roman" panose="02020603050405020304" pitchFamily="18" charset="0"/>
                <a:cs typeface="Times New Roman" panose="02020603050405020304" pitchFamily="18" charset="0"/>
              </a:rPr>
              <a:t>bone,</a:t>
            </a:r>
            <a:r>
              <a:rPr lang="en-US" sz="3600" dirty="0">
                <a:latin typeface="Times New Roman" panose="02020603050405020304" pitchFamily="18" charset="0"/>
                <a:cs typeface="Times New Roman" panose="02020603050405020304" pitchFamily="18" charset="0"/>
              </a:rPr>
              <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And to ask for some more they're not </a:t>
            </a:r>
            <a:r>
              <a:rPr lang="en-US" sz="3600" dirty="0" smtClean="0">
                <a:latin typeface="Times New Roman" panose="02020603050405020304" pitchFamily="18" charset="0"/>
                <a:cs typeface="Times New Roman" panose="02020603050405020304" pitchFamily="18" charset="0"/>
              </a:rPr>
              <a:t>shy.</a:t>
            </a:r>
            <a:endParaRPr lang="en-US" sz="36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5926" y="1000565"/>
            <a:ext cx="3756074" cy="2817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8337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Thanksgiving Limerick</a:t>
            </a:r>
            <a:br>
              <a:rPr lang="en-US" dirty="0" smtClean="0"/>
            </a:br>
            <a:r>
              <a:rPr lang="en-US" sz="2400" dirty="0" smtClean="0"/>
              <a:t>(William Clark)</a:t>
            </a:r>
            <a:endParaRPr lang="en-US" sz="2400" dirty="0"/>
          </a:p>
        </p:txBody>
      </p:sp>
      <p:sp>
        <p:nvSpPr>
          <p:cNvPr id="3" name="Content Placeholder 2"/>
          <p:cNvSpPr>
            <a:spLocks noGrp="1"/>
          </p:cNvSpPr>
          <p:nvPr>
            <p:ph idx="1"/>
          </p:nvPr>
        </p:nvSpPr>
        <p:spPr/>
        <p:txBody>
          <a:bodyPr>
            <a:normAutofit/>
          </a:bodyPr>
          <a:lstStyle/>
          <a:p>
            <a:pPr marL="0" indent="0">
              <a:buNone/>
            </a:pPr>
            <a:r>
              <a:rPr lang="en-US" sz="4400" dirty="0">
                <a:latin typeface="Times New Roman" panose="02020603050405020304" pitchFamily="18" charset="0"/>
                <a:cs typeface="Times New Roman" panose="02020603050405020304" pitchFamily="18" charset="0"/>
              </a:rPr>
              <a:t>A cornucopia of horn,</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Of  flowers, of fruit, and of corn,</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Delighting the eye,</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It gives reason why</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You give thanks for the day you were born.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4208" y="1195754"/>
            <a:ext cx="3152481" cy="3152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22798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5342"/>
            <a:ext cx="10515600" cy="1325563"/>
          </a:xfrm>
        </p:spPr>
        <p:txBody>
          <a:bodyPr>
            <a:normAutofit/>
          </a:bodyPr>
          <a:lstStyle/>
          <a:p>
            <a:pPr algn="ctr"/>
            <a:r>
              <a:rPr lang="en-US" b="1" dirty="0" smtClean="0">
                <a:latin typeface="Times New Roman" panose="02020603050405020304" pitchFamily="18" charset="0"/>
                <a:cs typeface="Times New Roman" panose="02020603050405020304" pitchFamily="18" charset="0"/>
              </a:rPr>
              <a:t>Thanksgiving Day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52267" y="2647340"/>
            <a:ext cx="10515600" cy="4351338"/>
          </a:xfrm>
        </p:spPr>
        <p:txBody>
          <a:bodyPr>
            <a:normAutofit/>
          </a:bodyPr>
          <a:lstStyle/>
          <a:p>
            <a:pPr marL="0" indent="0">
              <a:buNone/>
            </a:pPr>
            <a:r>
              <a:rPr lang="en-US" sz="3600" dirty="0" smtClean="0">
                <a:latin typeface="Times New Roman" panose="02020603050405020304" pitchFamily="18" charset="0"/>
                <a:cs typeface="Times New Roman" panose="02020603050405020304" pitchFamily="18" charset="0"/>
              </a:rPr>
              <a:t>Thanksgiving is such a special day,</a:t>
            </a:r>
          </a:p>
          <a:p>
            <a:pPr marL="0" indent="0">
              <a:buNone/>
            </a:pPr>
            <a:r>
              <a:rPr lang="en-US" sz="3600" dirty="0" smtClean="0">
                <a:latin typeface="Times New Roman" panose="02020603050405020304" pitchFamily="18" charset="0"/>
                <a:cs typeface="Times New Roman" panose="02020603050405020304" pitchFamily="18" charset="0"/>
              </a:rPr>
              <a:t>To family and friends our thanks we pay,</a:t>
            </a:r>
          </a:p>
          <a:p>
            <a:pPr marL="0" indent="0">
              <a:buNone/>
            </a:pPr>
            <a:r>
              <a:rPr lang="en-US" sz="3600" dirty="0" smtClean="0">
                <a:latin typeface="Times New Roman" panose="02020603050405020304" pitchFamily="18" charset="0"/>
                <a:cs typeface="Times New Roman" panose="02020603050405020304" pitchFamily="18" charset="0"/>
              </a:rPr>
              <a:t>We dance and we sing,</a:t>
            </a:r>
          </a:p>
          <a:p>
            <a:pPr marL="0" indent="0">
              <a:buNone/>
            </a:pPr>
            <a:r>
              <a:rPr lang="en-US" sz="3600" dirty="0" smtClean="0">
                <a:latin typeface="Times New Roman" panose="02020603050405020304" pitchFamily="18" charset="0"/>
                <a:cs typeface="Times New Roman" panose="02020603050405020304" pitchFamily="18" charset="0"/>
              </a:rPr>
              <a:t>Until our ears ring,</a:t>
            </a:r>
          </a:p>
          <a:p>
            <a:pPr marL="0" indent="0">
              <a:buNone/>
            </a:pPr>
            <a:r>
              <a:rPr lang="en-US" sz="3600" dirty="0" smtClean="0">
                <a:latin typeface="Times New Roman" panose="02020603050405020304" pitchFamily="18" charset="0"/>
                <a:cs typeface="Times New Roman" panose="02020603050405020304" pitchFamily="18" charset="0"/>
              </a:rPr>
              <a:t>With our laughter and joy--hurray!</a:t>
            </a:r>
            <a:endParaRPr lang="en-US" sz="3600" dirty="0">
              <a:latin typeface="Times New Roman" panose="02020603050405020304" pitchFamily="18" charset="0"/>
              <a:cs typeface="Times New Roman" panose="02020603050405020304" pitchFamily="18" charset="0"/>
            </a:endParaRP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13712" y="3840481"/>
            <a:ext cx="4678288" cy="3017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786128" cy="2489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68337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b="1" dirty="0"/>
          </a:p>
        </p:txBody>
      </p:sp>
      <p:sp>
        <p:nvSpPr>
          <p:cNvPr id="3" name="Content Placeholder 2"/>
          <p:cNvSpPr>
            <a:spLocks noGrp="1"/>
          </p:cNvSpPr>
          <p:nvPr>
            <p:ph idx="1"/>
          </p:nvPr>
        </p:nvSpPr>
        <p:spPr/>
        <p:txBody>
          <a:bodyPr/>
          <a:lstStyle/>
          <a:p>
            <a:pPr marL="0" indent="0">
              <a:buNone/>
            </a:pPr>
            <a:r>
              <a:rPr lang="en-US" b="1" dirty="0" smtClean="0"/>
              <a:t> </a:t>
            </a:r>
            <a:endParaRPr lang="en-US" b="1" dirty="0"/>
          </a:p>
          <a:p>
            <a:pPr marL="0" indent="0">
              <a:buNone/>
            </a:pPr>
            <a:endParaRPr lang="en-US" dirty="0"/>
          </a:p>
        </p:txBody>
      </p:sp>
      <p:sp>
        <p:nvSpPr>
          <p:cNvPr id="4" name="Rectangle 3"/>
          <p:cNvSpPr/>
          <p:nvPr/>
        </p:nvSpPr>
        <p:spPr>
          <a:xfrm>
            <a:off x="614855" y="1879514"/>
            <a:ext cx="11406806" cy="255454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8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Finding the Real Meaning </a:t>
            </a:r>
            <a:endParaRPr lang="en-US" sz="8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en-US" sz="8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in </a:t>
            </a:r>
            <a:r>
              <a:rPr lang="en-US" sz="8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Giving Thanks</a:t>
            </a:r>
          </a:p>
        </p:txBody>
      </p:sp>
    </p:spTree>
    <p:extLst>
      <p:ext uri="{BB962C8B-B14F-4D97-AF65-F5344CB8AC3E}">
        <p14:creationId xmlns:p14="http://schemas.microsoft.com/office/powerpoint/2010/main" val="31940496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tgiv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733" y="685800"/>
            <a:ext cx="7222067"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20" name="Text Box 4"/>
          <p:cNvSpPr txBox="1">
            <a:spLocks noChangeArrowheads="1"/>
          </p:cNvSpPr>
          <p:nvPr/>
        </p:nvSpPr>
        <p:spPr bwMode="auto">
          <a:xfrm>
            <a:off x="7213600" y="1219201"/>
            <a:ext cx="4978400" cy="2554545"/>
          </a:xfrm>
          <a:prstGeom prst="rect">
            <a:avLst/>
          </a:prstGeom>
          <a:noFill/>
          <a:ln>
            <a:noFill/>
          </a:ln>
          <a:effectLst/>
          <a:extLst/>
        </p:spPr>
        <p:txBody>
          <a:bodyPr>
            <a:spAutoFit/>
          </a:bodyPr>
          <a:lstStyle/>
          <a:p>
            <a:pPr algn="ctr">
              <a:defRPr/>
            </a:pPr>
            <a:r>
              <a:rPr lang="en-US" sz="4000" dirty="0">
                <a:solidFill>
                  <a:srgbClr val="FF9900"/>
                </a:solidFill>
                <a:effectLst>
                  <a:outerShdw blurRad="38100" dist="38100" dir="2700000" algn="tl">
                    <a:srgbClr val="FFFFFF"/>
                  </a:outerShdw>
                </a:effectLst>
                <a:latin typeface="Comic Sans MS" pitchFamily="66" charset="0"/>
              </a:rPr>
              <a:t>Thanksgiving, a day to remember how much we all have to be grateful for.</a:t>
            </a:r>
          </a:p>
        </p:txBody>
      </p:sp>
      <p:sp>
        <p:nvSpPr>
          <p:cNvPr id="188421" name="Text Box 5"/>
          <p:cNvSpPr txBox="1">
            <a:spLocks noChangeArrowheads="1"/>
          </p:cNvSpPr>
          <p:nvPr/>
        </p:nvSpPr>
        <p:spPr bwMode="auto">
          <a:xfrm>
            <a:off x="7213600" y="5943601"/>
            <a:ext cx="3469219" cy="523220"/>
          </a:xfrm>
          <a:prstGeom prst="rect">
            <a:avLst/>
          </a:prstGeom>
          <a:noFill/>
          <a:ln>
            <a:noFill/>
          </a:ln>
          <a:effectLst/>
          <a:extLst/>
        </p:spPr>
        <p:txBody>
          <a:bodyPr wrap="none">
            <a:spAutoFit/>
          </a:bodyPr>
          <a:lstStyle/>
          <a:p>
            <a:pPr>
              <a:defRPr/>
            </a:pPr>
            <a:r>
              <a:rPr lang="en-US" sz="2800" dirty="0">
                <a:solidFill>
                  <a:srgbClr val="FF9900"/>
                </a:solidFill>
                <a:effectLst>
                  <a:outerShdw blurRad="38100" dist="38100" dir="2700000" algn="tl">
                    <a:srgbClr val="FFFFFF"/>
                  </a:outerShdw>
                </a:effectLst>
                <a:latin typeface="Comic Sans MS" pitchFamily="66" charset="0"/>
              </a:rPr>
              <a:t>November </a:t>
            </a:r>
            <a:r>
              <a:rPr lang="en-US" sz="2800" dirty="0" smtClean="0">
                <a:solidFill>
                  <a:srgbClr val="FF9900"/>
                </a:solidFill>
                <a:effectLst>
                  <a:outerShdw blurRad="38100" dist="38100" dir="2700000" algn="tl">
                    <a:srgbClr val="FFFFFF"/>
                  </a:outerShdw>
                </a:effectLst>
                <a:latin typeface="Comic Sans MS" pitchFamily="66" charset="0"/>
              </a:rPr>
              <a:t>27, 2014</a:t>
            </a:r>
            <a:endParaRPr lang="en-US" sz="2800" dirty="0">
              <a:solidFill>
                <a:srgbClr val="FF9900"/>
              </a:solidFill>
              <a:effectLst>
                <a:outerShdw blurRad="38100" dist="38100" dir="2700000" algn="tl">
                  <a:srgbClr val="FFFFFF"/>
                </a:outerShdw>
              </a:effectLst>
              <a:latin typeface="Comic Sans MS" pitchFamily="66" charset="0"/>
            </a:endParaRPr>
          </a:p>
        </p:txBody>
      </p:sp>
      <p:pic>
        <p:nvPicPr>
          <p:cNvPr id="5" name="Picture 3" descr="tgiv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933" y="838200"/>
            <a:ext cx="7222067"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9767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8420"/>
                                        </p:tgtEl>
                                        <p:attrNameLst>
                                          <p:attrName>style.visibility</p:attrName>
                                        </p:attrNameLst>
                                      </p:cBhvr>
                                      <p:to>
                                        <p:strVal val="visible"/>
                                      </p:to>
                                    </p:set>
                                    <p:animEffect transition="in" filter="fade">
                                      <p:cBhvr>
                                        <p:cTn id="7" dur="1000"/>
                                        <p:tgtEl>
                                          <p:spTgt spid="188420"/>
                                        </p:tgtEl>
                                      </p:cBhvr>
                                    </p:animEffect>
                                    <p:anim calcmode="lin" valueType="num">
                                      <p:cBhvr>
                                        <p:cTn id="8" dur="1000" fill="hold"/>
                                        <p:tgtEl>
                                          <p:spTgt spid="188420"/>
                                        </p:tgtEl>
                                        <p:attrNameLst>
                                          <p:attrName>ppt_x</p:attrName>
                                        </p:attrNameLst>
                                      </p:cBhvr>
                                      <p:tavLst>
                                        <p:tav tm="0">
                                          <p:val>
                                            <p:strVal val="#ppt_x"/>
                                          </p:val>
                                        </p:tav>
                                        <p:tav tm="100000">
                                          <p:val>
                                            <p:strVal val="#ppt_x"/>
                                          </p:val>
                                        </p:tav>
                                      </p:tavLst>
                                    </p:anim>
                                    <p:anim calcmode="lin" valueType="num">
                                      <p:cBhvr>
                                        <p:cTn id="9" dur="1000" fill="hold"/>
                                        <p:tgtEl>
                                          <p:spTgt spid="1884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55210" y="1718440"/>
            <a:ext cx="10515600" cy="5139559"/>
          </a:xfrm>
        </p:spPr>
        <p:txBody>
          <a:bodyPr>
            <a:normAutofit fontScale="92500" lnSpcReduction="10000"/>
          </a:bodyPr>
          <a:lstStyle/>
          <a:p>
            <a:pPr marL="0" indent="0">
              <a:buNone/>
            </a:pPr>
            <a:r>
              <a:rPr lang="en-US" sz="6000" b="1" dirty="0" smtClean="0"/>
              <a:t>Introduce yourselves. </a:t>
            </a:r>
          </a:p>
          <a:p>
            <a:pPr marL="0" indent="0">
              <a:buNone/>
            </a:pPr>
            <a:endParaRPr lang="en-US" sz="6000" dirty="0" smtClean="0"/>
          </a:p>
          <a:p>
            <a:pPr marL="0" indent="0">
              <a:buNone/>
            </a:pPr>
            <a:r>
              <a:rPr lang="en-US" sz="6000" b="1" dirty="0" smtClean="0"/>
              <a:t>Optional Topics:</a:t>
            </a:r>
          </a:p>
          <a:p>
            <a:pPr marL="514350" lvl="2" indent="-514350">
              <a:spcBef>
                <a:spcPts val="1000"/>
              </a:spcBef>
              <a:buFont typeface="Arial" panose="020B0604020202020204" pitchFamily="34" charset="0"/>
              <a:buAutoNum type="arabicPeriod"/>
            </a:pPr>
            <a:r>
              <a:rPr lang="en-US" sz="4600" dirty="0" smtClean="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What do you presently know about the American Thanksgiving Holiday?</a:t>
            </a:r>
          </a:p>
          <a:p>
            <a:pPr marL="514350" lvl="2" indent="-514350">
              <a:spcBef>
                <a:spcPts val="1000"/>
              </a:spcBef>
              <a:buAutoNum type="arabicPeriod"/>
            </a:pPr>
            <a:r>
              <a:rPr lang="en-US" sz="3800" dirty="0" smtClean="0">
                <a:latin typeface="Times New Roman" panose="02020603050405020304" pitchFamily="18" charset="0"/>
                <a:cs typeface="Times New Roman" panose="02020603050405020304" pitchFamily="18" charset="0"/>
              </a:rPr>
              <a:t>What are you thankful for in your life.</a:t>
            </a: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6087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What we know about Thanksgiving</a:t>
            </a:r>
            <a:endParaRPr lang="en-US"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sz="half" idx="1"/>
          </p:nvPr>
        </p:nvSpPr>
        <p:spPr/>
        <p:txBody>
          <a:bodyPr/>
          <a:lstStyle/>
          <a:p>
            <a:r>
              <a:rPr lang="en-US" dirty="0" smtClean="0"/>
              <a:t> </a:t>
            </a:r>
            <a:endParaRPr lang="en-US" dirty="0"/>
          </a:p>
        </p:txBody>
      </p:sp>
      <p:sp>
        <p:nvSpPr>
          <p:cNvPr id="6" name="Content Placeholder 5"/>
          <p:cNvSpPr>
            <a:spLocks noGrp="1"/>
          </p:cNvSpPr>
          <p:nvPr>
            <p:ph sz="half" idx="2"/>
          </p:nvPr>
        </p:nvSpPr>
        <p:spPr/>
        <p:txBody>
          <a:bodyPr/>
          <a:lstStyle/>
          <a:p>
            <a:r>
              <a:rPr lang="en-US" dirty="0" smtClean="0"/>
              <a:t> </a:t>
            </a:r>
            <a:endParaRPr lang="en-US" dirty="0"/>
          </a:p>
        </p:txBody>
      </p:sp>
    </p:spTree>
    <p:extLst>
      <p:ext uri="{BB962C8B-B14F-4D97-AF65-F5344CB8AC3E}">
        <p14:creationId xmlns:p14="http://schemas.microsoft.com/office/powerpoint/2010/main" val="42106692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18</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 Box 2"/>
          <p:cNvSpPr txBox="1">
            <a:spLocks noChangeArrowheads="1"/>
          </p:cNvSpPr>
          <p:nvPr/>
        </p:nvSpPr>
        <p:spPr bwMode="auto">
          <a:xfrm>
            <a:off x="524934" y="373063"/>
            <a:ext cx="184731" cy="923330"/>
          </a:xfrm>
          <a:prstGeom prst="rect">
            <a:avLst/>
          </a:prstGeom>
          <a:noFill/>
          <a:ln>
            <a:noFill/>
          </a:ln>
          <a:effectLs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endParaRPr lang="en-US" altLang="en-US" sz="5400" b="1" smtClean="0">
              <a:solidFill>
                <a:srgbClr val="FF9900"/>
              </a:solidFill>
              <a:effectLst>
                <a:outerShdw blurRad="38100" dist="38100" dir="2700000" algn="tl">
                  <a:srgbClr val="FFFFFF"/>
                </a:outerShdw>
              </a:effectLst>
              <a:latin typeface="Comic Sans MS" pitchFamily="66" charset="0"/>
            </a:endParaRPr>
          </a:p>
        </p:txBody>
      </p:sp>
      <p:sp>
        <p:nvSpPr>
          <p:cNvPr id="60419" name="Rectangle 3"/>
          <p:cNvSpPr>
            <a:spLocks noChangeArrowheads="1"/>
          </p:cNvSpPr>
          <p:nvPr/>
        </p:nvSpPr>
        <p:spPr bwMode="auto">
          <a:xfrm>
            <a:off x="5999401" y="1949728"/>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en-US" altLang="en-US" sz="1800"/>
          </a:p>
        </p:txBody>
      </p:sp>
      <p:sp>
        <p:nvSpPr>
          <p:cNvPr id="60420" name="Rectangle 4"/>
          <p:cNvSpPr>
            <a:spLocks noChangeArrowheads="1"/>
          </p:cNvSpPr>
          <p:nvPr/>
        </p:nvSpPr>
        <p:spPr bwMode="auto">
          <a:xfrm>
            <a:off x="0" y="47365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60421" name="Text Box 5"/>
          <p:cNvSpPr txBox="1">
            <a:spLocks noChangeArrowheads="1"/>
          </p:cNvSpPr>
          <p:nvPr/>
        </p:nvSpPr>
        <p:spPr bwMode="auto">
          <a:xfrm>
            <a:off x="7395634" y="201771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n-US" altLang="en-US" sz="1800"/>
          </a:p>
        </p:txBody>
      </p:sp>
      <p:sp>
        <p:nvSpPr>
          <p:cNvPr id="175110" name="Text Box 6"/>
          <p:cNvSpPr txBox="1">
            <a:spLocks noChangeArrowheads="1"/>
          </p:cNvSpPr>
          <p:nvPr/>
        </p:nvSpPr>
        <p:spPr bwMode="auto">
          <a:xfrm>
            <a:off x="1811114" y="290615"/>
            <a:ext cx="8603637" cy="923330"/>
          </a:xfrm>
          <a:prstGeom prst="rect">
            <a:avLst/>
          </a:prstGeom>
          <a:noFill/>
          <a:ln>
            <a:noFill/>
          </a:ln>
          <a:effectLst/>
          <a:extLst/>
        </p:spPr>
        <p:txBody>
          <a:bodyPr wrap="none">
            <a:spAutoFit/>
          </a:bodyPr>
          <a:lstStyle/>
          <a:p>
            <a:pPr>
              <a:defRPr/>
            </a:pPr>
            <a:r>
              <a:rPr lang="en-US" sz="5400" b="1" dirty="0">
                <a:solidFill>
                  <a:srgbClr val="FF9900"/>
                </a:solidFill>
                <a:effectLst>
                  <a:outerShdw blurRad="38100" dist="38100" dir="2700000" algn="tl">
                    <a:srgbClr val="FFFFFF"/>
                  </a:outerShdw>
                </a:effectLst>
                <a:latin typeface="Comic Sans MS" pitchFamily="66" charset="0"/>
              </a:rPr>
              <a:t>THANKSGIVING BINGO</a:t>
            </a:r>
          </a:p>
        </p:txBody>
      </p:sp>
      <p:pic>
        <p:nvPicPr>
          <p:cNvPr id="60423" name="Picture 7" descr="th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78667" y="1219200"/>
            <a:ext cx="6468533"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115363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December 4,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Thanksgiving Bingo</a:t>
            </a:r>
            <a:endParaRPr lang="en-US" b="1" dirty="0"/>
          </a:p>
        </p:txBody>
      </p:sp>
      <p:sp>
        <p:nvSpPr>
          <p:cNvPr id="6" name="Content Placeholder 5"/>
          <p:cNvSpPr>
            <a:spLocks noGrp="1"/>
          </p:cNvSpPr>
          <p:nvPr>
            <p:ph idx="1"/>
          </p:nvPr>
        </p:nvSpPr>
        <p:spPr/>
        <p:txBody>
          <a:bodyPr/>
          <a:lstStyle/>
          <a:p>
            <a:r>
              <a:rPr lang="en-US" dirty="0" smtClean="0"/>
              <a:t>Materials: Bingo Score Card and pen.</a:t>
            </a:r>
          </a:p>
          <a:p>
            <a:r>
              <a:rPr lang="en-US" dirty="0" smtClean="0"/>
              <a:t>Instructions: Thanksgiving related words will be drawn out of a jar.  When a word is drawn that matches one of your words, place a X in the corner of that word’s square.  </a:t>
            </a:r>
          </a:p>
          <a:p>
            <a:r>
              <a:rPr lang="en-US" dirty="0" smtClean="0"/>
              <a:t>The first person to get five words in any straight line (up and down; across, or diagonal calls out “Bingo.”  The person then reads his/her words to verify accuracy.  If all are correct; he/she is declared the winner.</a:t>
            </a:r>
          </a:p>
          <a:p>
            <a:r>
              <a:rPr lang="en-US" dirty="0" smtClean="0"/>
              <a:t>Play will then resume until a person has a X in all of his/her squares.  If all are correct; he/</a:t>
            </a:r>
            <a:r>
              <a:rPr lang="en-US" dirty="0"/>
              <a:t>s</a:t>
            </a:r>
            <a:r>
              <a:rPr lang="en-US" dirty="0" smtClean="0"/>
              <a:t>he is declared the Grand Champion.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00" y="100013"/>
            <a:ext cx="2857500"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60600" cy="1778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15306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68" name="Text Box 40"/>
          <p:cNvSpPr txBox="1">
            <a:spLocks noChangeArrowheads="1"/>
          </p:cNvSpPr>
          <p:nvPr/>
        </p:nvSpPr>
        <p:spPr bwMode="auto">
          <a:xfrm>
            <a:off x="391466" y="127704"/>
            <a:ext cx="11601253" cy="923330"/>
          </a:xfrm>
          <a:prstGeom prst="rect">
            <a:avLst/>
          </a:prstGeom>
          <a:noFill/>
          <a:ln>
            <a:noFill/>
          </a:ln>
          <a:effectLst/>
          <a:extLst/>
        </p:spPr>
        <p:txBody>
          <a:bodyPr wrap="none">
            <a:spAutoFit/>
          </a:bodyPr>
          <a:lstStyle/>
          <a:p>
            <a:pPr>
              <a:defRPr/>
            </a:pPr>
            <a:r>
              <a:rPr lang="en-US" sz="5400" b="1" dirty="0">
                <a:solidFill>
                  <a:srgbClr val="FF9900"/>
                </a:solidFill>
                <a:effectLst>
                  <a:outerShdw blurRad="38100" dist="38100" dir="2700000" algn="tl">
                    <a:srgbClr val="FFFFFF"/>
                  </a:outerShdw>
                </a:effectLst>
                <a:latin typeface="Comic Sans MS" pitchFamily="66" charset="0"/>
              </a:rPr>
              <a:t>THANKSGIVING </a:t>
            </a:r>
            <a:r>
              <a:rPr lang="en-US" sz="5400" b="1" dirty="0" smtClean="0">
                <a:solidFill>
                  <a:srgbClr val="FF9900"/>
                </a:solidFill>
                <a:effectLst>
                  <a:outerShdw blurRad="38100" dist="38100" dir="2700000" algn="tl">
                    <a:srgbClr val="FFFFFF"/>
                  </a:outerShdw>
                </a:effectLst>
                <a:latin typeface="Comic Sans MS" pitchFamily="66" charset="0"/>
              </a:rPr>
              <a:t>BINGO WORDS</a:t>
            </a:r>
            <a:endParaRPr lang="en-US" sz="5400" b="1" dirty="0">
              <a:solidFill>
                <a:srgbClr val="FF9900"/>
              </a:solidFill>
              <a:effectLst>
                <a:outerShdw blurRad="38100" dist="38100" dir="2700000" algn="tl">
                  <a:srgbClr val="FFFFFF"/>
                </a:outerShdw>
              </a:effectLst>
              <a:latin typeface="Comic Sans MS" pitchFamily="66" charset="0"/>
            </a:endParaRPr>
          </a:p>
        </p:txBody>
      </p:sp>
      <p:sp>
        <p:nvSpPr>
          <p:cNvPr id="61443" name="TextBox 3"/>
          <p:cNvSpPr txBox="1">
            <a:spLocks noChangeArrowheads="1"/>
          </p:cNvSpPr>
          <p:nvPr/>
        </p:nvSpPr>
        <p:spPr bwMode="auto">
          <a:xfrm>
            <a:off x="812800" y="990600"/>
            <a:ext cx="25400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400" b="1"/>
              <a:t>autumn</a:t>
            </a:r>
          </a:p>
          <a:p>
            <a:pPr eaLnBrk="1" hangingPunct="1">
              <a:spcBef>
                <a:spcPct val="0"/>
              </a:spcBef>
              <a:buFontTx/>
              <a:buNone/>
            </a:pPr>
            <a:r>
              <a:rPr lang="en-US" altLang="en-US" sz="2400" b="1"/>
              <a:t>fall</a:t>
            </a:r>
          </a:p>
          <a:p>
            <a:pPr eaLnBrk="1" hangingPunct="1">
              <a:spcBef>
                <a:spcPct val="0"/>
              </a:spcBef>
              <a:buFontTx/>
              <a:buNone/>
            </a:pPr>
            <a:r>
              <a:rPr lang="en-US" altLang="en-US" sz="2400" b="1"/>
              <a:t>blessing</a:t>
            </a:r>
          </a:p>
          <a:p>
            <a:pPr eaLnBrk="1" hangingPunct="1">
              <a:spcBef>
                <a:spcPct val="0"/>
              </a:spcBef>
              <a:buFontTx/>
              <a:buNone/>
            </a:pPr>
            <a:r>
              <a:rPr lang="en-US" altLang="en-US" sz="2400" b="1"/>
              <a:t>carve</a:t>
            </a:r>
          </a:p>
          <a:p>
            <a:pPr eaLnBrk="1" hangingPunct="1">
              <a:spcBef>
                <a:spcPct val="0"/>
              </a:spcBef>
              <a:buFontTx/>
              <a:buNone/>
            </a:pPr>
            <a:r>
              <a:rPr lang="en-US" altLang="en-US" sz="2400" b="1"/>
              <a:t>corn </a:t>
            </a:r>
          </a:p>
          <a:p>
            <a:pPr eaLnBrk="1" hangingPunct="1">
              <a:spcBef>
                <a:spcPct val="0"/>
              </a:spcBef>
              <a:buFontTx/>
              <a:buNone/>
            </a:pPr>
            <a:r>
              <a:rPr lang="en-US" altLang="en-US" sz="2400" b="1"/>
              <a:t>cornucopia</a:t>
            </a:r>
          </a:p>
          <a:p>
            <a:pPr eaLnBrk="1" hangingPunct="1">
              <a:spcBef>
                <a:spcPct val="0"/>
              </a:spcBef>
              <a:buFontTx/>
              <a:buNone/>
            </a:pPr>
            <a:r>
              <a:rPr lang="en-US" altLang="en-US" sz="2400" b="1"/>
              <a:t>country</a:t>
            </a:r>
          </a:p>
          <a:p>
            <a:pPr eaLnBrk="1" hangingPunct="1">
              <a:spcBef>
                <a:spcPct val="0"/>
              </a:spcBef>
              <a:buFontTx/>
              <a:buNone/>
            </a:pPr>
            <a:r>
              <a:rPr lang="en-US" altLang="en-US" sz="2400" b="1"/>
              <a:t>cranberries</a:t>
            </a:r>
          </a:p>
          <a:p>
            <a:pPr eaLnBrk="1" hangingPunct="1">
              <a:spcBef>
                <a:spcPct val="0"/>
              </a:spcBef>
              <a:buFontTx/>
              <a:buNone/>
            </a:pPr>
            <a:r>
              <a:rPr lang="en-US" altLang="en-US" sz="2400" b="1"/>
              <a:t>dressing</a:t>
            </a:r>
          </a:p>
          <a:p>
            <a:pPr eaLnBrk="1" hangingPunct="1">
              <a:spcBef>
                <a:spcPct val="0"/>
              </a:spcBef>
              <a:buFontTx/>
              <a:buNone/>
            </a:pPr>
            <a:r>
              <a:rPr lang="en-US" altLang="en-US" sz="2400" b="1"/>
              <a:t>stuffing</a:t>
            </a:r>
          </a:p>
          <a:p>
            <a:pPr eaLnBrk="1" hangingPunct="1">
              <a:spcBef>
                <a:spcPct val="0"/>
              </a:spcBef>
              <a:buFontTx/>
              <a:buNone/>
            </a:pPr>
            <a:r>
              <a:rPr lang="en-US" altLang="en-US" sz="2400" b="1"/>
              <a:t>family</a:t>
            </a:r>
          </a:p>
          <a:p>
            <a:pPr eaLnBrk="1" hangingPunct="1">
              <a:spcBef>
                <a:spcPct val="0"/>
              </a:spcBef>
              <a:buFontTx/>
              <a:buNone/>
            </a:pPr>
            <a:r>
              <a:rPr lang="en-US" altLang="en-US" sz="2400" b="1"/>
              <a:t>feast</a:t>
            </a:r>
          </a:p>
          <a:p>
            <a:pPr eaLnBrk="1" hangingPunct="1">
              <a:spcBef>
                <a:spcPct val="0"/>
              </a:spcBef>
              <a:buFontTx/>
              <a:buNone/>
            </a:pPr>
            <a:r>
              <a:rPr lang="en-US" altLang="en-US" sz="2400" b="1"/>
              <a:t>football</a:t>
            </a:r>
          </a:p>
          <a:p>
            <a:pPr eaLnBrk="1" hangingPunct="1">
              <a:spcBef>
                <a:spcPct val="0"/>
              </a:spcBef>
              <a:buFontTx/>
              <a:buNone/>
            </a:pPr>
            <a:r>
              <a:rPr lang="en-US" altLang="en-US" sz="2400"/>
              <a:t>ice cream</a:t>
            </a:r>
            <a:br>
              <a:rPr lang="en-US" altLang="en-US" sz="2400"/>
            </a:br>
            <a:endParaRPr lang="en-US" altLang="en-US" sz="2400"/>
          </a:p>
        </p:txBody>
      </p:sp>
      <p:sp>
        <p:nvSpPr>
          <p:cNvPr id="61444" name="TextBox 4"/>
          <p:cNvSpPr txBox="1">
            <a:spLocks noChangeArrowheads="1"/>
          </p:cNvSpPr>
          <p:nvPr/>
        </p:nvSpPr>
        <p:spPr bwMode="auto">
          <a:xfrm>
            <a:off x="3153103" y="990601"/>
            <a:ext cx="406049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400" b="1" dirty="0"/>
              <a:t>gratitude</a:t>
            </a:r>
          </a:p>
          <a:p>
            <a:pPr eaLnBrk="1" hangingPunct="1">
              <a:spcBef>
                <a:spcPct val="0"/>
              </a:spcBef>
              <a:buFontTx/>
              <a:buNone/>
            </a:pPr>
            <a:r>
              <a:rPr lang="en-US" altLang="en-US" sz="2400" b="1" dirty="0"/>
              <a:t>thankful</a:t>
            </a:r>
          </a:p>
          <a:p>
            <a:pPr eaLnBrk="1" hangingPunct="1">
              <a:spcBef>
                <a:spcPct val="0"/>
              </a:spcBef>
              <a:buFontTx/>
              <a:buNone/>
            </a:pPr>
            <a:r>
              <a:rPr lang="en-US" altLang="en-US" sz="2400" b="1" dirty="0"/>
              <a:t>gravy</a:t>
            </a:r>
          </a:p>
          <a:p>
            <a:pPr eaLnBrk="1" hangingPunct="1">
              <a:spcBef>
                <a:spcPct val="0"/>
              </a:spcBef>
              <a:buFontTx/>
              <a:buNone/>
            </a:pPr>
            <a:r>
              <a:rPr lang="en-US" altLang="en-US" sz="2400" b="1" dirty="0"/>
              <a:t>harvest</a:t>
            </a:r>
          </a:p>
          <a:p>
            <a:pPr eaLnBrk="1" hangingPunct="1">
              <a:spcBef>
                <a:spcPct val="0"/>
              </a:spcBef>
              <a:buFontTx/>
              <a:buNone/>
            </a:pPr>
            <a:r>
              <a:rPr lang="en-US" altLang="en-US" sz="2400" b="1" dirty="0"/>
              <a:t>health</a:t>
            </a:r>
          </a:p>
          <a:p>
            <a:pPr eaLnBrk="1" hangingPunct="1">
              <a:spcBef>
                <a:spcPct val="0"/>
              </a:spcBef>
              <a:buFontTx/>
              <a:buNone/>
            </a:pPr>
            <a:r>
              <a:rPr lang="en-US" altLang="en-US" sz="2400" b="1" dirty="0" smtClean="0"/>
              <a:t>Native American Indians</a:t>
            </a:r>
            <a:endParaRPr lang="en-US" altLang="en-US" sz="2400" b="1" dirty="0"/>
          </a:p>
          <a:p>
            <a:pPr eaLnBrk="1" hangingPunct="1">
              <a:spcBef>
                <a:spcPct val="0"/>
              </a:spcBef>
              <a:buFontTx/>
              <a:buNone/>
            </a:pPr>
            <a:r>
              <a:rPr lang="en-US" altLang="en-US" sz="2400" b="1" dirty="0"/>
              <a:t>Mayflower</a:t>
            </a:r>
          </a:p>
          <a:p>
            <a:pPr eaLnBrk="1" hangingPunct="1">
              <a:spcBef>
                <a:spcPct val="0"/>
              </a:spcBef>
              <a:buFontTx/>
              <a:buNone/>
            </a:pPr>
            <a:r>
              <a:rPr lang="en-US" altLang="en-US" sz="2400" b="1" dirty="0"/>
              <a:t>nuts</a:t>
            </a:r>
          </a:p>
          <a:p>
            <a:pPr eaLnBrk="1" hangingPunct="1">
              <a:spcBef>
                <a:spcPct val="0"/>
              </a:spcBef>
              <a:buFontTx/>
              <a:buNone/>
            </a:pPr>
            <a:r>
              <a:rPr lang="en-US" altLang="en-US" sz="2400" b="1" dirty="0"/>
              <a:t>pilgrims</a:t>
            </a:r>
          </a:p>
          <a:p>
            <a:pPr eaLnBrk="1" hangingPunct="1">
              <a:spcBef>
                <a:spcPct val="0"/>
              </a:spcBef>
              <a:buFontTx/>
              <a:buNone/>
            </a:pPr>
            <a:r>
              <a:rPr lang="en-US" altLang="en-US" sz="2400" b="1" dirty="0"/>
              <a:t>Plymouth Rock</a:t>
            </a:r>
          </a:p>
          <a:p>
            <a:pPr eaLnBrk="1" hangingPunct="1">
              <a:spcBef>
                <a:spcPct val="0"/>
              </a:spcBef>
              <a:buFontTx/>
              <a:buNone/>
            </a:pPr>
            <a:r>
              <a:rPr lang="fr-FR" altLang="en-US" sz="2400" b="1" dirty="0" err="1"/>
              <a:t>potatoes</a:t>
            </a:r>
            <a:endParaRPr lang="en-US" altLang="en-US" sz="2400" b="1" dirty="0"/>
          </a:p>
          <a:p>
            <a:pPr eaLnBrk="1" hangingPunct="1">
              <a:spcBef>
                <a:spcPct val="0"/>
              </a:spcBef>
              <a:buFontTx/>
              <a:buNone/>
            </a:pPr>
            <a:r>
              <a:rPr lang="fr-FR" altLang="en-US" sz="2400" b="1" dirty="0" err="1"/>
              <a:t>prayer</a:t>
            </a:r>
            <a:endParaRPr lang="en-US" altLang="en-US" sz="2400" b="1" dirty="0"/>
          </a:p>
          <a:p>
            <a:pPr eaLnBrk="1" hangingPunct="1">
              <a:spcBef>
                <a:spcPct val="0"/>
              </a:spcBef>
              <a:buFontTx/>
              <a:buNone/>
            </a:pPr>
            <a:r>
              <a:rPr lang="fr-FR" altLang="en-US" sz="2400" b="1" dirty="0" err="1"/>
              <a:t>pumpkin</a:t>
            </a:r>
            <a:r>
              <a:rPr lang="fr-FR" altLang="en-US" sz="2400" b="1" dirty="0"/>
              <a:t> pie</a:t>
            </a:r>
          </a:p>
          <a:p>
            <a:pPr eaLnBrk="1" hangingPunct="1">
              <a:spcBef>
                <a:spcPct val="0"/>
              </a:spcBef>
              <a:buFontTx/>
              <a:buNone/>
            </a:pPr>
            <a:r>
              <a:rPr lang="fr-FR" altLang="en-US" sz="2400" b="1" dirty="0" err="1"/>
              <a:t>whipped</a:t>
            </a:r>
            <a:r>
              <a:rPr lang="fr-FR" altLang="en-US" sz="2400" b="1" dirty="0"/>
              <a:t> </a:t>
            </a:r>
            <a:r>
              <a:rPr lang="fr-FR" altLang="en-US" sz="2400" b="1" dirty="0" err="1"/>
              <a:t>cream</a:t>
            </a:r>
            <a:endParaRPr lang="en-US" altLang="en-US" sz="2400" b="1" dirty="0"/>
          </a:p>
        </p:txBody>
      </p:sp>
      <p:sp>
        <p:nvSpPr>
          <p:cNvPr id="61445" name="TextBox 5"/>
          <p:cNvSpPr txBox="1">
            <a:spLocks noChangeArrowheads="1"/>
          </p:cNvSpPr>
          <p:nvPr/>
        </p:nvSpPr>
        <p:spPr bwMode="auto">
          <a:xfrm>
            <a:off x="7620000" y="1066800"/>
            <a:ext cx="3251200" cy="597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en-US" sz="2400" b="1" dirty="0" err="1"/>
              <a:t>reunion</a:t>
            </a:r>
            <a:endParaRPr lang="en-US" altLang="en-US" sz="2400" b="1" dirty="0"/>
          </a:p>
          <a:p>
            <a:pPr eaLnBrk="1" hangingPunct="1">
              <a:spcBef>
                <a:spcPct val="0"/>
              </a:spcBef>
              <a:buFontTx/>
              <a:buNone/>
            </a:pPr>
            <a:r>
              <a:rPr lang="en-US" altLang="en-US" sz="2400" b="1" dirty="0"/>
              <a:t>salads</a:t>
            </a:r>
          </a:p>
          <a:p>
            <a:pPr eaLnBrk="1" hangingPunct="1">
              <a:spcBef>
                <a:spcPct val="0"/>
              </a:spcBef>
              <a:buFontTx/>
              <a:buNone/>
            </a:pPr>
            <a:r>
              <a:rPr lang="en-US" altLang="en-US" sz="2400" b="1" dirty="0"/>
              <a:t>share</a:t>
            </a:r>
          </a:p>
          <a:p>
            <a:pPr eaLnBrk="1" hangingPunct="1">
              <a:spcBef>
                <a:spcPct val="0"/>
              </a:spcBef>
              <a:buFontTx/>
              <a:buNone/>
            </a:pPr>
            <a:r>
              <a:rPr lang="en-US" altLang="en-US" sz="2400" b="1" dirty="0"/>
              <a:t>thank you   </a:t>
            </a:r>
          </a:p>
          <a:p>
            <a:pPr eaLnBrk="1" hangingPunct="1">
              <a:spcBef>
                <a:spcPct val="0"/>
              </a:spcBef>
              <a:buFontTx/>
              <a:buNone/>
            </a:pPr>
            <a:r>
              <a:rPr lang="en-US" altLang="en-US" sz="2400" b="1" dirty="0"/>
              <a:t>Thanksgiving </a:t>
            </a:r>
          </a:p>
          <a:p>
            <a:pPr eaLnBrk="1" hangingPunct="1">
              <a:spcBef>
                <a:spcPct val="0"/>
              </a:spcBef>
              <a:buFontTx/>
              <a:buNone/>
            </a:pPr>
            <a:r>
              <a:rPr lang="en-US" altLang="en-US" sz="2400" b="1" dirty="0"/>
              <a:t>traditions</a:t>
            </a:r>
          </a:p>
          <a:p>
            <a:pPr eaLnBrk="1" hangingPunct="1">
              <a:spcBef>
                <a:spcPct val="0"/>
              </a:spcBef>
              <a:buFontTx/>
              <a:buNone/>
            </a:pPr>
            <a:r>
              <a:rPr lang="en-US" altLang="en-US" sz="2400" b="1" dirty="0"/>
              <a:t>treasure</a:t>
            </a:r>
          </a:p>
          <a:p>
            <a:pPr eaLnBrk="1" hangingPunct="1">
              <a:spcBef>
                <a:spcPct val="0"/>
              </a:spcBef>
              <a:buFontTx/>
              <a:buNone/>
            </a:pPr>
            <a:r>
              <a:rPr lang="en-US" altLang="en-US" sz="2400" b="1" dirty="0"/>
              <a:t>turkey </a:t>
            </a:r>
          </a:p>
          <a:p>
            <a:pPr eaLnBrk="1" hangingPunct="1">
              <a:spcBef>
                <a:spcPct val="0"/>
              </a:spcBef>
              <a:buFontTx/>
              <a:buNone/>
            </a:pPr>
            <a:r>
              <a:rPr lang="en-US" altLang="en-US" sz="2400" b="1" dirty="0"/>
              <a:t>wishbone</a:t>
            </a:r>
          </a:p>
          <a:p>
            <a:pPr eaLnBrk="1" hangingPunct="1">
              <a:spcBef>
                <a:spcPct val="0"/>
              </a:spcBef>
              <a:buFontTx/>
              <a:buNone/>
            </a:pPr>
            <a:r>
              <a:rPr lang="en-US" altLang="en-US" sz="2400" b="1" dirty="0"/>
              <a:t>giving</a:t>
            </a:r>
          </a:p>
          <a:p>
            <a:pPr eaLnBrk="1" hangingPunct="1">
              <a:spcBef>
                <a:spcPct val="0"/>
              </a:spcBef>
              <a:buFontTx/>
              <a:buNone/>
            </a:pPr>
            <a:r>
              <a:rPr lang="en-US" altLang="en-US" sz="2400" b="1" dirty="0"/>
              <a:t>gobble</a:t>
            </a:r>
          </a:p>
          <a:p>
            <a:pPr eaLnBrk="1" hangingPunct="1">
              <a:spcBef>
                <a:spcPct val="0"/>
              </a:spcBef>
              <a:buFontTx/>
              <a:buNone/>
            </a:pPr>
            <a:r>
              <a:rPr lang="en-US" altLang="en-US" sz="2400" b="1" dirty="0"/>
              <a:t>friends</a:t>
            </a:r>
          </a:p>
          <a:p>
            <a:pPr eaLnBrk="1" hangingPunct="1">
              <a:spcBef>
                <a:spcPct val="0"/>
              </a:spcBef>
              <a:buFontTx/>
              <a:buNone/>
            </a:pPr>
            <a:r>
              <a:rPr lang="fr-FR" altLang="en-US" sz="2400" b="1" dirty="0" err="1"/>
              <a:t>apples</a:t>
            </a:r>
            <a:endParaRPr lang="en-US" altLang="en-US" sz="2400" b="1" dirty="0"/>
          </a:p>
          <a:p>
            <a:pPr eaLnBrk="1" hangingPunct="1">
              <a:spcBef>
                <a:spcPct val="0"/>
              </a:spcBef>
              <a:buFontTx/>
              <a:buNone/>
            </a:pPr>
            <a:endParaRPr lang="en-US" altLang="en-US" sz="2400" b="1" dirty="0"/>
          </a:p>
          <a:p>
            <a:pPr eaLnBrk="1" hangingPunct="1">
              <a:spcBef>
                <a:spcPct val="0"/>
              </a:spcBef>
              <a:buFontTx/>
              <a:buNone/>
            </a:pPr>
            <a:endParaRPr lang="en-US" altLang="en-US" sz="2800" dirty="0"/>
          </a:p>
          <a:p>
            <a:pPr eaLnBrk="1" hangingPunct="1">
              <a:spcBef>
                <a:spcPct val="0"/>
              </a:spcBef>
              <a:buFontTx/>
              <a:buNone/>
            </a:pPr>
            <a:endParaRPr lang="en-US" altLang="en-US" sz="1800" dirty="0"/>
          </a:p>
        </p:txBody>
      </p:sp>
    </p:spTree>
    <p:extLst>
      <p:ext uri="{BB962C8B-B14F-4D97-AF65-F5344CB8AC3E}">
        <p14:creationId xmlns:p14="http://schemas.microsoft.com/office/powerpoint/2010/main" val="374101276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Communication  </a:t>
            </a:r>
            <a:endParaRPr lang="en-US" b="1" dirty="0"/>
          </a:p>
        </p:txBody>
      </p:sp>
      <p:sp>
        <p:nvSpPr>
          <p:cNvPr id="4" name="Content Placeholder 3"/>
          <p:cNvSpPr>
            <a:spLocks noGrp="1"/>
          </p:cNvSpPr>
          <p:nvPr>
            <p:ph sz="half" idx="1"/>
          </p:nvPr>
        </p:nvSpPr>
        <p:spPr>
          <a:xfrm>
            <a:off x="252249" y="1715267"/>
            <a:ext cx="5783317" cy="4351338"/>
          </a:xfrm>
        </p:spPr>
        <p:txBody>
          <a:bodyPr>
            <a:noAutofit/>
          </a:bodyPr>
          <a:lstStyle/>
          <a:p>
            <a:pPr marL="0" indent="0">
              <a:buNone/>
            </a:pPr>
            <a:r>
              <a:rPr lang="en-US" dirty="0"/>
              <a:t>“Dear Stefanie, </a:t>
            </a:r>
            <a:r>
              <a:rPr lang="en-US" dirty="0" smtClean="0"/>
              <a:t>Dinner </a:t>
            </a:r>
            <a:r>
              <a:rPr lang="en-US" dirty="0"/>
              <a:t>tasted </a:t>
            </a:r>
            <a:r>
              <a:rPr lang="en-US" dirty="0" smtClean="0"/>
              <a:t>awful, </a:t>
            </a:r>
            <a:r>
              <a:rPr lang="en-US" dirty="0"/>
              <a:t>and it </a:t>
            </a:r>
            <a:r>
              <a:rPr lang="en-US" dirty="0" smtClean="0"/>
              <a:t>smelled</a:t>
            </a:r>
          </a:p>
          <a:p>
            <a:pPr marL="0" indent="0">
              <a:buNone/>
            </a:pPr>
            <a:r>
              <a:rPr lang="en-US" dirty="0" smtClean="0"/>
              <a:t>so </a:t>
            </a:r>
            <a:r>
              <a:rPr lang="en-US" dirty="0"/>
              <a:t>I am leaving </a:t>
            </a:r>
            <a:r>
              <a:rPr lang="en-US" dirty="0" smtClean="0"/>
              <a:t>you</a:t>
            </a:r>
          </a:p>
          <a:p>
            <a:pPr marL="0" indent="0">
              <a:buNone/>
            </a:pPr>
            <a:r>
              <a:rPr lang="en-US" dirty="0" smtClean="0"/>
              <a:t>I </a:t>
            </a:r>
            <a:r>
              <a:rPr lang="en-US" dirty="0"/>
              <a:t>have to just </a:t>
            </a:r>
            <a:r>
              <a:rPr lang="en-US" dirty="0" smtClean="0"/>
              <a:t>go </a:t>
            </a:r>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 </a:t>
            </a:r>
            <a:r>
              <a:rPr lang="en-US" dirty="0"/>
              <a:t>Goodbye, </a:t>
            </a:r>
          </a:p>
        </p:txBody>
      </p:sp>
    </p:spTree>
    <p:extLst>
      <p:ext uri="{BB962C8B-B14F-4D97-AF65-F5344CB8AC3E}">
        <p14:creationId xmlns:p14="http://schemas.microsoft.com/office/powerpoint/2010/main" val="17404646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60174"/>
            <a:ext cx="10515600" cy="1325563"/>
          </a:xfrm>
        </p:spPr>
        <p:txBody>
          <a:bodyPr/>
          <a:lstStyle/>
          <a:p>
            <a:pPr algn="ctr"/>
            <a:r>
              <a:rPr lang="en-US" b="1" dirty="0" smtClean="0"/>
              <a:t>Communication requires knowing both sides of the story.</a:t>
            </a:r>
            <a:endParaRPr lang="en-US" b="1" dirty="0"/>
          </a:p>
        </p:txBody>
      </p:sp>
      <p:sp>
        <p:nvSpPr>
          <p:cNvPr id="4" name="Content Placeholder 3"/>
          <p:cNvSpPr>
            <a:spLocks noGrp="1"/>
          </p:cNvSpPr>
          <p:nvPr>
            <p:ph sz="half" idx="1"/>
          </p:nvPr>
        </p:nvSpPr>
        <p:spPr>
          <a:xfrm>
            <a:off x="236483" y="1589142"/>
            <a:ext cx="5783317" cy="4351338"/>
          </a:xfrm>
        </p:spPr>
        <p:txBody>
          <a:bodyPr>
            <a:noAutofit/>
          </a:bodyPr>
          <a:lstStyle/>
          <a:p>
            <a:pPr marL="0" indent="0">
              <a:buNone/>
            </a:pPr>
            <a:r>
              <a:rPr lang="en-US" dirty="0"/>
              <a:t>“Dear Stefanie, Dinner tasted </a:t>
            </a:r>
            <a:r>
              <a:rPr lang="en-US" dirty="0" smtClean="0"/>
              <a:t>awful </a:t>
            </a:r>
            <a:endParaRPr lang="en-US" dirty="0"/>
          </a:p>
          <a:p>
            <a:pPr marL="0" indent="0">
              <a:buNone/>
            </a:pPr>
            <a:r>
              <a:rPr lang="en-US" dirty="0" smtClean="0"/>
              <a:t>and it smelled, </a:t>
            </a:r>
          </a:p>
          <a:p>
            <a:pPr marL="0" indent="0">
              <a:buNone/>
            </a:pPr>
            <a:r>
              <a:rPr lang="en-US" dirty="0" smtClean="0"/>
              <a:t>so </a:t>
            </a:r>
            <a:r>
              <a:rPr lang="en-US" dirty="0"/>
              <a:t>I am leaving </a:t>
            </a:r>
            <a:r>
              <a:rPr lang="en-US" dirty="0" smtClean="0"/>
              <a:t>you </a:t>
            </a:r>
          </a:p>
          <a:p>
            <a:pPr marL="0" indent="0">
              <a:buNone/>
            </a:pPr>
            <a:r>
              <a:rPr lang="en-US" dirty="0" smtClean="0"/>
              <a:t>I </a:t>
            </a:r>
            <a:r>
              <a:rPr lang="en-US" dirty="0"/>
              <a:t>have to </a:t>
            </a:r>
            <a:r>
              <a:rPr lang="en-US"/>
              <a:t>just </a:t>
            </a:r>
            <a:r>
              <a:rPr lang="en-US" smtClean="0"/>
              <a:t>go </a:t>
            </a:r>
            <a:endParaRPr lang="en-US" dirty="0" smtClean="0"/>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Goodbye</a:t>
            </a:r>
            <a:r>
              <a:rPr lang="en-US" dirty="0"/>
              <a:t>, </a:t>
            </a:r>
          </a:p>
        </p:txBody>
      </p:sp>
      <p:sp>
        <p:nvSpPr>
          <p:cNvPr id="6" name="Content Placeholder 5"/>
          <p:cNvSpPr>
            <a:spLocks noGrp="1"/>
          </p:cNvSpPr>
          <p:nvPr>
            <p:ph sz="half" idx="2"/>
          </p:nvPr>
        </p:nvSpPr>
        <p:spPr>
          <a:xfrm>
            <a:off x="6172200" y="1604908"/>
            <a:ext cx="5181600" cy="4351338"/>
          </a:xfrm>
        </p:spPr>
        <p:txBody>
          <a:bodyPr>
            <a:noAutofit/>
          </a:bodyPr>
          <a:lstStyle/>
          <a:p>
            <a:pPr marL="0" indent="0">
              <a:buNone/>
            </a:pPr>
            <a:r>
              <a:rPr lang="en-US" dirty="0" err="1"/>
              <a:t>l</a:t>
            </a:r>
            <a:r>
              <a:rPr lang="en-US" dirty="0" err="1" smtClean="0"/>
              <a:t>y</a:t>
            </a:r>
            <a:r>
              <a:rPr lang="en-US" dirty="0" smtClean="0"/>
              <a:t> good,</a:t>
            </a:r>
          </a:p>
          <a:p>
            <a:pPr marL="0" indent="0">
              <a:buNone/>
            </a:pPr>
            <a:r>
              <a:rPr lang="en-US" dirty="0"/>
              <a:t>g</a:t>
            </a:r>
            <a:r>
              <a:rPr lang="en-US" dirty="0" smtClean="0"/>
              <a:t>reat,</a:t>
            </a:r>
          </a:p>
          <a:p>
            <a:pPr marL="0" indent="0">
              <a:buNone/>
            </a:pPr>
            <a:r>
              <a:rPr lang="en-US" dirty="0"/>
              <a:t>a</a:t>
            </a:r>
            <a:r>
              <a:rPr lang="en-US" dirty="0" smtClean="0"/>
              <a:t> note,</a:t>
            </a:r>
            <a:r>
              <a:rPr lang="en-US" dirty="0"/>
              <a:t> </a:t>
            </a:r>
            <a:endParaRPr lang="en-US" dirty="0" smtClean="0"/>
          </a:p>
          <a:p>
            <a:pPr marL="0" indent="0">
              <a:buNone/>
            </a:pPr>
            <a:r>
              <a:rPr lang="en-US" dirty="0" smtClean="0"/>
              <a:t>to </a:t>
            </a:r>
            <a:r>
              <a:rPr lang="en-US" dirty="0"/>
              <a:t>the </a:t>
            </a:r>
            <a:r>
              <a:rPr lang="en-US" dirty="0" smtClean="0"/>
              <a:t>library.</a:t>
            </a:r>
          </a:p>
          <a:p>
            <a:pPr marL="0" indent="0">
              <a:buNone/>
            </a:pPr>
            <a:r>
              <a:rPr lang="en-US" dirty="0" smtClean="0"/>
              <a:t>I need to study.</a:t>
            </a:r>
          </a:p>
          <a:p>
            <a:pPr marL="0" indent="0">
              <a:buNone/>
            </a:pPr>
            <a:r>
              <a:rPr lang="en-US" dirty="0" smtClean="0"/>
              <a:t>r being gone.</a:t>
            </a:r>
          </a:p>
          <a:p>
            <a:pPr marL="0" indent="0">
              <a:buNone/>
            </a:pPr>
            <a:r>
              <a:rPr lang="en-US" dirty="0"/>
              <a:t>u</a:t>
            </a:r>
            <a:r>
              <a:rPr lang="en-US" dirty="0" smtClean="0"/>
              <a:t>ntil 8 PM.</a:t>
            </a:r>
          </a:p>
          <a:p>
            <a:pPr marL="0" indent="0">
              <a:buNone/>
            </a:pPr>
            <a:r>
              <a:rPr lang="en-US" dirty="0"/>
              <a:t>d</a:t>
            </a:r>
            <a:r>
              <a:rPr lang="en-US" dirty="0" smtClean="0"/>
              <a:t>inner.  Thanks.</a:t>
            </a:r>
          </a:p>
          <a:p>
            <a:pPr marL="0" indent="0">
              <a:buNone/>
            </a:pPr>
            <a:r>
              <a:rPr lang="en-US" dirty="0"/>
              <a:t>c</a:t>
            </a:r>
            <a:r>
              <a:rPr lang="en-US" dirty="0" smtClean="0"/>
              <a:t>ereal as a snack.</a:t>
            </a:r>
          </a:p>
          <a:p>
            <a:pPr marL="0" indent="0">
              <a:buNone/>
            </a:pPr>
            <a:r>
              <a:rPr lang="en-US" dirty="0" smtClean="0"/>
              <a:t>Love, Max”</a:t>
            </a:r>
            <a:endParaRPr lang="en-US" dirty="0"/>
          </a:p>
        </p:txBody>
      </p:sp>
    </p:spTree>
    <p:extLst>
      <p:ext uri="{BB962C8B-B14F-4D97-AF65-F5344CB8AC3E}">
        <p14:creationId xmlns:p14="http://schemas.microsoft.com/office/powerpoint/2010/main" val="26583295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669" y="488730"/>
            <a:ext cx="11430000" cy="6101255"/>
          </a:xfrm>
        </p:spPr>
        <p:txBody>
          <a:bodyPr>
            <a:normAutofit/>
          </a:bodyPr>
          <a:lstStyle/>
          <a:p>
            <a:pPr marL="514350" indent="-514350">
              <a:buFont typeface="+mj-lt"/>
              <a:buAutoNum type="arabicPeriod"/>
            </a:pPr>
            <a:r>
              <a:rPr lang="en-US" dirty="0" smtClean="0"/>
              <a:t>What is something you have never done that you want to try? Why?</a:t>
            </a:r>
          </a:p>
          <a:p>
            <a:pPr marL="514350" indent="-514350">
              <a:buFont typeface="+mj-lt"/>
              <a:buAutoNum type="arabicPeriod"/>
            </a:pPr>
            <a:r>
              <a:rPr lang="en-US" dirty="0" smtClean="0"/>
              <a:t>What is something you really like about yourself? Why?</a:t>
            </a:r>
          </a:p>
          <a:p>
            <a:pPr marL="514350" indent="-514350">
              <a:buFont typeface="+mj-lt"/>
              <a:buAutoNum type="arabicPeriod"/>
            </a:pPr>
            <a:r>
              <a:rPr lang="en-US" dirty="0" smtClean="0"/>
              <a:t>If you could develop a new talent / ability, what would want it to be. Why?</a:t>
            </a:r>
          </a:p>
          <a:p>
            <a:pPr marL="514350" indent="-514350">
              <a:buFont typeface="+mj-lt"/>
              <a:buAutoNum type="arabicPeriod"/>
            </a:pPr>
            <a:r>
              <a:rPr lang="en-US" dirty="0" smtClean="0"/>
              <a:t>Talk about something in your life you will never forget.</a:t>
            </a:r>
          </a:p>
          <a:p>
            <a:pPr marL="514350" indent="-514350">
              <a:buFont typeface="+mj-lt"/>
              <a:buAutoNum type="arabicPeriod"/>
            </a:pPr>
            <a:r>
              <a:rPr lang="en-US" dirty="0" smtClean="0"/>
              <a:t>Tell about someone you really admire.  Explain why.</a:t>
            </a:r>
          </a:p>
          <a:p>
            <a:pPr marL="514350" indent="-514350">
              <a:buFont typeface="+mj-lt"/>
              <a:buAutoNum type="arabicPeriod"/>
            </a:pPr>
            <a:r>
              <a:rPr lang="en-US" dirty="0" smtClean="0"/>
              <a:t>Share something that none of us know about you.</a:t>
            </a:r>
          </a:p>
          <a:p>
            <a:pPr marL="514350" indent="-514350">
              <a:buFont typeface="+mj-lt"/>
              <a:buAutoNum type="arabicPeriod"/>
            </a:pPr>
            <a:r>
              <a:rPr lang="en-US" dirty="0" smtClean="0"/>
              <a:t>My life’s dream is___________________.</a:t>
            </a:r>
          </a:p>
          <a:p>
            <a:pPr marL="514350" indent="-514350">
              <a:buFont typeface="+mj-lt"/>
              <a:buAutoNum type="arabicPeriod"/>
            </a:pPr>
            <a:r>
              <a:rPr lang="en-US" dirty="0" smtClean="0"/>
              <a:t>Why is exercise important and which exercise do you like most?  Why?</a:t>
            </a:r>
          </a:p>
          <a:p>
            <a:pPr marL="514350" indent="-514350">
              <a:buFont typeface="+mj-lt"/>
              <a:buAutoNum type="arabicPeriod"/>
            </a:pPr>
            <a:r>
              <a:rPr lang="en-US" dirty="0" smtClean="0"/>
              <a:t>What can you be doing now that will improve your life in ten years?</a:t>
            </a:r>
          </a:p>
          <a:p>
            <a:pPr marL="514350" indent="-514350">
              <a:buFont typeface="+mj-lt"/>
              <a:buAutoNum type="arabicPeriod"/>
            </a:pPr>
            <a:r>
              <a:rPr lang="en-US" dirty="0" smtClean="0"/>
              <a:t>Do you tend to have a positive or negative attitude? Explain.</a:t>
            </a:r>
          </a:p>
          <a:p>
            <a:pPr marL="514350" indent="-514350">
              <a:buFont typeface="+mj-lt"/>
              <a:buAutoNum type="arabicPeriod"/>
            </a:pPr>
            <a:r>
              <a:rPr lang="en-US" dirty="0" smtClean="0"/>
              <a:t>Do you prefer being a leader or a follower? Explain.</a:t>
            </a:r>
          </a:p>
          <a:p>
            <a:pPr marL="514350" indent="-514350">
              <a:buFont typeface="+mj-lt"/>
              <a:buAutoNum type="arabicPeriod"/>
            </a:pPr>
            <a:r>
              <a:rPr lang="en-US" dirty="0" smtClean="0"/>
              <a:t>What would you do with a million yuan?  Why?</a:t>
            </a:r>
          </a:p>
        </p:txBody>
      </p:sp>
      <p:sp>
        <p:nvSpPr>
          <p:cNvPr id="2" name="TextBox 1"/>
          <p:cNvSpPr txBox="1"/>
          <p:nvPr/>
        </p:nvSpPr>
        <p:spPr>
          <a:xfrm>
            <a:off x="11114689" y="150930"/>
            <a:ext cx="627095" cy="369332"/>
          </a:xfrm>
          <a:prstGeom prst="rect">
            <a:avLst/>
          </a:prstGeom>
          <a:noFill/>
        </p:spPr>
        <p:txBody>
          <a:bodyPr wrap="none" rtlCol="0">
            <a:spAutoFit/>
          </a:bodyPr>
          <a:lstStyle/>
          <a:p>
            <a:r>
              <a:rPr lang="en-US" dirty="0" smtClean="0"/>
              <a:t>TD-2</a:t>
            </a:r>
            <a:endParaRPr lang="en-US" dirty="0"/>
          </a:p>
        </p:txBody>
      </p:sp>
    </p:spTree>
    <p:extLst>
      <p:ext uri="{BB962C8B-B14F-4D97-AF65-F5344CB8AC3E}">
        <p14:creationId xmlns:p14="http://schemas.microsoft.com/office/powerpoint/2010/main" val="31292862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9707" y="-333541"/>
            <a:ext cx="8690430" cy="7017306"/>
          </a:xfrm>
          <a:prstGeom prst="rect">
            <a:avLst/>
          </a:prstGeom>
          <a:noFill/>
        </p:spPr>
        <p:txBody>
          <a:bodyPr wrap="square" lIns="91440" tIns="45720" rIns="91440" bIns="45720">
            <a:spAutoFit/>
          </a:bodyPr>
          <a:lstStyle/>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Let’s </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Play</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Jeopardy!</a:t>
            </a:r>
            <a:endParaRPr lang="en-US" sz="15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775985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356885" y="2038867"/>
            <a:ext cx="9478236" cy="4524315"/>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 </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about </a:t>
            </a:r>
            <a:r>
              <a:rPr lang="en-US" sz="7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promoting peace</a:t>
            </a: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28</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027" y="409902"/>
            <a:ext cx="11256579" cy="6243146"/>
          </a:xfrm>
        </p:spPr>
        <p:txBody>
          <a:bodyPr>
            <a:normAutofit/>
          </a:bodyPr>
          <a:lstStyle/>
          <a:p>
            <a:pPr marL="514350" indent="-514350">
              <a:buFont typeface="+mj-lt"/>
              <a:buAutoNum type="arabicPeriod"/>
            </a:pPr>
            <a:r>
              <a:rPr lang="en-US" dirty="0" smtClean="0"/>
              <a:t>If you could be someone else, who would you want to be?  Why?</a:t>
            </a:r>
          </a:p>
          <a:p>
            <a:pPr marL="514350" indent="-514350">
              <a:buFont typeface="+mj-lt"/>
              <a:buAutoNum type="arabicPeriod"/>
            </a:pPr>
            <a:r>
              <a:rPr lang="en-US" dirty="0" smtClean="0"/>
              <a:t>What is something you feel too young to do? Explain.</a:t>
            </a:r>
          </a:p>
          <a:p>
            <a:pPr marL="514350" indent="-514350">
              <a:buFont typeface="+mj-lt"/>
              <a:buAutoNum type="arabicPeriod"/>
            </a:pPr>
            <a:r>
              <a:rPr lang="en-US" dirty="0" smtClean="0"/>
              <a:t>What is something you feel too old to do? Explain.</a:t>
            </a:r>
          </a:p>
          <a:p>
            <a:pPr marL="514350" indent="-514350">
              <a:buFont typeface="+mj-lt"/>
              <a:buAutoNum type="arabicPeriod"/>
            </a:pPr>
            <a:r>
              <a:rPr lang="en-US" dirty="0" smtClean="0"/>
              <a:t>Talk about the importance of keeping your promises?</a:t>
            </a:r>
          </a:p>
          <a:p>
            <a:pPr marL="514350" indent="-514350">
              <a:buFont typeface="+mj-lt"/>
              <a:buAutoNum type="arabicPeriod"/>
            </a:pPr>
            <a:r>
              <a:rPr lang="en-US" dirty="0" smtClean="0"/>
              <a:t>What is it about your university experience that is most challenging?</a:t>
            </a:r>
          </a:p>
          <a:p>
            <a:pPr marL="514350" indent="-514350">
              <a:buFont typeface="+mj-lt"/>
              <a:buAutoNum type="arabicPeriod"/>
            </a:pPr>
            <a:r>
              <a:rPr lang="en-US" dirty="0" smtClean="0"/>
              <a:t>What could you do to improve your health? Explain.</a:t>
            </a:r>
          </a:p>
          <a:p>
            <a:pPr marL="514350" indent="-514350">
              <a:buFont typeface="+mj-lt"/>
              <a:buAutoNum type="arabicPeriod"/>
            </a:pPr>
            <a:r>
              <a:rPr lang="en-US" dirty="0" smtClean="0"/>
              <a:t>If you were a teacher, what subject(s) would you like to teacher? Why?</a:t>
            </a:r>
          </a:p>
          <a:p>
            <a:pPr marL="514350" indent="-514350">
              <a:buFont typeface="+mj-lt"/>
              <a:buAutoNum type="arabicPeriod"/>
            </a:pPr>
            <a:r>
              <a:rPr lang="en-US" dirty="0" smtClean="0"/>
              <a:t>Why would you be a good teacher?</a:t>
            </a:r>
          </a:p>
          <a:p>
            <a:pPr marL="514350" indent="-514350">
              <a:buFont typeface="+mj-lt"/>
              <a:buAutoNum type="arabicPeriod"/>
            </a:pPr>
            <a:r>
              <a:rPr lang="en-US" dirty="0" smtClean="0"/>
              <a:t>Would you ever consider being a farmer?  Why?</a:t>
            </a:r>
          </a:p>
          <a:p>
            <a:pPr marL="514350" indent="-514350">
              <a:buFont typeface="+mj-lt"/>
              <a:buAutoNum type="arabicPeriod"/>
            </a:pPr>
            <a:r>
              <a:rPr lang="en-US" dirty="0" smtClean="0"/>
              <a:t>Would you ever consider moving to a foreign country? Why?</a:t>
            </a:r>
          </a:p>
          <a:p>
            <a:pPr marL="514350" indent="-514350">
              <a:buFont typeface="+mj-lt"/>
              <a:buAutoNum type="arabicPeriod"/>
            </a:pPr>
            <a:r>
              <a:rPr lang="en-US" dirty="0" smtClean="0"/>
              <a:t>Would you ever consider getting plastic surgery? Explain.</a:t>
            </a:r>
          </a:p>
          <a:p>
            <a:pPr marL="514350" indent="-514350">
              <a:buFont typeface="+mj-lt"/>
              <a:buAutoNum type="arabicPeriod"/>
            </a:pPr>
            <a:r>
              <a:rPr lang="en-US" dirty="0" smtClean="0"/>
              <a:t>How important is one’s physical appearance? Explain.</a:t>
            </a:r>
            <a:endParaRPr lang="en-US" dirty="0"/>
          </a:p>
        </p:txBody>
      </p:sp>
      <p:sp>
        <p:nvSpPr>
          <p:cNvPr id="2" name="TextBox 1"/>
          <p:cNvSpPr txBox="1"/>
          <p:nvPr/>
        </p:nvSpPr>
        <p:spPr>
          <a:xfrm>
            <a:off x="11240813" y="277054"/>
            <a:ext cx="627095" cy="369332"/>
          </a:xfrm>
          <a:prstGeom prst="rect">
            <a:avLst/>
          </a:prstGeom>
          <a:noFill/>
        </p:spPr>
        <p:txBody>
          <a:bodyPr wrap="none" rtlCol="0">
            <a:spAutoFit/>
          </a:bodyPr>
          <a:lstStyle/>
          <a:p>
            <a:r>
              <a:rPr lang="en-US" dirty="0" smtClean="0"/>
              <a:t>TD-3</a:t>
            </a:r>
            <a:endParaRPr lang="en-US" dirty="0"/>
          </a:p>
        </p:txBody>
      </p:sp>
    </p:spTree>
    <p:extLst>
      <p:ext uri="{BB962C8B-B14F-4D97-AF65-F5344CB8AC3E}">
        <p14:creationId xmlns:p14="http://schemas.microsoft.com/office/powerpoint/2010/main" val="1997939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November 13, </a:t>
            </a:r>
            <a:r>
              <a:rPr lang="en-US" sz="5400" b="1" dirty="0"/>
              <a:t>2014</a:t>
            </a:r>
            <a:endParaRPr lang="en-US" sz="5400" dirty="0"/>
          </a:p>
        </p:txBody>
      </p:sp>
      <p:sp>
        <p:nvSpPr>
          <p:cNvPr id="5" name="Content Placeholder 4"/>
          <p:cNvSpPr>
            <a:spLocks noGrp="1"/>
          </p:cNvSpPr>
          <p:nvPr>
            <p:ph idx="1"/>
          </p:nvPr>
        </p:nvSpPr>
        <p:spPr/>
        <p:txBody>
          <a:bodyPr/>
          <a:lstStyle/>
          <a:p>
            <a:endParaRPr lang="en-US" dirty="0"/>
          </a:p>
        </p:txBody>
      </p:sp>
      <p:pic>
        <p:nvPicPr>
          <p:cNvPr id="2" name="Picture 2" descr="G:\DCIM\100MSDCF\DSC0276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3697" y="1749972"/>
            <a:ext cx="9414206" cy="7060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5136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903" y="409902"/>
            <a:ext cx="11319642" cy="6321973"/>
          </a:xfrm>
        </p:spPr>
        <p:txBody>
          <a:bodyPr>
            <a:normAutofit/>
          </a:bodyPr>
          <a:lstStyle/>
          <a:p>
            <a:pPr marL="514350" indent="-514350">
              <a:buFont typeface="+mj-lt"/>
              <a:buAutoNum type="arabicPeriod"/>
            </a:pPr>
            <a:r>
              <a:rPr lang="en-US" dirty="0" smtClean="0"/>
              <a:t>What would you do if your boss asked you to do something illegal?</a:t>
            </a:r>
          </a:p>
          <a:p>
            <a:pPr marL="514350" indent="-514350">
              <a:buFont typeface="+mj-lt"/>
              <a:buAutoNum type="arabicPeriod"/>
            </a:pPr>
            <a:r>
              <a:rPr lang="en-US" dirty="0" smtClean="0"/>
              <a:t>Would you ever consider donating a kidney or other vital organ? Why?</a:t>
            </a:r>
          </a:p>
          <a:p>
            <a:pPr marL="514350" indent="-514350">
              <a:buFont typeface="+mj-lt"/>
              <a:buAutoNum type="arabicPeriod"/>
            </a:pPr>
            <a:r>
              <a:rPr lang="en-US" dirty="0" smtClean="0"/>
              <a:t>What is the best way for you to help the poor? Explain.</a:t>
            </a:r>
          </a:p>
          <a:p>
            <a:pPr marL="514350" indent="-514350">
              <a:buFont typeface="+mj-lt"/>
              <a:buAutoNum type="arabicPeriod"/>
            </a:pPr>
            <a:r>
              <a:rPr lang="en-US" dirty="0" smtClean="0"/>
              <a:t>Is telling a lie ever justified? Explain.</a:t>
            </a:r>
          </a:p>
          <a:p>
            <a:pPr marL="514350" indent="-514350">
              <a:buFont typeface="+mj-lt"/>
              <a:buAutoNum type="arabicPeriod"/>
            </a:pPr>
            <a:r>
              <a:rPr lang="en-US" dirty="0" smtClean="0"/>
              <a:t>How do you control your anger?  Explain.</a:t>
            </a:r>
          </a:p>
          <a:p>
            <a:pPr marL="514350" indent="-514350">
              <a:buFont typeface="+mj-lt"/>
              <a:buAutoNum type="arabicPeriod"/>
            </a:pPr>
            <a:r>
              <a:rPr lang="en-US" dirty="0" smtClean="0"/>
              <a:t>What are your thoughts about smoking?</a:t>
            </a:r>
          </a:p>
          <a:p>
            <a:pPr marL="514350" indent="-514350">
              <a:buFont typeface="+mj-lt"/>
              <a:buAutoNum type="arabicPeriod"/>
            </a:pPr>
            <a:r>
              <a:rPr lang="en-US" dirty="0" smtClean="0"/>
              <a:t>How will you discipline your child?  Is spanking okay?  Explain.</a:t>
            </a:r>
          </a:p>
          <a:p>
            <a:pPr marL="514350" indent="-514350">
              <a:buFont typeface="+mj-lt"/>
              <a:buAutoNum type="arabicPeriod"/>
            </a:pPr>
            <a:r>
              <a:rPr lang="en-US" dirty="0" smtClean="0"/>
              <a:t>What are your feelings about arranged marriages? Explain.</a:t>
            </a:r>
          </a:p>
          <a:p>
            <a:pPr marL="514350" indent="-514350">
              <a:buFont typeface="+mj-lt"/>
              <a:buAutoNum type="arabicPeriod"/>
            </a:pPr>
            <a:r>
              <a:rPr lang="en-US" dirty="0" smtClean="0"/>
              <a:t>What qualities do you look for in a good friend?</a:t>
            </a:r>
          </a:p>
          <a:p>
            <a:pPr marL="514350" indent="-514350">
              <a:buFont typeface="+mj-lt"/>
              <a:buAutoNum type="arabicPeriod"/>
            </a:pPr>
            <a:r>
              <a:rPr lang="en-US" dirty="0" smtClean="0"/>
              <a:t>Do you ever feel unsafe?  Explain?</a:t>
            </a:r>
          </a:p>
          <a:p>
            <a:pPr marL="514350" indent="-514350">
              <a:buFont typeface="+mj-lt"/>
              <a:buAutoNum type="arabicPeriod"/>
            </a:pPr>
            <a:r>
              <a:rPr lang="en-US" dirty="0" smtClean="0"/>
              <a:t>What should we do to make the world a safer place?  Explain.</a:t>
            </a:r>
          </a:p>
          <a:p>
            <a:pPr marL="514350" indent="-514350">
              <a:buFont typeface="+mj-lt"/>
              <a:buAutoNum type="arabicPeriod"/>
            </a:pPr>
            <a:r>
              <a:rPr lang="en-US" dirty="0" smtClean="0"/>
              <a:t>What do you want to do during the next summer break?  Why?</a:t>
            </a:r>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2" name="TextBox 1"/>
          <p:cNvSpPr txBox="1"/>
          <p:nvPr/>
        </p:nvSpPr>
        <p:spPr>
          <a:xfrm>
            <a:off x="11084921" y="261289"/>
            <a:ext cx="627095" cy="369332"/>
          </a:xfrm>
          <a:prstGeom prst="rect">
            <a:avLst/>
          </a:prstGeom>
          <a:noFill/>
        </p:spPr>
        <p:txBody>
          <a:bodyPr wrap="none" rtlCol="0">
            <a:spAutoFit/>
          </a:bodyPr>
          <a:lstStyle/>
          <a:p>
            <a:r>
              <a:rPr lang="en-US" dirty="0" smtClean="0"/>
              <a:t>TD-4</a:t>
            </a:r>
            <a:endParaRPr lang="en-US" dirty="0"/>
          </a:p>
        </p:txBody>
      </p:sp>
    </p:spTree>
    <p:extLst>
      <p:ext uri="{BB962C8B-B14F-4D97-AF65-F5344CB8AC3E}">
        <p14:creationId xmlns:p14="http://schemas.microsoft.com/office/powerpoint/2010/main" val="429640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
        <p:nvSpPr>
          <p:cNvPr id="5" name="TextBox 4"/>
          <p:cNvSpPr txBox="1"/>
          <p:nvPr/>
        </p:nvSpPr>
        <p:spPr>
          <a:xfrm>
            <a:off x="11065652" y="414424"/>
            <a:ext cx="627095" cy="369332"/>
          </a:xfrm>
          <a:prstGeom prst="rect">
            <a:avLst/>
          </a:prstGeom>
          <a:noFill/>
        </p:spPr>
        <p:txBody>
          <a:bodyPr wrap="none" rtlCol="0">
            <a:spAutoFit/>
          </a:bodyPr>
          <a:lstStyle/>
          <a:p>
            <a:r>
              <a:rPr lang="en-US" dirty="0" smtClean="0"/>
              <a:t>TD-5</a:t>
            </a:r>
            <a:endParaRPr lang="en-US" dirty="0"/>
          </a:p>
        </p:txBody>
      </p:sp>
    </p:spTree>
    <p:extLst>
      <p:ext uri="{BB962C8B-B14F-4D97-AF65-F5344CB8AC3E}">
        <p14:creationId xmlns:p14="http://schemas.microsoft.com/office/powerpoint/2010/main" val="66407301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964" y="346840"/>
            <a:ext cx="11477297" cy="6195849"/>
          </a:xfrm>
        </p:spPr>
        <p:txBody>
          <a:bodyPr/>
          <a:lstStyle/>
          <a:p>
            <a:pPr marL="514350" indent="-514350">
              <a:buFont typeface="+mj-lt"/>
              <a:buAutoNum type="arabicPeriod"/>
            </a:pPr>
            <a:r>
              <a:rPr lang="en-US" dirty="0" smtClean="0"/>
              <a:t>What qualities do you appreciate in a good friend? Explain. 		</a:t>
            </a:r>
            <a:r>
              <a:rPr lang="en-US" sz="2000" dirty="0" smtClean="0"/>
              <a:t>TD-6</a:t>
            </a:r>
          </a:p>
          <a:p>
            <a:pPr marL="514350" indent="-514350">
              <a:buFont typeface="+mj-lt"/>
              <a:buAutoNum type="arabicPeriod"/>
            </a:pPr>
            <a:r>
              <a:rPr lang="en-US" dirty="0" smtClean="0"/>
              <a:t>What is the most exotic food you have eaten? Describe.</a:t>
            </a:r>
          </a:p>
          <a:p>
            <a:pPr marL="514350" indent="-514350">
              <a:buFont typeface="+mj-lt"/>
              <a:buAutoNum type="arabicPeriod"/>
            </a:pPr>
            <a:r>
              <a:rPr lang="en-US" dirty="0" smtClean="0"/>
              <a:t>Who are the very most important people in your life? Explain.</a:t>
            </a:r>
          </a:p>
          <a:p>
            <a:pPr marL="514350" indent="-514350">
              <a:buFont typeface="+mj-lt"/>
              <a:buAutoNum type="arabicPeriod"/>
            </a:pPr>
            <a:r>
              <a:rPr lang="en-US" dirty="0" smtClean="0"/>
              <a:t>What are the things that stress university students the most? Explain.</a:t>
            </a:r>
          </a:p>
          <a:p>
            <a:pPr marL="514350" indent="-514350">
              <a:buFont typeface="+mj-lt"/>
              <a:buAutoNum type="arabicPeriod"/>
            </a:pPr>
            <a:r>
              <a:rPr lang="en-US" dirty="0" smtClean="0"/>
              <a:t>What is the best advice you have ever been given? Explain.</a:t>
            </a:r>
          </a:p>
          <a:p>
            <a:pPr marL="514350" indent="-514350">
              <a:buFont typeface="+mj-lt"/>
              <a:buAutoNum type="arabicPeriod"/>
            </a:pPr>
            <a:r>
              <a:rPr lang="en-US" dirty="0" smtClean="0"/>
              <a:t>What is the best advice that you have ever shared with someone? Explain.</a:t>
            </a:r>
          </a:p>
          <a:p>
            <a:pPr marL="514350" indent="-514350">
              <a:buFont typeface="+mj-lt"/>
              <a:buAutoNum type="arabicPeriod"/>
            </a:pPr>
            <a:r>
              <a:rPr lang="en-US" dirty="0" smtClean="0"/>
              <a:t>What is the biggest challenge for young people today? Explain.</a:t>
            </a:r>
          </a:p>
          <a:p>
            <a:pPr marL="514350" indent="-514350">
              <a:buFont typeface="+mj-lt"/>
              <a:buAutoNum type="arabicPeriod"/>
            </a:pPr>
            <a:r>
              <a:rPr lang="en-US" dirty="0" smtClean="0"/>
              <a:t>What time should all electronic devices be turned off at night?  Why?</a:t>
            </a:r>
          </a:p>
          <a:p>
            <a:pPr marL="514350" indent="-514350">
              <a:buFont typeface="+mj-lt"/>
              <a:buAutoNum type="arabicPeriod"/>
            </a:pPr>
            <a:r>
              <a:rPr lang="en-US" dirty="0" smtClean="0"/>
              <a:t>Can a person be poor and still be happy? Explain.</a:t>
            </a:r>
          </a:p>
          <a:p>
            <a:pPr marL="514350" indent="-514350">
              <a:buFont typeface="+mj-lt"/>
              <a:buAutoNum type="arabicPeriod"/>
            </a:pPr>
            <a:r>
              <a:rPr lang="en-US" dirty="0" smtClean="0"/>
              <a:t>What do you think the world will be like in 25 years? Explain.</a:t>
            </a:r>
          </a:p>
          <a:p>
            <a:pPr marL="514350" indent="-514350">
              <a:buFont typeface="+mj-lt"/>
              <a:buAutoNum type="arabicPeriod"/>
            </a:pPr>
            <a:r>
              <a:rPr lang="en-US" dirty="0" smtClean="0"/>
              <a:t>What are your thoughts about America?</a:t>
            </a:r>
          </a:p>
          <a:p>
            <a:pPr marL="514350" indent="-514350">
              <a:buFont typeface="+mj-lt"/>
              <a:buAutoNum type="arabicPeriod"/>
            </a:pPr>
            <a:r>
              <a:rPr lang="en-US" dirty="0" smtClean="0"/>
              <a:t>What are your thoughts about Africa?</a:t>
            </a:r>
          </a:p>
          <a:p>
            <a:pPr marL="514350" indent="-514350">
              <a:buFont typeface="+mj-lt"/>
              <a:buAutoNum type="arabicPeriod"/>
            </a:pPr>
            <a:endParaRPr lang="en-US" dirty="0"/>
          </a:p>
        </p:txBody>
      </p:sp>
    </p:spTree>
    <p:extLst>
      <p:ext uri="{BB962C8B-B14F-4D97-AF65-F5344CB8AC3E}">
        <p14:creationId xmlns:p14="http://schemas.microsoft.com/office/powerpoint/2010/main" val="3639818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endParaRPr lang="en-US" sz="2800" dirty="0"/>
          </a:p>
          <a:p>
            <a:pPr>
              <a:buFont typeface="Calibri" panose="020F0502020204030204" pitchFamily="34" charset="0"/>
              <a:buAutoNum type="arabicPeriod"/>
            </a:pPr>
            <a:r>
              <a:rPr lang="en-US" sz="2800" dirty="0" smtClean="0"/>
              <a:t>How should we reduce pollution?</a:t>
            </a:r>
          </a:p>
          <a:p>
            <a:pPr>
              <a:buFont typeface="Calibri" panose="020F0502020204030204" pitchFamily="34" charset="0"/>
              <a:buAutoNum type="arabicPeriod"/>
            </a:pPr>
            <a:r>
              <a:rPr lang="en-US" sz="2800" dirty="0" smtClean="0"/>
              <a:t>What advice do you have for a failing student?</a:t>
            </a:r>
          </a:p>
          <a:p>
            <a:pPr>
              <a:buFont typeface="Calibri" panose="020F0502020204030204" pitchFamily="34" charset="0"/>
              <a:buAutoNum type="arabicPeriod"/>
            </a:pPr>
            <a:r>
              <a:rPr lang="en-US" sz="2800" dirty="0" smtClean="0"/>
              <a:t>What time should students turn off their electronic devices and go to sleep?</a:t>
            </a:r>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this week?</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p>
          <a:p>
            <a:pPr>
              <a:buFont typeface="Calibri" panose="020F0502020204030204" pitchFamily="34" charset="0"/>
              <a:buAutoNum type="arabicPeriod"/>
            </a:pPr>
            <a:r>
              <a:rPr lang="en-US" sz="2800" dirty="0" smtClean="0"/>
              <a:t>What are your thoughts about smoking/drinking alcohol/using drugs?</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
        <p:nvSpPr>
          <p:cNvPr id="3" name="TextBox 2"/>
          <p:cNvSpPr txBox="1"/>
          <p:nvPr/>
        </p:nvSpPr>
        <p:spPr>
          <a:xfrm>
            <a:off x="11114690" y="362607"/>
            <a:ext cx="627095" cy="369332"/>
          </a:xfrm>
          <a:prstGeom prst="rect">
            <a:avLst/>
          </a:prstGeom>
          <a:noFill/>
        </p:spPr>
        <p:txBody>
          <a:bodyPr wrap="none" rtlCol="0">
            <a:spAutoFit/>
          </a:bodyPr>
          <a:lstStyle/>
          <a:p>
            <a:r>
              <a:rPr lang="en-US" dirty="0" smtClean="0"/>
              <a:t>TD-1</a:t>
            </a:r>
            <a:endParaRPr lang="en-US"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The Values Game</a:t>
            </a:r>
            <a:endParaRPr lang="en-US" sz="6000" b="1" dirty="0"/>
          </a:p>
        </p:txBody>
      </p:sp>
      <p:sp>
        <p:nvSpPr>
          <p:cNvPr id="3" name="Content Placeholder 2"/>
          <p:cNvSpPr>
            <a:spLocks noGrp="1"/>
          </p:cNvSpPr>
          <p:nvPr>
            <p:ph idx="1"/>
          </p:nvPr>
        </p:nvSpPr>
        <p:spPr/>
        <p:txBody>
          <a:bodyPr>
            <a:normAutofit lnSpcReduction="10000"/>
          </a:bodyPr>
          <a:lstStyle/>
          <a:p>
            <a:pPr marL="0" indent="0">
              <a:buNone/>
            </a:pPr>
            <a:r>
              <a:rPr lang="en-US" dirty="0" smtClean="0"/>
              <a:t>Instructions:</a:t>
            </a:r>
          </a:p>
          <a:p>
            <a:pPr marL="514350" indent="-514350">
              <a:buFont typeface="+mj-lt"/>
              <a:buAutoNum type="arabicPeriod"/>
            </a:pPr>
            <a:r>
              <a:rPr lang="en-US" dirty="0" smtClean="0"/>
              <a:t>Form in assigned groups.</a:t>
            </a:r>
          </a:p>
          <a:p>
            <a:pPr marL="514350" indent="-514350">
              <a:buFont typeface="+mj-lt"/>
              <a:buAutoNum type="arabicPeriod"/>
            </a:pPr>
            <a:r>
              <a:rPr lang="en-US" dirty="0" smtClean="0"/>
              <a:t>Write your name on your marker.</a:t>
            </a:r>
          </a:p>
          <a:p>
            <a:pPr marL="514350" indent="-514350">
              <a:buFont typeface="+mj-lt"/>
              <a:buAutoNum type="arabicPeriod"/>
            </a:pPr>
            <a:r>
              <a:rPr lang="en-US" dirty="0" smtClean="0"/>
              <a:t>Each person rolls the dice and moves his/her marker forward.</a:t>
            </a:r>
          </a:p>
          <a:p>
            <a:pPr marL="514350" indent="-514350">
              <a:buFont typeface="+mj-lt"/>
              <a:buAutoNum type="arabicPeriod"/>
            </a:pPr>
            <a:r>
              <a:rPr lang="en-US" dirty="0" smtClean="0"/>
              <a:t>If your marker lands on a white square, you respond to the topic in the square.</a:t>
            </a:r>
          </a:p>
          <a:p>
            <a:pPr marL="514350" indent="-514350">
              <a:buFont typeface="+mj-lt"/>
              <a:buAutoNum type="arabicPeriod"/>
            </a:pPr>
            <a:r>
              <a:rPr lang="en-US" dirty="0" smtClean="0"/>
              <a:t>If your marker lands on a “Free Question” square, you may ask one of the other players a question.  The player may refuse to answer your question, but must explain why he/she refuses.</a:t>
            </a:r>
          </a:p>
          <a:p>
            <a:pPr marL="514350" indent="-514350">
              <a:buFont typeface="+mj-lt"/>
              <a:buAutoNum type="arabicPeriod"/>
            </a:pPr>
            <a:r>
              <a:rPr lang="en-US" dirty="0" smtClean="0"/>
              <a:t>Play continues until time is up.</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584" y="0"/>
            <a:ext cx="5333416" cy="297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4747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November 13, </a:t>
            </a:r>
            <a:r>
              <a:rPr lang="en-US" sz="5400" b="1" dirty="0"/>
              <a:t>2014</a:t>
            </a:r>
            <a:endParaRPr lang="en-US" sz="5400" dirty="0"/>
          </a:p>
        </p:txBody>
      </p:sp>
      <p:sp>
        <p:nvSpPr>
          <p:cNvPr id="3" name="Content Placeholder 2"/>
          <p:cNvSpPr>
            <a:spLocks noGrp="1"/>
          </p:cNvSpPr>
          <p:nvPr>
            <p:ph idx="1"/>
          </p:nvPr>
        </p:nvSpPr>
        <p:spPr/>
        <p:txBody>
          <a:bodyPr/>
          <a:lstStyle/>
          <a:p>
            <a:endParaRPr lang="en-US" dirty="0"/>
          </a:p>
        </p:txBody>
      </p:sp>
      <p:pic>
        <p:nvPicPr>
          <p:cNvPr id="4" name="Picture 2" descr="G:\DCIM\100MSDCF\DSC0275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7722" y="1718441"/>
            <a:ext cx="9011091" cy="6758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9611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732" y="87601"/>
            <a:ext cx="10515600" cy="1325563"/>
          </a:xfrm>
        </p:spPr>
        <p:txBody>
          <a:bodyPr>
            <a:noAutofit/>
          </a:bodyPr>
          <a:lstStyle/>
          <a:p>
            <a:pPr algn="ctr"/>
            <a:r>
              <a:rPr lang="en-US" sz="5400" b="1" dirty="0"/>
              <a:t>Our English Corner </a:t>
            </a:r>
            <a:r>
              <a:rPr lang="en-US" sz="5400" b="1" dirty="0" smtClean="0"/>
              <a:t>Friends</a:t>
            </a:r>
            <a:br>
              <a:rPr lang="en-US" sz="5400" b="1" dirty="0" smtClean="0"/>
            </a:br>
            <a:r>
              <a:rPr lang="en-US" sz="5400" b="1" dirty="0" smtClean="0"/>
              <a:t>November 13, </a:t>
            </a:r>
            <a:r>
              <a:rPr lang="en-US" sz="5400" b="1" dirty="0"/>
              <a:t>2014</a:t>
            </a:r>
            <a:endParaRPr lang="en-US" sz="5400" dirty="0"/>
          </a:p>
        </p:txBody>
      </p:sp>
      <p:sp>
        <p:nvSpPr>
          <p:cNvPr id="3" name="Content Placeholder 2"/>
          <p:cNvSpPr>
            <a:spLocks noGrp="1"/>
          </p:cNvSpPr>
          <p:nvPr>
            <p:ph idx="1"/>
          </p:nvPr>
        </p:nvSpPr>
        <p:spPr/>
        <p:txBody>
          <a:bodyPr/>
          <a:lstStyle/>
          <a:p>
            <a:endParaRPr lang="en-US" dirty="0"/>
          </a:p>
        </p:txBody>
      </p:sp>
      <p:pic>
        <p:nvPicPr>
          <p:cNvPr id="4" name="Picture 2" descr="G:\DCIM\100MSDCF\DSC027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130" y="1610876"/>
            <a:ext cx="9427781" cy="7070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8924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Our English Corner Friends</a:t>
            </a:r>
            <a:br>
              <a:rPr lang="en-US" b="1" dirty="0"/>
            </a:br>
            <a:r>
              <a:rPr lang="en-US" b="1" dirty="0"/>
              <a:t>November </a:t>
            </a:r>
            <a:r>
              <a:rPr lang="en-US" b="1" dirty="0" smtClean="0"/>
              <a:t>20, </a:t>
            </a:r>
            <a:r>
              <a:rPr lang="en-US" b="1" dirty="0"/>
              <a:t>2014</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descr="G:\DCIM\100MSDCF\DSC027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325" y="1883981"/>
            <a:ext cx="11459999" cy="8594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7167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475" y="0"/>
            <a:ext cx="10515600" cy="1325563"/>
          </a:xfrm>
        </p:spPr>
        <p:txBody>
          <a:bodyPr/>
          <a:lstStyle/>
          <a:p>
            <a:pPr algn="ctr"/>
            <a:r>
              <a:rPr lang="en-US" b="1" dirty="0"/>
              <a:t>Our English Corner Friends</a:t>
            </a:r>
            <a:br>
              <a:rPr lang="en-US" b="1" dirty="0"/>
            </a:br>
            <a:r>
              <a:rPr lang="en-US" b="1" dirty="0"/>
              <a:t>November 20, 2014</a:t>
            </a:r>
            <a:endParaRPr lang="en-US" dirty="0"/>
          </a:p>
        </p:txBody>
      </p:sp>
      <p:sp>
        <p:nvSpPr>
          <p:cNvPr id="3" name="Content Placeholder 2"/>
          <p:cNvSpPr>
            <a:spLocks noGrp="1"/>
          </p:cNvSpPr>
          <p:nvPr>
            <p:ph idx="1"/>
          </p:nvPr>
        </p:nvSpPr>
        <p:spPr/>
        <p:txBody>
          <a:bodyPr/>
          <a:lstStyle/>
          <a:p>
            <a:endParaRPr lang="en-US" dirty="0"/>
          </a:p>
        </p:txBody>
      </p:sp>
      <p:pic>
        <p:nvPicPr>
          <p:cNvPr id="6146" name="Picture 2" descr="G:\DCIM\100MSDCF\DSC0276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033" y="1200971"/>
            <a:ext cx="10142485" cy="7606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306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Our English Corner Friends</a:t>
            </a:r>
            <a:br>
              <a:rPr lang="en-US" b="1" dirty="0"/>
            </a:br>
            <a:r>
              <a:rPr lang="en-US" b="1" dirty="0"/>
              <a:t>November </a:t>
            </a:r>
            <a:r>
              <a:rPr lang="en-US" b="1" dirty="0" smtClean="0"/>
              <a:t>20, </a:t>
            </a:r>
            <a:r>
              <a:rPr lang="en-US" b="1" dirty="0"/>
              <a:t>2014</a:t>
            </a:r>
          </a:p>
        </p:txBody>
      </p:sp>
      <p:sp>
        <p:nvSpPr>
          <p:cNvPr id="3" name="Content Placeholder 2"/>
          <p:cNvSpPr>
            <a:spLocks noGrp="1"/>
          </p:cNvSpPr>
          <p:nvPr>
            <p:ph idx="1"/>
          </p:nvPr>
        </p:nvSpPr>
        <p:spPr/>
        <p:txBody>
          <a:bodyPr/>
          <a:lstStyle/>
          <a:p>
            <a:endParaRPr lang="en-US" dirty="0"/>
          </a:p>
        </p:txBody>
      </p:sp>
      <p:pic>
        <p:nvPicPr>
          <p:cNvPr id="4098" name="Picture 2" descr="G:\DCIM\100MSDCF\DSC027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4096" y="1592317"/>
            <a:ext cx="10589173" cy="7941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047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7610" y="304802"/>
            <a:ext cx="6571190" cy="559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918842" cy="563231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 The Spirit of Thanksgiving  </a:t>
            </a: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7640</TotalTime>
  <Words>2149</Words>
  <Application>Microsoft Office PowerPoint</Application>
  <PresentationFormat>Custom</PresentationFormat>
  <Paragraphs>331</Paragraphs>
  <Slides>46</Slides>
  <Notes>5</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PowerPoint Presentation</vt:lpstr>
      <vt:lpstr> Next English Corner Thursday, December 4, 2014  7 PM  </vt:lpstr>
      <vt:lpstr>Our English Corner Friends November 13, 2014</vt:lpstr>
      <vt:lpstr>Our English Corner Friends November 13, 2014</vt:lpstr>
      <vt:lpstr>Our English Corner Friends November 13, 2014</vt:lpstr>
      <vt:lpstr>Our English Corner Friends November 20, 2014</vt:lpstr>
      <vt:lpstr>Our English Corner Friends November 20, 2014</vt:lpstr>
      <vt:lpstr>Our English Corner Friends November 20, 2014</vt:lpstr>
      <vt:lpstr>PowerPoint Presentation</vt:lpstr>
      <vt:lpstr> </vt:lpstr>
      <vt:lpstr>Pumpkin Pie Limerick (William Clark) </vt:lpstr>
      <vt:lpstr>Thanksgiving Limerick (William Clark)</vt:lpstr>
      <vt:lpstr>Thanksgiving Day</vt:lpstr>
      <vt:lpstr>PowerPoint Presentation</vt:lpstr>
      <vt:lpstr>PowerPoint Presentation</vt:lpstr>
      <vt:lpstr>Meet &amp; Greet   </vt:lpstr>
      <vt:lpstr>What we know about Thanksgiving</vt:lpstr>
      <vt:lpstr>PowerPoint Presentation</vt:lpstr>
      <vt:lpstr>PowerPoint Presentation</vt:lpstr>
      <vt:lpstr>Thanksgiving Bingo</vt:lpstr>
      <vt:lpstr>PowerPoint Presentation</vt:lpstr>
      <vt:lpstr>Communication  </vt:lpstr>
      <vt:lpstr>Communication requires knowing both sides of the story.</vt:lpstr>
      <vt:lpstr>PowerPoint Presentation</vt:lpstr>
      <vt:lpstr>PowerPoint Presentation</vt:lpstr>
      <vt:lpstr>PowerPoint Presentation</vt:lpstr>
      <vt:lpstr> Questions</vt:lpstr>
      <vt:lpstr>What are some of the topics you would like to discuss in class and/or English Corners?</vt:lpstr>
      <vt:lpstr>PowerPoint Presentation</vt:lpstr>
      <vt:lpstr>PowerPoint Presentation</vt:lpstr>
      <vt:lpstr>PowerPoint Presentation</vt:lpstr>
      <vt:lpstr>PowerPoint Presentation</vt:lpstr>
      <vt:lpstr>PowerPoint Presentation</vt:lpstr>
      <vt:lpstr>The Values Game</vt:lpstr>
      <vt:lpstr>Vocabulary Builders</vt:lpstr>
      <vt:lpstr>Five Phases of Dating</vt:lpstr>
      <vt:lpstr> Five Phases of Dating</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655</cp:revision>
  <cp:lastPrinted>2014-10-15T10:36:25Z</cp:lastPrinted>
  <dcterms:created xsi:type="dcterms:W3CDTF">2013-09-17T00:49:18Z</dcterms:created>
  <dcterms:modified xsi:type="dcterms:W3CDTF">2014-11-24T02:11:07Z</dcterms:modified>
</cp:coreProperties>
</file>