
<file path=[Content_Types].xml><?xml version="1.0" encoding="utf-8"?>
<Types xmlns="http://schemas.openxmlformats.org/package/2006/content-types">
  <Default Extension="png" ContentType="image/png"/>
  <Default Extension="jpeg" ContentType="image/jpeg"/>
  <Default Extension="emf" ContentType="image/x-emf"/>
  <Default Extension="rm" ContentType="audio/unknow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730" r:id="rId2"/>
    <p:sldId id="926" r:id="rId3"/>
    <p:sldId id="267" r:id="rId4"/>
    <p:sldId id="908" r:id="rId5"/>
    <p:sldId id="909" r:id="rId6"/>
    <p:sldId id="910" r:id="rId7"/>
    <p:sldId id="705" r:id="rId8"/>
    <p:sldId id="759" r:id="rId9"/>
    <p:sldId id="925" r:id="rId10"/>
    <p:sldId id="912" r:id="rId11"/>
    <p:sldId id="913" r:id="rId12"/>
    <p:sldId id="914" r:id="rId13"/>
    <p:sldId id="915" r:id="rId14"/>
    <p:sldId id="916" r:id="rId15"/>
    <p:sldId id="917" r:id="rId16"/>
    <p:sldId id="918" r:id="rId17"/>
    <p:sldId id="919" r:id="rId18"/>
    <p:sldId id="920" r:id="rId19"/>
    <p:sldId id="921" r:id="rId20"/>
    <p:sldId id="922" r:id="rId21"/>
    <p:sldId id="881" r:id="rId22"/>
    <p:sldId id="407" r:id="rId23"/>
    <p:sldId id="924" r:id="rId24"/>
    <p:sldId id="873" r:id="rId25"/>
    <p:sldId id="874" r:id="rId26"/>
    <p:sldId id="728" r:id="rId27"/>
    <p:sldId id="867" r:id="rId28"/>
    <p:sldId id="598" r:id="rId29"/>
    <p:sldId id="454" r:id="rId30"/>
    <p:sldId id="868" r:id="rId31"/>
    <p:sldId id="869" r:id="rId32"/>
    <p:sldId id="870" r:id="rId33"/>
    <p:sldId id="871" r:id="rId34"/>
    <p:sldId id="729" r:id="rId35"/>
    <p:sldId id="905" r:id="rId36"/>
    <p:sldId id="264" r:id="rId37"/>
    <p:sldId id="481" r:id="rId38"/>
    <p:sldId id="482" r:id="rId39"/>
    <p:sldId id="597" r:id="rId40"/>
    <p:sldId id="646" r:id="rId41"/>
    <p:sldId id="647" r:id="rId42"/>
    <p:sldId id="648" r:id="rId43"/>
    <p:sldId id="649" r:id="rId44"/>
    <p:sldId id="650" r:id="rId45"/>
    <p:sldId id="651" r:id="rId46"/>
    <p:sldId id="652" r:id="rId47"/>
    <p:sldId id="653" r:id="rId48"/>
    <p:sldId id="882" r:id="rId4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70" d="100"/>
        <a:sy n="70" d="100"/>
      </p:scale>
      <p:origin x="0" y="293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11/12/2014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92100"/>
            <a:ext cx="109728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2844800" cy="476250"/>
          </a:xfrm>
        </p:spPr>
        <p:txBody>
          <a:bodyPr/>
          <a:lstStyle>
            <a:lvl1pPr>
              <a:defRPr/>
            </a:lvl1pPr>
          </a:lstStyle>
          <a:p>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8F1C04E9-9FAE-42E4-977E-5AE25A59E829}" type="slidenum">
              <a:rPr lang="en-US"/>
              <a:pPr/>
              <a:t>‹#›</a:t>
            </a:fld>
            <a:endParaRPr lang="en-US"/>
          </a:p>
        </p:txBody>
      </p:sp>
    </p:spTree>
    <p:extLst>
      <p:ext uri="{BB962C8B-B14F-4D97-AF65-F5344CB8AC3E}">
        <p14:creationId xmlns:p14="http://schemas.microsoft.com/office/powerpoint/2010/main" val="1451660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11/12/2014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rm"/><Relationship Id="rId1" Type="http://schemas.microsoft.com/office/2007/relationships/media" Target="../media/media1.rm"/><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40042"/>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r>
              <a:rPr lang="en-US" dirty="0" smtClean="0">
                <a:latin typeface="Times New Roman" panose="02020603050405020304" pitchFamily="18" charset="0"/>
                <a:cs typeface="Times New Roman" panose="02020603050405020304" pitchFamily="18" charset="0"/>
              </a:rPr>
              <a:t>—Where are We?</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2868" y="1262776"/>
            <a:ext cx="9387840" cy="70408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The People’s Square</a:t>
            </a:r>
            <a:endParaRPr lang="en-US" sz="4000" dirty="0">
              <a:latin typeface="Times New Roman" panose="02020603050405020304" pitchFamily="18" charset="0"/>
              <a:cs typeface="Times New Roman" panose="02020603050405020304" pitchFamily="18" charset="0"/>
            </a:endParaRPr>
          </a:p>
        </p:txBody>
      </p:sp>
      <p:pic>
        <p:nvPicPr>
          <p:cNvPr id="6" name="china_anthem.rm">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925908" y="363817"/>
            <a:ext cx="609600" cy="6096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2869" y="1313131"/>
            <a:ext cx="2658794" cy="177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501662" y="1313131"/>
            <a:ext cx="6729045" cy="2554545"/>
          </a:xfrm>
          <a:prstGeom prst="rect">
            <a:avLst/>
          </a:prstGeom>
        </p:spPr>
        <p:txBody>
          <a:bodyPr wrap="square">
            <a:spAutoFit/>
          </a:bodyPr>
          <a:lstStyle/>
          <a:p>
            <a:r>
              <a:rPr lang="en-US" sz="2000" dirty="0"/>
              <a:t>Arise, ye who refuse to be slaves</a:t>
            </a:r>
          </a:p>
          <a:p>
            <a:r>
              <a:rPr lang="en-US" sz="2000" dirty="0"/>
              <a:t>With our very flesh and blood Let us build our new Great Wall!</a:t>
            </a:r>
          </a:p>
          <a:p>
            <a:r>
              <a:rPr lang="en-US" sz="2000" dirty="0"/>
              <a:t>The Peoples of China are in the most critical time, </a:t>
            </a:r>
            <a:endParaRPr lang="en-US" sz="2000" dirty="0" smtClean="0"/>
          </a:p>
          <a:p>
            <a:r>
              <a:rPr lang="en-US" sz="2000" dirty="0" smtClean="0"/>
              <a:t>Everybody </a:t>
            </a:r>
            <a:r>
              <a:rPr lang="en-US" sz="2000" dirty="0"/>
              <a:t>must roar his defiance.</a:t>
            </a:r>
          </a:p>
          <a:p>
            <a:r>
              <a:rPr lang="en-US" sz="2000" dirty="0"/>
              <a:t>Arise! Arise! Arise! Millions of hearts with one mind,</a:t>
            </a:r>
          </a:p>
          <a:p>
            <a:r>
              <a:rPr lang="en-US" sz="2000" dirty="0"/>
              <a:t>Brave the enemy's gunfire, March on! Brave the enemy's gunfire,</a:t>
            </a:r>
          </a:p>
          <a:p>
            <a:r>
              <a:rPr lang="en-US" sz="2000" dirty="0"/>
              <a:t>March on! March on! March on, on! </a:t>
            </a: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47368" fill="hold"/>
                                        <p:tgtEl>
                                          <p:spTgt spid="5"/>
                                        </p:tgtEl>
                                      </p:cBhvr>
                                    </p:cmd>
                                  </p:childTnLst>
                                </p:cTn>
                              </p:par>
                            </p:childTnLst>
                          </p:cTn>
                        </p:par>
                      </p:childTnLst>
                    </p:cTn>
                  </p:par>
                </p:childTnLst>
              </p:cTn>
              <p:nextCondLst>
                <p:cond evt="onClick" delay="0">
                  <p:tgtEl>
                    <p:spTgt spid="5"/>
                  </p:tgtEl>
                </p:cond>
              </p:nextCondLst>
            </p:seq>
            <p:audio>
              <p:cMediaNode vol="80000">
                <p:cTn id="22" fill="hold" display="0">
                  <p:stCondLst>
                    <p:cond delay="indefinite"/>
                  </p:stCondLst>
                  <p:endCondLst>
                    <p:cond evt="onStopAudio" delay="0">
                      <p:tgtEl>
                        <p:sldTgt/>
                      </p:tgtEl>
                    </p:cond>
                  </p:endCondLst>
                </p:cTn>
                <p:tgtEl>
                  <p:spTgt spid="5"/>
                </p:tgtEl>
              </p:cMediaNode>
            </p:audio>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47368" fill="hold"/>
                                        <p:tgtEl>
                                          <p:spTgt spid="6"/>
                                        </p:tgtEl>
                                      </p:cBhvr>
                                    </p:cmd>
                                  </p:childTnLst>
                                </p:cTn>
                              </p:par>
                            </p:childTnLst>
                          </p:cTn>
                        </p:par>
                      </p:childTnLst>
                    </p:cTn>
                  </p:par>
                </p:childTnLst>
              </p:cTn>
              <p:nextCondLst>
                <p:cond evt="onClick" delay="0">
                  <p:tgtEl>
                    <p:spTgt spid="6"/>
                  </p:tgtEl>
                </p:cond>
              </p:nextCondLst>
            </p:seq>
            <p:audio>
              <p:cMediaNode vol="66038">
                <p:cTn id="28" fill="hold" display="0">
                  <p:stCondLst>
                    <p:cond delay="indefinite"/>
                  </p:stCondLst>
                  <p:endCondLst>
                    <p:cond evt="onStopAudio" delay="0">
                      <p:tgtEl>
                        <p:sldTgt/>
                      </p:tgtEl>
                    </p:cond>
                  </p:endCondLst>
                </p:cTn>
                <p:tgtEl>
                  <p:spTgt spid="6"/>
                </p:tgtEl>
              </p:cMediaNode>
            </p:audio>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b="1" dirty="0">
                <a:latin typeface="Times New Roman" panose="02020603050405020304" pitchFamily="18" charset="0"/>
                <a:cs typeface="Times New Roman" panose="02020603050405020304" pitchFamily="18" charset="0"/>
              </a:rPr>
              <a:t>The Amazing China</a:t>
            </a:r>
            <a:r>
              <a:rPr lang="en-US" dirty="0">
                <a:latin typeface="Times New Roman" panose="02020603050405020304" pitchFamily="18" charset="0"/>
                <a:cs typeface="Times New Roman" panose="02020603050405020304" pitchFamily="18" charset="0"/>
              </a:rPr>
              <a:t>—Where are We?</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G:\DCIM\100MSDCF\DSC005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5576" y="1206507"/>
            <a:ext cx="8374964" cy="628122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12345" y="1505243"/>
            <a:ext cx="5904180" cy="646331"/>
          </a:xfrm>
          <a:prstGeom prst="rect">
            <a:avLst/>
          </a:prstGeom>
          <a:noFill/>
        </p:spPr>
        <p:txBody>
          <a:bodyPr wrap="none" rtlCol="0">
            <a:spAutoFit/>
          </a:bodyPr>
          <a:lstStyle/>
          <a:p>
            <a:r>
              <a:rPr lang="en-US" sz="3600" dirty="0" smtClean="0">
                <a:latin typeface="Times New Roman" panose="02020603050405020304" pitchFamily="18" charset="0"/>
                <a:cs typeface="Times New Roman" panose="02020603050405020304" pitchFamily="18" charset="0"/>
              </a:rPr>
              <a:t>Entrance to the Forbidden City</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China</a:t>
            </a:r>
            <a:r>
              <a:rPr lang="en-US" dirty="0" smtClean="0">
                <a:latin typeface="Times New Roman" panose="02020603050405020304" pitchFamily="18" charset="0"/>
                <a:cs typeface="Times New Roman" panose="02020603050405020304" pitchFamily="18" charset="0"/>
              </a:rPr>
              <a:t>—What is this?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pic>
        <p:nvPicPr>
          <p:cNvPr id="6146" name="Picture 2" descr="G:\DCIM\100MSDCF\DSC005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107" y="1779161"/>
            <a:ext cx="6771785" cy="50788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07287" y="2143035"/>
            <a:ext cx="6977423" cy="461665"/>
          </a:xfrm>
          <a:prstGeom prst="rect">
            <a:avLst/>
          </a:prstGeom>
          <a:noFill/>
        </p:spPr>
        <p:txBody>
          <a:bodyPr wrap="none" rtlCol="0">
            <a:spAutoFit/>
          </a:bodyPr>
          <a:lstStyle/>
          <a:p>
            <a:r>
              <a:rPr lang="en-US" sz="2400" dirty="0" smtClean="0">
                <a:latin typeface="Times New Roman" panose="02020603050405020304" pitchFamily="18" charset="0"/>
                <a:cs typeface="Times New Roman" panose="02020603050405020304" pitchFamily="18" charset="0"/>
              </a:rPr>
              <a:t>Large  cauldron which holds water used to put out fires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64" y="0"/>
            <a:ext cx="10515600" cy="1325563"/>
          </a:xfrm>
        </p:spPr>
        <p:txBody>
          <a:bodyPr/>
          <a:lstStyle/>
          <a:p>
            <a:pPr algn="ctr"/>
            <a:r>
              <a:rPr lang="en-US" dirty="0" smtClean="0">
                <a:latin typeface="Times New Roman" panose="02020603050405020304" pitchFamily="18" charset="0"/>
                <a:cs typeface="Times New Roman" panose="02020603050405020304" pitchFamily="18" charset="0"/>
              </a:rPr>
              <a:t>The Amazing China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pic>
        <p:nvPicPr>
          <p:cNvPr id="7170" name="Picture 2" descr="G:\DCIM\100MSDCF\DSC006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258" y="-875912"/>
            <a:ext cx="12675258" cy="95064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54371" y="154745"/>
            <a:ext cx="4696398" cy="769441"/>
          </a:xfrm>
          <a:prstGeom prst="rect">
            <a:avLst/>
          </a:prstGeom>
          <a:noFill/>
        </p:spPr>
        <p:txBody>
          <a:bodyPr wrap="square" rtlCol="0">
            <a:spAutoFit/>
          </a:bodyPr>
          <a:lstStyle/>
          <a:p>
            <a:r>
              <a:rPr lang="en-US" sz="4400" b="1" dirty="0" smtClean="0">
                <a:latin typeface="Times New Roman" panose="02020603050405020304" pitchFamily="18" charset="0"/>
                <a:cs typeface="Times New Roman" panose="02020603050405020304" pitchFamily="18" charset="0"/>
              </a:rPr>
              <a:t>What is this story?</a:t>
            </a:r>
            <a:endParaRPr lang="en-US"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a:t>
            </a:r>
            <a:r>
              <a:rPr lang="en-US" b="1" dirty="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p>
        </p:txBody>
      </p:sp>
      <p:sp>
        <p:nvSpPr>
          <p:cNvPr id="3" name="Content Placeholder 2"/>
          <p:cNvSpPr>
            <a:spLocks noGrp="1"/>
          </p:cNvSpPr>
          <p:nvPr>
            <p:ph idx="1"/>
          </p:nvPr>
        </p:nvSpPr>
        <p:spPr/>
        <p:txBody>
          <a:bodyPr/>
          <a:lstStyle/>
          <a:p>
            <a:endParaRPr lang="en-US" dirty="0"/>
          </a:p>
        </p:txBody>
      </p:sp>
      <p:pic>
        <p:nvPicPr>
          <p:cNvPr id="8194" name="Picture 2" descr="G:\DCIM\100MSDCF\DSC006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7227" y="1547447"/>
            <a:ext cx="7282642" cy="54619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70141" y="5725551"/>
            <a:ext cx="5269071" cy="769441"/>
          </a:xfrm>
          <a:prstGeom prst="rect">
            <a:avLst/>
          </a:prstGeom>
          <a:noFill/>
        </p:spPr>
        <p:txBody>
          <a:bodyPr wrap="none" rtlCol="0">
            <a:spAutoFit/>
          </a:bodyPr>
          <a:lstStyle/>
          <a:p>
            <a:r>
              <a:rPr lang="en-US" sz="4400" dirty="0" smtClean="0"/>
              <a:t>The Emperor’s Throne</a:t>
            </a:r>
            <a:endParaRPr lang="en-US" sz="4400" dirty="0"/>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a:t>
            </a:r>
            <a:r>
              <a:rPr lang="en-US" b="1" dirty="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We?</a:t>
            </a:r>
          </a:p>
        </p:txBody>
      </p:sp>
      <p:sp>
        <p:nvSpPr>
          <p:cNvPr id="3" name="Content Placeholder 2"/>
          <p:cNvSpPr>
            <a:spLocks noGrp="1"/>
          </p:cNvSpPr>
          <p:nvPr>
            <p:ph idx="1"/>
          </p:nvPr>
        </p:nvSpPr>
        <p:spPr/>
        <p:txBody>
          <a:bodyPr/>
          <a:lstStyle/>
          <a:p>
            <a:endParaRPr lang="en-US" dirty="0"/>
          </a:p>
        </p:txBody>
      </p:sp>
      <p:pic>
        <p:nvPicPr>
          <p:cNvPr id="9218" name="Picture 2" descr="G:\DCIM\100MSDCF\DSC006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107" y="1779161"/>
            <a:ext cx="6771785" cy="50788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42535" y="2220909"/>
            <a:ext cx="4686219" cy="830997"/>
          </a:xfrm>
          <a:prstGeom prst="rect">
            <a:avLst/>
          </a:prstGeom>
          <a:noFill/>
        </p:spPr>
        <p:txBody>
          <a:bodyPr wrap="none" rtlCol="0">
            <a:spAutoFit/>
          </a:bodyPr>
          <a:lstStyle/>
          <a:p>
            <a:r>
              <a:rPr lang="en-US" sz="4800" dirty="0" smtClean="0">
                <a:latin typeface="Times New Roman" panose="02020603050405020304" pitchFamily="18" charset="0"/>
                <a:cs typeface="Times New Roman" panose="02020603050405020304" pitchFamily="18" charset="0"/>
              </a:rPr>
              <a:t>Temple to Heaven</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0"/>
            <a:ext cx="10515600" cy="1325563"/>
          </a:xfrm>
        </p:spPr>
        <p:txBody>
          <a:bodyPr/>
          <a:lstStyle/>
          <a:p>
            <a:pPr algn="ctr"/>
            <a:r>
              <a:rPr lang="en-US" b="1" dirty="0">
                <a:latin typeface="Times New Roman" panose="02020603050405020304" pitchFamily="18" charset="0"/>
                <a:cs typeface="Times New Roman" panose="02020603050405020304" pitchFamily="18" charset="0"/>
              </a:rPr>
              <a:t>The Amazing </a:t>
            </a:r>
            <a:r>
              <a:rPr lang="en-US" b="1" dirty="0" smtClean="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endParaRPr lang="en-US" b="1" dirty="0"/>
          </a:p>
        </p:txBody>
      </p:sp>
      <p:sp>
        <p:nvSpPr>
          <p:cNvPr id="3" name="Content Placeholder 2"/>
          <p:cNvSpPr>
            <a:spLocks noGrp="1"/>
          </p:cNvSpPr>
          <p:nvPr>
            <p:ph idx="1"/>
          </p:nvPr>
        </p:nvSpPr>
        <p:spPr/>
        <p:txBody>
          <a:bodyPr/>
          <a:lstStyle/>
          <a:p>
            <a:endParaRPr lang="en-US" dirty="0"/>
          </a:p>
        </p:txBody>
      </p:sp>
      <p:pic>
        <p:nvPicPr>
          <p:cNvPr id="10242" name="Picture 2" descr="G:\DCIM\100MSDCF\DSC006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4049" y="1016591"/>
            <a:ext cx="7596554" cy="56974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63508" y="1659988"/>
            <a:ext cx="3245953" cy="646331"/>
          </a:xfrm>
          <a:prstGeom prst="rect">
            <a:avLst/>
          </a:prstGeom>
          <a:noFill/>
        </p:spPr>
        <p:txBody>
          <a:bodyPr wrap="none" rtlCol="0">
            <a:spAutoFit/>
          </a:bodyPr>
          <a:lstStyle/>
          <a:p>
            <a:r>
              <a:rPr lang="en-US" sz="3600" b="1" dirty="0" smtClean="0">
                <a:latin typeface="Times New Roman" panose="02020603050405020304" pitchFamily="18" charset="0"/>
                <a:cs typeface="Times New Roman" panose="02020603050405020304" pitchFamily="18" charset="0"/>
              </a:rPr>
              <a:t>The Great Wall</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The Amazing </a:t>
            </a:r>
            <a:r>
              <a:rPr lang="en-US" b="1" dirty="0" smtClean="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endParaRPr lang="en-US" dirty="0"/>
          </a:p>
        </p:txBody>
      </p:sp>
      <p:sp>
        <p:nvSpPr>
          <p:cNvPr id="3" name="Content Placeholder 2"/>
          <p:cNvSpPr>
            <a:spLocks noGrp="1"/>
          </p:cNvSpPr>
          <p:nvPr>
            <p:ph idx="1"/>
          </p:nvPr>
        </p:nvSpPr>
        <p:spPr/>
        <p:txBody>
          <a:bodyPr/>
          <a:lstStyle/>
          <a:p>
            <a:endParaRPr lang="en-US" dirty="0"/>
          </a:p>
        </p:txBody>
      </p:sp>
      <p:pic>
        <p:nvPicPr>
          <p:cNvPr id="11266" name="Picture 2" descr="G:\DCIM\100MSDCF\DSC007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0110" y="1575581"/>
            <a:ext cx="9003321" cy="67524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65564" y="1575581"/>
            <a:ext cx="5316520" cy="584775"/>
          </a:xfrm>
          <a:prstGeom prst="rect">
            <a:avLst/>
          </a:prstGeom>
          <a:noFill/>
        </p:spPr>
        <p:txBody>
          <a:bodyPr wrap="none" rtlCol="0">
            <a:spAutoFit/>
          </a:bodyPr>
          <a:lstStyle/>
          <a:p>
            <a:r>
              <a:rPr lang="en-US" sz="3200" dirty="0" smtClean="0">
                <a:solidFill>
                  <a:schemeClr val="bg1"/>
                </a:solidFill>
                <a:latin typeface="Times New Roman" panose="02020603050405020304" pitchFamily="18" charset="0"/>
                <a:cs typeface="Times New Roman" panose="02020603050405020304" pitchFamily="18" charset="0"/>
              </a:rPr>
              <a:t>The </a:t>
            </a:r>
            <a:r>
              <a:rPr lang="en-US" sz="3200" dirty="0" smtClean="0">
                <a:latin typeface="Times New Roman" panose="02020603050405020304" pitchFamily="18" charset="0"/>
                <a:cs typeface="Times New Roman" panose="02020603050405020304" pitchFamily="18" charset="0"/>
              </a:rPr>
              <a:t>Emperor’s Summer Palace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94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The Amazing China</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G:\DCIM\100MSDCF\DSC007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332" y="-168815"/>
            <a:ext cx="10385753" cy="77893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53139" y="961741"/>
            <a:ext cx="7508017" cy="1107996"/>
          </a:xfrm>
          <a:prstGeom prst="rect">
            <a:avLst/>
          </a:prstGeom>
          <a:noFill/>
        </p:spPr>
        <p:txBody>
          <a:bodyPr wrap="none" rtlCol="0">
            <a:spAutoFit/>
          </a:bodyPr>
          <a:lstStyle/>
          <a:p>
            <a:r>
              <a:rPr lang="en-US" sz="6600" dirty="0" smtClean="0">
                <a:solidFill>
                  <a:schemeClr val="bg1"/>
                </a:solidFill>
              </a:rPr>
              <a:t>Full Moon over China</a:t>
            </a:r>
            <a:endParaRPr lang="en-US" sz="6600" dirty="0">
              <a:solidFill>
                <a:schemeClr val="bg1"/>
              </a:solidFill>
            </a:endParaRPr>
          </a:p>
        </p:txBody>
      </p:sp>
    </p:spTree>
    <p:extLst>
      <p:ext uri="{BB962C8B-B14F-4D97-AF65-F5344CB8AC3E}">
        <p14:creationId xmlns:p14="http://schemas.microsoft.com/office/powerpoint/2010/main" val="281002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1842869" y="1012686"/>
            <a:ext cx="8567224" cy="5845314"/>
            <a:chOff x="914400" y="1309048"/>
            <a:chExt cx="7170737" cy="4876800"/>
          </a:xfrm>
        </p:grpSpPr>
        <p:pic>
          <p:nvPicPr>
            <p:cNvPr id="5" name="Picture 4" descr="China map"/>
            <p:cNvPicPr>
              <a:picLocks noChangeAspect="1" noChangeArrowheads="1"/>
            </p:cNvPicPr>
            <p:nvPr/>
          </p:nvPicPr>
          <p:blipFill>
            <a:blip r:embed="rId2" cstate="print"/>
            <a:srcRect t="10055" r="111" b="4730"/>
            <a:stretch>
              <a:fillRect/>
            </a:stretch>
          </p:blipFill>
          <p:spPr>
            <a:xfrm>
              <a:off x="914400" y="1309048"/>
              <a:ext cx="7170737" cy="4876800"/>
            </a:xfrm>
            <a:prstGeom prst="rect">
              <a:avLst/>
            </a:prstGeom>
            <a:noFill/>
            <a:ln/>
          </p:spPr>
        </p:pic>
        <p:sp>
          <p:nvSpPr>
            <p:cNvPr id="7" name="Oval 6"/>
            <p:cNvSpPr/>
            <p:nvPr/>
          </p:nvSpPr>
          <p:spPr>
            <a:xfrm>
              <a:off x="5486400" y="4027099"/>
              <a:ext cx="21336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2438400" y="304800"/>
            <a:ext cx="7315200" cy="707886"/>
          </a:xfrm>
          <a:prstGeom prst="rect">
            <a:avLst/>
          </a:prstGeom>
          <a:noFill/>
        </p:spPr>
        <p:txBody>
          <a:bodyPr wrap="square" rtlCol="0">
            <a:spAutoFit/>
          </a:bodyPr>
          <a:lstStyle/>
          <a:p>
            <a:pPr algn="ctr"/>
            <a:r>
              <a:rPr lang="en-US" sz="4000" dirty="0" smtClean="0">
                <a:effectLst>
                  <a:outerShdw blurRad="38100" dist="38100" dir="2700000" algn="tl">
                    <a:srgbClr val="000000">
                      <a:alpha val="43137"/>
                    </a:srgbClr>
                  </a:outerShdw>
                </a:effectLst>
                <a:latin typeface="+mj-lt"/>
              </a:rPr>
              <a:t>What is China?</a:t>
            </a:r>
            <a:endParaRPr lang="en-US" sz="40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398843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b="1" dirty="0" smtClean="0"/>
              <a:t>Next English Corner</a:t>
            </a:r>
            <a:endParaRPr lang="en-US" sz="7200" b="1" dirty="0"/>
          </a:p>
        </p:txBody>
      </p:sp>
      <p:sp>
        <p:nvSpPr>
          <p:cNvPr id="3" name="Content Placeholder 2"/>
          <p:cNvSpPr>
            <a:spLocks noGrp="1"/>
          </p:cNvSpPr>
          <p:nvPr>
            <p:ph idx="1"/>
          </p:nvPr>
        </p:nvSpPr>
        <p:spPr/>
        <p:txBody>
          <a:bodyPr>
            <a:normAutofit fontScale="92500" lnSpcReduction="20000"/>
          </a:bodyPr>
          <a:lstStyle/>
          <a:p>
            <a:pPr marL="0" indent="0">
              <a:buNone/>
            </a:pPr>
            <a:r>
              <a:rPr lang="en-US" sz="4000" dirty="0" smtClean="0"/>
              <a:t>No English Corner, but please come to the </a:t>
            </a:r>
            <a:r>
              <a:rPr lang="en-US" sz="5200" b="1" i="1" dirty="0" smtClean="0"/>
              <a:t>Star Speaking Competition:</a:t>
            </a:r>
          </a:p>
          <a:p>
            <a:pPr marL="0" indent="0">
              <a:buNone/>
            </a:pPr>
            <a:r>
              <a:rPr lang="en-US" sz="4000" dirty="0" smtClean="0"/>
              <a:t> </a:t>
            </a:r>
          </a:p>
          <a:p>
            <a:r>
              <a:rPr lang="en-US" sz="4000" dirty="0" smtClean="0"/>
              <a:t>Building</a:t>
            </a:r>
          </a:p>
          <a:p>
            <a:r>
              <a:rPr lang="en-US" sz="4000" dirty="0" smtClean="0"/>
              <a:t>PM</a:t>
            </a:r>
          </a:p>
          <a:p>
            <a:pPr marL="0" indent="0">
              <a:buNone/>
            </a:pPr>
            <a:endParaRPr lang="en-US" sz="4000" dirty="0"/>
          </a:p>
          <a:p>
            <a:pPr marL="0" indent="0">
              <a:buNone/>
            </a:pPr>
            <a:r>
              <a:rPr lang="en-US" sz="4000" b="1" dirty="0" smtClean="0"/>
              <a:t>This is a great chance to listen and learn how to speak effectively in public.  Come one; come all!!!</a:t>
            </a:r>
          </a:p>
          <a:p>
            <a:endParaRPr lang="en-US" b="1" dirty="0"/>
          </a:p>
        </p:txBody>
      </p:sp>
    </p:spTree>
    <p:extLst>
      <p:ext uri="{BB962C8B-B14F-4D97-AF65-F5344CB8AC3E}">
        <p14:creationId xmlns:p14="http://schemas.microsoft.com/office/powerpoint/2010/main" val="3656617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Agree / Disagree</a:t>
            </a:r>
            <a:endParaRPr lang="en-US" b="1"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a:lstStyle/>
          <a:p>
            <a:r>
              <a:rPr lang="en-US" dirty="0" smtClean="0">
                <a:latin typeface="Times New Roman" panose="02020603050405020304" pitchFamily="18" charset="0"/>
                <a:cs typeface="Times New Roman" panose="02020603050405020304" pitchFamily="18" charset="0"/>
              </a:rPr>
              <a:t>I agree with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half" idx="2"/>
          </p:nvPr>
        </p:nvSpPr>
        <p:spPr/>
        <p:txBody>
          <a:bodyPr/>
          <a:lstStyle/>
          <a:p>
            <a:endParaRPr lang="en-US" dirty="0"/>
          </a:p>
        </p:txBody>
      </p:sp>
      <p:sp>
        <p:nvSpPr>
          <p:cNvPr id="7" name="Text Placeholder 6"/>
          <p:cNvSpPr>
            <a:spLocks noGrp="1"/>
          </p:cNvSpPr>
          <p:nvPr>
            <p:ph type="body" sz="quarter" idx="3"/>
          </p:nvPr>
        </p:nvSpPr>
        <p:spPr/>
        <p:txBody>
          <a:bodyPr/>
          <a:lstStyle/>
          <a:p>
            <a:r>
              <a:rPr lang="en-US" dirty="0" smtClean="0">
                <a:latin typeface="Times New Roman" panose="02020603050405020304" pitchFamily="18" charset="0"/>
                <a:cs typeface="Times New Roman" panose="02020603050405020304" pitchFamily="18" charset="0"/>
              </a:rPr>
              <a:t>I disagree with ….</a:t>
            </a:r>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p:txBody>
          <a:bodyPr/>
          <a:lstStyle/>
          <a:p>
            <a:endParaRPr lang="en-US"/>
          </a:p>
        </p:txBody>
      </p:sp>
    </p:spTree>
    <p:extLst>
      <p:ext uri="{BB962C8B-B14F-4D97-AF65-F5344CB8AC3E}">
        <p14:creationId xmlns:p14="http://schemas.microsoft.com/office/powerpoint/2010/main" val="10471493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55210" y="1718440"/>
            <a:ext cx="10515600" cy="5139559"/>
          </a:xfrm>
        </p:spPr>
        <p:txBody>
          <a:bodyPr>
            <a:normAutofit fontScale="77500" lnSpcReduction="20000"/>
          </a:bodyPr>
          <a:lstStyle/>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514350" lvl="2" indent="-514350">
              <a:spcBef>
                <a:spcPts val="1000"/>
              </a:spcBef>
              <a:buAutoNum type="arabicPeriod"/>
            </a:pPr>
            <a:r>
              <a:rPr lang="en-US" sz="4600" dirty="0">
                <a:latin typeface="Times New Roman" panose="02020603050405020304" pitchFamily="18" charset="0"/>
                <a:cs typeface="Times New Roman" panose="02020603050405020304" pitchFamily="18" charset="0"/>
              </a:rPr>
              <a:t>What do you think of 11/11 (singles day)?  What did you do on singles day</a:t>
            </a:r>
            <a:r>
              <a:rPr lang="en-US" sz="4600" dirty="0" smtClean="0">
                <a:latin typeface="Times New Roman" panose="02020603050405020304" pitchFamily="18" charset="0"/>
                <a:cs typeface="Times New Roman" panose="02020603050405020304" pitchFamily="18" charset="0"/>
              </a:rPr>
              <a:t>?</a:t>
            </a:r>
          </a:p>
          <a:p>
            <a:pPr marL="514350" lvl="2" indent="-514350">
              <a:spcBef>
                <a:spcPts val="1000"/>
              </a:spcBef>
              <a:buAutoNum type="arabicPeriod"/>
            </a:pPr>
            <a:r>
              <a:rPr lang="en-US" sz="4600" dirty="0" smtClean="0">
                <a:latin typeface="Times New Roman" panose="02020603050405020304" pitchFamily="18" charset="0"/>
                <a:cs typeface="Times New Roman" panose="02020603050405020304" pitchFamily="18" charset="0"/>
              </a:rPr>
              <a:t>If </a:t>
            </a:r>
            <a:r>
              <a:rPr lang="en-US" sz="4600" dirty="0">
                <a:latin typeface="Times New Roman" panose="02020603050405020304" pitchFamily="18" charset="0"/>
                <a:cs typeface="Times New Roman" panose="02020603050405020304" pitchFamily="18" charset="0"/>
              </a:rPr>
              <a:t>you were to rewrite the script for this presentation on China what would you leave out?  What would you add that is not currently included</a:t>
            </a:r>
            <a:r>
              <a:rPr lang="en-US" sz="4600" dirty="0" smtClean="0">
                <a:latin typeface="Times New Roman" panose="02020603050405020304" pitchFamily="18" charset="0"/>
                <a:cs typeface="Times New Roman" panose="02020603050405020304" pitchFamily="18" charset="0"/>
              </a:rPr>
              <a:t>?</a:t>
            </a:r>
          </a:p>
          <a:p>
            <a:pPr marL="514350" lvl="2" indent="-514350">
              <a:spcBef>
                <a:spcPts val="1000"/>
              </a:spcBef>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775985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356885" y="2038867"/>
            <a:ext cx="9478236"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promoting peace</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29</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a:t>
            </a:r>
            <a:r>
              <a:rPr lang="en-US" sz="6000" b="1" dirty="0" smtClean="0">
                <a:latin typeface="Times New Roman" panose="02020603050405020304" pitchFamily="18" charset="0"/>
                <a:cs typeface="Times New Roman" panose="02020603050405020304" pitchFamily="18" charset="0"/>
              </a:rPr>
              <a:t>, November </a:t>
            </a:r>
            <a:r>
              <a:rPr lang="en-US" sz="6000" b="1" dirty="0" smtClean="0">
                <a:latin typeface="Times New Roman" panose="02020603050405020304" pitchFamily="18" charset="0"/>
                <a:cs typeface="Times New Roman" panose="02020603050405020304" pitchFamily="18" charset="0"/>
              </a:rPr>
              <a:t>27</a:t>
            </a:r>
            <a:r>
              <a:rPr lang="en-US" sz="6000" b="1" dirty="0" smtClean="0">
                <a:latin typeface="Times New Roman" panose="02020603050405020304" pitchFamily="18" charset="0"/>
                <a:cs typeface="Times New Roman" panose="02020603050405020304" pitchFamily="18" charset="0"/>
              </a:rPr>
              <a:t>, </a:t>
            </a:r>
            <a:r>
              <a:rPr lang="en-US" sz="6000" b="1" dirty="0" smtClean="0">
                <a:latin typeface="Times New Roman" panose="02020603050405020304" pitchFamily="18" charset="0"/>
                <a:cs typeface="Times New Roman" panose="02020603050405020304" pitchFamily="18" charset="0"/>
              </a:rPr>
              <a:t>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7470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November 6, </a:t>
            </a:r>
            <a:r>
              <a:rPr lang="en-US" sz="5400" b="1" dirty="0"/>
              <a:t>2014</a:t>
            </a:r>
            <a:endParaRPr lang="en-US" sz="5400" dirty="0"/>
          </a:p>
        </p:txBody>
      </p:sp>
      <p:sp>
        <p:nvSpPr>
          <p:cNvPr id="5" name="Content Placeholder 4"/>
          <p:cNvSpPr>
            <a:spLocks noGrp="1"/>
          </p:cNvSpPr>
          <p:nvPr>
            <p:ph idx="1"/>
          </p:nvPr>
        </p:nvSpPr>
        <p:spPr/>
        <p:txBody>
          <a:bodyPr/>
          <a:lstStyle/>
          <a:p>
            <a:endParaRPr lang="en-US" dirty="0"/>
          </a:p>
        </p:txBody>
      </p:sp>
      <p:pic>
        <p:nvPicPr>
          <p:cNvPr id="1026" name="Picture 2" descr="C:\Users\Murdoch\Downloads\20141106_2000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784131"/>
            <a:ext cx="14901333" cy="628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5136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Halloween Bingo</a:t>
            </a:r>
            <a:endParaRPr lang="en-US" dirty="0"/>
          </a:p>
        </p:txBody>
      </p:sp>
      <p:sp>
        <p:nvSpPr>
          <p:cNvPr id="6" name="Content Placeholder 5"/>
          <p:cNvSpPr>
            <a:spLocks noGrp="1"/>
          </p:cNvSpPr>
          <p:nvPr>
            <p:ph idx="1"/>
          </p:nvPr>
        </p:nvSpPr>
        <p:spPr/>
        <p:txBody>
          <a:bodyPr/>
          <a:lstStyle/>
          <a:p>
            <a:r>
              <a:rPr lang="en-US" dirty="0" smtClean="0"/>
              <a:t>Materials: Bingo Score Card and pen.</a:t>
            </a:r>
          </a:p>
          <a:p>
            <a:r>
              <a:rPr lang="en-US" dirty="0" smtClean="0"/>
              <a:t>Instructions: Halloween related words will be drawn out of a jar.  When a word is drawn that matches one of your words, place a X in the corner of that word’s square.  </a:t>
            </a:r>
          </a:p>
          <a:p>
            <a:r>
              <a:rPr lang="en-US" dirty="0" smtClean="0"/>
              <a:t>The first person to get five words in any straight line (up and down; across, or diagonal calls out “Bingo.”  The person then reads his/her words to verify accuracy.  If all are correct; he/she is declared the winner.</a:t>
            </a:r>
          </a:p>
          <a:p>
            <a:r>
              <a:rPr lang="en-US" dirty="0" smtClean="0"/>
              <a:t>Play will then resume until a person has a X in all of his/her squares.  If all are correct; he/</a:t>
            </a:r>
            <a:r>
              <a:rPr lang="en-US" dirty="0"/>
              <a:t>s</a:t>
            </a:r>
            <a:r>
              <a:rPr lang="en-US" dirty="0" smtClean="0"/>
              <a:t>he is declared the Grand Champion.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100013"/>
            <a:ext cx="28575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60600" cy="177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135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November 6,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2050" name="Picture 2" descr="C:\Users\Murdoch\Downloads\20141106_1959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599" y="1767648"/>
            <a:ext cx="13636977" cy="575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961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732" y="87601"/>
            <a:ext cx="10515600" cy="1325563"/>
          </a:xfrm>
        </p:spPr>
        <p:txBody>
          <a:bodyPr>
            <a:noAutofit/>
          </a:bodyPr>
          <a:lstStyle/>
          <a:p>
            <a:pPr algn="ctr"/>
            <a:r>
              <a:rPr lang="en-US" sz="5400" b="1" dirty="0"/>
              <a:t>Our English Corner </a:t>
            </a:r>
            <a:r>
              <a:rPr lang="en-US" sz="5400" b="1" dirty="0" smtClean="0"/>
              <a:t>Friends</a:t>
            </a:r>
            <a:br>
              <a:rPr lang="en-US" sz="5400" b="1" dirty="0" smtClean="0"/>
            </a:br>
            <a:r>
              <a:rPr lang="en-US" sz="5400" b="1" dirty="0" smtClean="0"/>
              <a:t>November 6,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3074" name="Picture 2" descr="C:\Users\Murdoch\Downloads\20141106_1958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7599" y="1413164"/>
            <a:ext cx="15804444" cy="666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892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Love Can Build a Bridge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Singles Day—11/11</a:t>
            </a:r>
            <a:endParaRPr lang="en-US" b="1" dirty="0"/>
          </a:p>
        </p:txBody>
      </p:sp>
      <p:sp>
        <p:nvSpPr>
          <p:cNvPr id="3" name="Content Placeholder 2"/>
          <p:cNvSpPr>
            <a:spLocks noGrp="1"/>
          </p:cNvSpPr>
          <p:nvPr>
            <p:ph idx="1"/>
          </p:nvPr>
        </p:nvSpPr>
        <p:spPr>
          <a:xfrm>
            <a:off x="299545" y="2219763"/>
            <a:ext cx="11038490" cy="4351338"/>
          </a:xfrm>
        </p:spPr>
        <p:txBody>
          <a:bodyPr>
            <a:normAutofit/>
          </a:bodyPr>
          <a:lstStyle/>
          <a:p>
            <a:r>
              <a:rPr lang="en-US" sz="4400" dirty="0" smtClean="0"/>
              <a:t>What did you do on singles day?</a:t>
            </a:r>
          </a:p>
          <a:p>
            <a:r>
              <a:rPr lang="en-US" sz="4400" dirty="0" smtClean="0"/>
              <a:t>I didn’t hear; what did you say?</a:t>
            </a:r>
          </a:p>
          <a:p>
            <a:r>
              <a:rPr lang="en-US" sz="4400" dirty="0" smtClean="0"/>
              <a:t>I try to meet friends and mingle,</a:t>
            </a:r>
          </a:p>
          <a:p>
            <a:r>
              <a:rPr lang="en-US" sz="4400" dirty="0" smtClean="0"/>
              <a:t>However, I am still single.</a:t>
            </a:r>
          </a:p>
          <a:p>
            <a:r>
              <a:rPr lang="en-US" sz="4400" dirty="0" smtClean="0"/>
              <a:t>Which for me is really okay!</a:t>
            </a:r>
            <a:endParaRPr lang="en-US" sz="4400"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2743200" cy="1829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9766" y="102478"/>
            <a:ext cx="2851752" cy="1882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000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7576</TotalTime>
  <Words>2278</Words>
  <Application>Microsoft Office PowerPoint</Application>
  <PresentationFormat>Custom</PresentationFormat>
  <Paragraphs>306</Paragraphs>
  <Slides>48</Slides>
  <Notes>2</Notes>
  <HiddenSlides>0</HiddenSlides>
  <MMClips>2</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PowerPoint Presentation</vt:lpstr>
      <vt:lpstr>Next English Corner</vt:lpstr>
      <vt:lpstr> Next English Corner Thursday, November 27, 2014  7 PM  </vt:lpstr>
      <vt:lpstr>Our English Corner Friends November 6, 2014</vt:lpstr>
      <vt:lpstr>Our English Corner Friends November 6, 2014</vt:lpstr>
      <vt:lpstr>Our English Corner Friends November 6, 2014</vt:lpstr>
      <vt:lpstr>PowerPoint Presentation</vt:lpstr>
      <vt:lpstr> </vt:lpstr>
      <vt:lpstr>Singles Day—11/11</vt:lpstr>
      <vt:lpstr>The Amazing China—Where are We?</vt:lpstr>
      <vt:lpstr>The Amazing China—Where are We?</vt:lpstr>
      <vt:lpstr>The Amazing China—What is this?</vt:lpstr>
      <vt:lpstr>The Amazing China</vt:lpstr>
      <vt:lpstr>The Amazing China—Where are We?</vt:lpstr>
      <vt:lpstr>The Amazing China—Where are We?</vt:lpstr>
      <vt:lpstr>The Amazing China—Where are We?</vt:lpstr>
      <vt:lpstr>The Amazing China—Where are We?</vt:lpstr>
      <vt:lpstr>The Amazing China</vt:lpstr>
      <vt:lpstr>PowerPoint Presentation</vt:lpstr>
      <vt:lpstr>Agree / Disagree</vt:lpstr>
      <vt:lpstr>Meet &amp; Greet   </vt:lpstr>
      <vt:lpstr>PowerPoint Presentation</vt:lpstr>
      <vt:lpstr>PowerPoint Presentation</vt:lpstr>
      <vt:lpstr>Communication  </vt:lpstr>
      <vt:lpstr>Communication requires knowing both sides of the story.</vt:lpstr>
      <vt:lpstr>PowerPoint Presentation</vt:lpstr>
      <vt:lpstr>PowerPoint Presentation</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The Values Game</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Halloween Bingo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641</cp:revision>
  <cp:lastPrinted>2014-10-15T10:36:25Z</cp:lastPrinted>
  <dcterms:created xsi:type="dcterms:W3CDTF">2013-09-17T00:49:18Z</dcterms:created>
  <dcterms:modified xsi:type="dcterms:W3CDTF">2014-11-12T13:40:51Z</dcterms:modified>
</cp:coreProperties>
</file>