
<file path=[Content_Types].xml><?xml version="1.0" encoding="utf-8"?>
<Types xmlns="http://schemas.openxmlformats.org/package/2006/content-types">
  <Default Extension="png" ContentType="image/png"/>
  <Default Extension="jpeg" ContentType="image/jpeg"/>
  <Default Extension="emf" ContentType="image/x-emf"/>
  <Default Extension="rm" ContentType="audio/unknow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730" r:id="rId2"/>
    <p:sldId id="926" r:id="rId3"/>
    <p:sldId id="267" r:id="rId4"/>
    <p:sldId id="908" r:id="rId5"/>
    <p:sldId id="909" r:id="rId6"/>
    <p:sldId id="910" r:id="rId7"/>
    <p:sldId id="705" r:id="rId8"/>
    <p:sldId id="759" r:id="rId9"/>
    <p:sldId id="925" r:id="rId10"/>
    <p:sldId id="912" r:id="rId11"/>
    <p:sldId id="913" r:id="rId12"/>
    <p:sldId id="914" r:id="rId13"/>
    <p:sldId id="915" r:id="rId14"/>
    <p:sldId id="916" r:id="rId15"/>
    <p:sldId id="917" r:id="rId16"/>
    <p:sldId id="918" r:id="rId17"/>
    <p:sldId id="919" r:id="rId18"/>
    <p:sldId id="920" r:id="rId19"/>
    <p:sldId id="921" r:id="rId20"/>
    <p:sldId id="922" r:id="rId21"/>
    <p:sldId id="881" r:id="rId22"/>
    <p:sldId id="407" r:id="rId23"/>
    <p:sldId id="924" r:id="rId24"/>
    <p:sldId id="873" r:id="rId25"/>
    <p:sldId id="874" r:id="rId26"/>
    <p:sldId id="728" r:id="rId27"/>
    <p:sldId id="867" r:id="rId28"/>
    <p:sldId id="598" r:id="rId29"/>
    <p:sldId id="454" r:id="rId30"/>
    <p:sldId id="868" r:id="rId31"/>
    <p:sldId id="869" r:id="rId32"/>
    <p:sldId id="870" r:id="rId33"/>
    <p:sldId id="871" r:id="rId34"/>
    <p:sldId id="729" r:id="rId35"/>
    <p:sldId id="905" r:id="rId36"/>
    <p:sldId id="264" r:id="rId37"/>
    <p:sldId id="481" r:id="rId38"/>
    <p:sldId id="482" r:id="rId39"/>
    <p:sldId id="597" r:id="rId40"/>
    <p:sldId id="646" r:id="rId41"/>
    <p:sldId id="647" r:id="rId42"/>
    <p:sldId id="648" r:id="rId43"/>
    <p:sldId id="649" r:id="rId44"/>
    <p:sldId id="650" r:id="rId45"/>
    <p:sldId id="651" r:id="rId46"/>
    <p:sldId id="652" r:id="rId47"/>
    <p:sldId id="653" r:id="rId48"/>
    <p:sldId id="882" r:id="rId49"/>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60" d="100"/>
          <a:sy n="60" d="100"/>
        </p:scale>
        <p:origin x="-1716" y="-384"/>
      </p:cViewPr>
      <p:guideLst>
        <p:guide orient="horz" pos="2160"/>
        <p:guide pos="3840"/>
      </p:guideLst>
    </p:cSldViewPr>
  </p:slideViewPr>
  <p:notesTextViewPr>
    <p:cViewPr>
      <p:scale>
        <a:sx n="1" d="1"/>
        <a:sy n="1" d="1"/>
      </p:scale>
      <p:origin x="0" y="0"/>
    </p:cViewPr>
  </p:notesTextViewPr>
  <p:sorterViewPr>
    <p:cViewPr>
      <p:scale>
        <a:sx n="70" d="100"/>
        <a:sy n="70" d="100"/>
      </p:scale>
      <p:origin x="0" y="293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11/12/2014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7</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2100"/>
            <a:ext cx="10972800" cy="13843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050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050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45225"/>
            <a:ext cx="2844800" cy="476250"/>
          </a:xfrm>
        </p:spPr>
        <p:txBody>
          <a:bodyPr/>
          <a:lstStyle>
            <a:lvl1pPr>
              <a:defRPr/>
            </a:lvl1pPr>
          </a:lstStyle>
          <a:p>
            <a:endParaRPr lang="en-US"/>
          </a:p>
        </p:txBody>
      </p:sp>
      <p:sp>
        <p:nvSpPr>
          <p:cNvPr id="6" name="Footer Placeholder 5"/>
          <p:cNvSpPr>
            <a:spLocks noGrp="1"/>
          </p:cNvSpPr>
          <p:nvPr>
            <p:ph type="ftr" sz="quarter" idx="11"/>
          </p:nvPr>
        </p:nvSpPr>
        <p:spPr>
          <a:xfrm>
            <a:off x="4165600" y="6245225"/>
            <a:ext cx="38608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fld id="{8F1C04E9-9FAE-42E4-977E-5AE25A59E829}" type="slidenum">
              <a:rPr lang="en-US"/>
              <a:pPr/>
              <a:t>‹#›</a:t>
            </a:fld>
            <a:endParaRPr lang="en-US"/>
          </a:p>
        </p:txBody>
      </p:sp>
    </p:spTree>
    <p:extLst>
      <p:ext uri="{BB962C8B-B14F-4D97-AF65-F5344CB8AC3E}">
        <p14:creationId xmlns:p14="http://schemas.microsoft.com/office/powerpoint/2010/main" val="1451660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11/12/2014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11/12/2014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11/12/2014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11/12/2014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rm"/><Relationship Id="rId1" Type="http://schemas.microsoft.com/office/2007/relationships/media" Target="../media/media1.rm"/><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165004" y="364364"/>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6499" y="1033465"/>
            <a:ext cx="6936828"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extLst>
      <p:ext uri="{BB962C8B-B14F-4D97-AF65-F5344CB8AC3E}">
        <p14:creationId xmlns:p14="http://schemas.microsoft.com/office/powerpoint/2010/main" val="140779077"/>
      </p:ext>
    </p:extLst>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108" y="140042"/>
            <a:ext cx="10515600" cy="1325563"/>
          </a:xfrm>
        </p:spPr>
        <p:txBody>
          <a:bodyPr/>
          <a:lstStyle/>
          <a:p>
            <a:pPr algn="ctr"/>
            <a:r>
              <a:rPr lang="en-US" b="1" dirty="0" smtClean="0">
                <a:latin typeface="Times New Roman" panose="02020603050405020304" pitchFamily="18" charset="0"/>
                <a:cs typeface="Times New Roman" panose="02020603050405020304" pitchFamily="18" charset="0"/>
              </a:rPr>
              <a:t>The Amazing China</a:t>
            </a:r>
            <a:r>
              <a:rPr lang="en-US" dirty="0" smtClean="0">
                <a:latin typeface="Times New Roman" panose="02020603050405020304" pitchFamily="18" charset="0"/>
                <a:cs typeface="Times New Roman" panose="02020603050405020304" pitchFamily="18" charset="0"/>
              </a:rPr>
              <a:t>—Where are We?</a:t>
            </a:r>
            <a:endParaRPr lang="en-US" dirty="0">
              <a:latin typeface="Times New Roman" panose="02020603050405020304" pitchFamily="18" charset="0"/>
              <a:cs typeface="Times New Roman" panose="02020603050405020304" pitchFamily="18" charset="0"/>
            </a:endParaRPr>
          </a:p>
        </p:txBody>
      </p:sp>
      <p:pic>
        <p:nvPicPr>
          <p:cNvPr id="5" name="china_anthem.rm">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5791200" y="3695700"/>
            <a:ext cx="609600" cy="609600"/>
          </a:xfrm>
        </p:spPr>
      </p:pic>
      <p:pic>
        <p:nvPicPr>
          <p:cNvPr id="4098" name="Picture 2" descr="G:\DCIM\100MSDCF\DSC0057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2868" y="1262776"/>
            <a:ext cx="9387840" cy="70408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626592" y="5908431"/>
            <a:ext cx="4402744" cy="707886"/>
          </a:xfrm>
          <a:prstGeom prst="rect">
            <a:avLst/>
          </a:prstGeom>
          <a:noFill/>
        </p:spPr>
        <p:txBody>
          <a:bodyPr wrap="none" rtlCol="0">
            <a:spAutoFit/>
          </a:bodyPr>
          <a:lstStyle/>
          <a:p>
            <a:r>
              <a:rPr lang="en-US" sz="4000" dirty="0" smtClean="0">
                <a:latin typeface="Times New Roman" panose="02020603050405020304" pitchFamily="18" charset="0"/>
                <a:cs typeface="Times New Roman" panose="02020603050405020304" pitchFamily="18" charset="0"/>
              </a:rPr>
              <a:t>The People’s Square</a:t>
            </a:r>
            <a:endParaRPr lang="en-US" sz="4000" dirty="0">
              <a:latin typeface="Times New Roman" panose="02020603050405020304" pitchFamily="18" charset="0"/>
              <a:cs typeface="Times New Roman" panose="02020603050405020304" pitchFamily="18" charset="0"/>
            </a:endParaRPr>
          </a:p>
        </p:txBody>
      </p:sp>
      <p:pic>
        <p:nvPicPr>
          <p:cNvPr id="6" name="china_anthem.r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25908" y="363817"/>
            <a:ext cx="609600" cy="609600"/>
          </a:xfrm>
          <a:prstGeom prst="rect">
            <a:avLst/>
          </a:prstGeom>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42869" y="1313131"/>
            <a:ext cx="2658794" cy="17725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501662" y="1313131"/>
            <a:ext cx="6729045" cy="2554545"/>
          </a:xfrm>
          <a:prstGeom prst="rect">
            <a:avLst/>
          </a:prstGeom>
        </p:spPr>
        <p:txBody>
          <a:bodyPr wrap="square">
            <a:spAutoFit/>
          </a:bodyPr>
          <a:lstStyle/>
          <a:p>
            <a:r>
              <a:rPr lang="en-US" sz="2000" dirty="0"/>
              <a:t>Arise, ye who refuse to be slaves</a:t>
            </a:r>
          </a:p>
          <a:p>
            <a:r>
              <a:rPr lang="en-US" sz="2000" dirty="0"/>
              <a:t>With our very flesh and blood Let us build our new Great Wall!</a:t>
            </a:r>
          </a:p>
          <a:p>
            <a:r>
              <a:rPr lang="en-US" sz="2000" dirty="0"/>
              <a:t>The Peoples of China are in the most critical time, </a:t>
            </a:r>
            <a:endParaRPr lang="en-US" sz="2000" dirty="0" smtClean="0"/>
          </a:p>
          <a:p>
            <a:r>
              <a:rPr lang="en-US" sz="2000" dirty="0" smtClean="0"/>
              <a:t>Everybody </a:t>
            </a:r>
            <a:r>
              <a:rPr lang="en-US" sz="2000" dirty="0"/>
              <a:t>must roar his defiance.</a:t>
            </a:r>
          </a:p>
          <a:p>
            <a:r>
              <a:rPr lang="en-US" sz="2000" dirty="0"/>
              <a:t>Arise! Arise! Arise! Millions of hearts with one mind,</a:t>
            </a:r>
          </a:p>
          <a:p>
            <a:r>
              <a:rPr lang="en-US" sz="2000" dirty="0"/>
              <a:t>Brave the enemy's gunfire, March on! Brave the enemy's gunfire,</a:t>
            </a:r>
          </a:p>
          <a:p>
            <a:r>
              <a:rPr lang="en-US" sz="2000" dirty="0"/>
              <a:t>March on! March on! March on, on! </a:t>
            </a:r>
          </a:p>
        </p:txBody>
      </p:sp>
    </p:spTree>
    <p:extLst>
      <p:ext uri="{BB962C8B-B14F-4D97-AF65-F5344CB8AC3E}">
        <p14:creationId xmlns:p14="http://schemas.microsoft.com/office/powerpoint/2010/main" val="29393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47368" fill="hold"/>
                                        <p:tgtEl>
                                          <p:spTgt spid="5"/>
                                        </p:tgtEl>
                                      </p:cBhvr>
                                    </p:cmd>
                                  </p:childTnLst>
                                </p:cTn>
                              </p:par>
                            </p:childTnLst>
                          </p:cTn>
                        </p:par>
                      </p:childTnLst>
                    </p:cTn>
                  </p:par>
                </p:childTnLst>
              </p:cTn>
              <p:nextCondLst>
                <p:cond evt="onClick" delay="0">
                  <p:tgtEl>
                    <p:spTgt spid="5"/>
                  </p:tgtEl>
                </p:cond>
              </p:nextCondLst>
            </p:seq>
            <p:audio>
              <p:cMediaNode vol="80000">
                <p:cTn id="22" fill="hold" display="0">
                  <p:stCondLst>
                    <p:cond delay="indefinite"/>
                  </p:stCondLst>
                  <p:endCondLst>
                    <p:cond evt="onStopAudio" delay="0">
                      <p:tgtEl>
                        <p:sldTgt/>
                      </p:tgtEl>
                    </p:cond>
                  </p:endCondLst>
                </p:cTn>
                <p:tgtEl>
                  <p:spTgt spid="5"/>
                </p:tgtEl>
              </p:cMediaNode>
            </p:audio>
            <p:seq concurrent="1" nextAc="seek">
              <p:cTn id="23" restart="whenNotActive" fill="hold" evtFilter="cancelBubble" nodeType="interactiveSeq">
                <p:stCondLst>
                  <p:cond evt="onClick" delay="0">
                    <p:tgtEl>
                      <p:spTgt spid="6"/>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47368" fill="hold"/>
                                        <p:tgtEl>
                                          <p:spTgt spid="6"/>
                                        </p:tgtEl>
                                      </p:cBhvr>
                                    </p:cmd>
                                  </p:childTnLst>
                                </p:cTn>
                              </p:par>
                            </p:childTnLst>
                          </p:cTn>
                        </p:par>
                      </p:childTnLst>
                    </p:cTn>
                  </p:par>
                </p:childTnLst>
              </p:cTn>
              <p:nextCondLst>
                <p:cond evt="onClick" delay="0">
                  <p:tgtEl>
                    <p:spTgt spid="6"/>
                  </p:tgtEl>
                </p:cond>
              </p:nextCondLst>
            </p:seq>
            <p:audio>
              <p:cMediaNode vol="66038">
                <p:cTn id="28" fill="hold" display="0">
                  <p:stCondLst>
                    <p:cond delay="indefinite"/>
                  </p:stCondLst>
                  <p:endCondLst>
                    <p:cond evt="onStopAudio" delay="0">
                      <p:tgtEl>
                        <p:sldTgt/>
                      </p:tgtEl>
                    </p:cond>
                  </p:endCondLst>
                </p:cTn>
                <p:tgtEl>
                  <p:spTgt spid="6"/>
                </p:tgtEl>
              </p:cMediaNode>
            </p:audio>
          </p:childTnLst>
        </p:cTn>
      </p:par>
    </p:tnLst>
    <p:bldLst>
      <p:bldP spid="4"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b="1" dirty="0">
                <a:latin typeface="Times New Roman" panose="02020603050405020304" pitchFamily="18" charset="0"/>
                <a:cs typeface="Times New Roman" panose="02020603050405020304" pitchFamily="18" charset="0"/>
              </a:rPr>
              <a:t>The Amazing China</a:t>
            </a:r>
            <a:r>
              <a:rPr lang="en-US" dirty="0">
                <a:latin typeface="Times New Roman" panose="02020603050405020304" pitchFamily="18" charset="0"/>
                <a:cs typeface="Times New Roman" panose="02020603050405020304" pitchFamily="18" charset="0"/>
              </a:rPr>
              <a:t>—Where are We?</a:t>
            </a:r>
            <a:endParaRPr lang="en-US" dirty="0"/>
          </a:p>
        </p:txBody>
      </p:sp>
      <p:sp>
        <p:nvSpPr>
          <p:cNvPr id="3" name="Content Placeholder 2"/>
          <p:cNvSpPr>
            <a:spLocks noGrp="1"/>
          </p:cNvSpPr>
          <p:nvPr>
            <p:ph idx="1"/>
          </p:nvPr>
        </p:nvSpPr>
        <p:spPr/>
        <p:txBody>
          <a:bodyPr/>
          <a:lstStyle/>
          <a:p>
            <a:endParaRPr lang="en-US" dirty="0"/>
          </a:p>
        </p:txBody>
      </p:sp>
      <p:pic>
        <p:nvPicPr>
          <p:cNvPr id="5122" name="Picture 2" descr="G:\DCIM\100MSDCF\DSC0057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5576" y="1206507"/>
            <a:ext cx="8374964" cy="628122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12345" y="1505243"/>
            <a:ext cx="5904180" cy="646331"/>
          </a:xfrm>
          <a:prstGeom prst="rect">
            <a:avLst/>
          </a:prstGeom>
          <a:noFill/>
        </p:spPr>
        <p:txBody>
          <a:bodyPr wrap="none" rtlCol="0">
            <a:spAutoFit/>
          </a:bodyPr>
          <a:lstStyle/>
          <a:p>
            <a:r>
              <a:rPr lang="en-US" sz="3600" dirty="0" smtClean="0">
                <a:latin typeface="Times New Roman" panose="02020603050405020304" pitchFamily="18" charset="0"/>
                <a:cs typeface="Times New Roman" panose="02020603050405020304" pitchFamily="18" charset="0"/>
              </a:rPr>
              <a:t>Entrance to the Forbidden City</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93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The Amazing China</a:t>
            </a:r>
            <a:r>
              <a:rPr lang="en-US" dirty="0" smtClean="0">
                <a:latin typeface="Times New Roman" panose="02020603050405020304" pitchFamily="18" charset="0"/>
                <a:cs typeface="Times New Roman" panose="02020603050405020304" pitchFamily="18" charset="0"/>
              </a:rPr>
              <a:t>—What is this?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pic>
        <p:nvPicPr>
          <p:cNvPr id="6146" name="Picture 2" descr="G:\DCIM\100MSDCF\DSC0059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0107" y="1779161"/>
            <a:ext cx="6771785" cy="507883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607287" y="2143035"/>
            <a:ext cx="6977423" cy="461665"/>
          </a:xfrm>
          <a:prstGeom prst="rect">
            <a:avLst/>
          </a:prstGeom>
          <a:noFill/>
        </p:spPr>
        <p:txBody>
          <a:bodyPr wrap="none" rtlCol="0">
            <a:spAutoFit/>
          </a:bodyPr>
          <a:lstStyle/>
          <a:p>
            <a:r>
              <a:rPr lang="en-US" sz="2400" dirty="0" smtClean="0">
                <a:latin typeface="Times New Roman" panose="02020603050405020304" pitchFamily="18" charset="0"/>
                <a:cs typeface="Times New Roman" panose="02020603050405020304" pitchFamily="18" charset="0"/>
              </a:rPr>
              <a:t>Large  cauldron which holds water used to put out fires</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93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64" y="0"/>
            <a:ext cx="10515600" cy="1325563"/>
          </a:xfrm>
        </p:spPr>
        <p:txBody>
          <a:bodyPr/>
          <a:lstStyle/>
          <a:p>
            <a:pPr algn="ctr"/>
            <a:r>
              <a:rPr lang="en-US" dirty="0" smtClean="0">
                <a:latin typeface="Times New Roman" panose="02020603050405020304" pitchFamily="18" charset="0"/>
                <a:cs typeface="Times New Roman" panose="02020603050405020304" pitchFamily="18" charset="0"/>
              </a:rPr>
              <a:t>The Amazing China</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pic>
        <p:nvPicPr>
          <p:cNvPr id="7170" name="Picture 2" descr="G:\DCIM\100MSDCF\DSC006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258" y="-875912"/>
            <a:ext cx="12675258" cy="95064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54371" y="154745"/>
            <a:ext cx="4696398" cy="769441"/>
          </a:xfrm>
          <a:prstGeom prst="rect">
            <a:avLst/>
          </a:prstGeom>
          <a:noFill/>
        </p:spPr>
        <p:txBody>
          <a:bodyPr wrap="square" rtlCol="0">
            <a:spAutoFit/>
          </a:bodyPr>
          <a:lstStyle/>
          <a:p>
            <a:r>
              <a:rPr lang="en-US" sz="4400" b="1" dirty="0" smtClean="0">
                <a:latin typeface="Times New Roman" panose="02020603050405020304" pitchFamily="18" charset="0"/>
                <a:cs typeface="Times New Roman" panose="02020603050405020304" pitchFamily="18" charset="0"/>
              </a:rPr>
              <a:t>What is this story?</a:t>
            </a:r>
            <a:endParaRPr lang="en-U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93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The Amazing </a:t>
            </a:r>
            <a:r>
              <a:rPr lang="en-US" b="1" dirty="0">
                <a:latin typeface="Times New Roman" panose="02020603050405020304" pitchFamily="18" charset="0"/>
                <a:cs typeface="Times New Roman" panose="02020603050405020304" pitchFamily="18" charset="0"/>
              </a:rPr>
              <a:t>China</a:t>
            </a:r>
            <a:r>
              <a:rPr lang="en-US" dirty="0">
                <a:latin typeface="Times New Roman" panose="02020603050405020304" pitchFamily="18" charset="0"/>
                <a:cs typeface="Times New Roman" panose="02020603050405020304" pitchFamily="18" charset="0"/>
              </a:rPr>
              <a:t>—Where are We?</a:t>
            </a:r>
          </a:p>
        </p:txBody>
      </p:sp>
      <p:sp>
        <p:nvSpPr>
          <p:cNvPr id="3" name="Content Placeholder 2"/>
          <p:cNvSpPr>
            <a:spLocks noGrp="1"/>
          </p:cNvSpPr>
          <p:nvPr>
            <p:ph idx="1"/>
          </p:nvPr>
        </p:nvSpPr>
        <p:spPr/>
        <p:txBody>
          <a:bodyPr/>
          <a:lstStyle/>
          <a:p>
            <a:endParaRPr lang="en-US" dirty="0"/>
          </a:p>
        </p:txBody>
      </p:sp>
      <p:pic>
        <p:nvPicPr>
          <p:cNvPr id="8194" name="Picture 2" descr="G:\DCIM\100MSDCF\DSC0061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7227" y="1547447"/>
            <a:ext cx="7282642" cy="546198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770141" y="5725551"/>
            <a:ext cx="5269071" cy="769441"/>
          </a:xfrm>
          <a:prstGeom prst="rect">
            <a:avLst/>
          </a:prstGeom>
          <a:noFill/>
        </p:spPr>
        <p:txBody>
          <a:bodyPr wrap="none" rtlCol="0">
            <a:spAutoFit/>
          </a:bodyPr>
          <a:lstStyle/>
          <a:p>
            <a:r>
              <a:rPr lang="en-US" sz="4400" dirty="0" smtClean="0"/>
              <a:t>The Emperor’s Throne</a:t>
            </a:r>
            <a:endParaRPr lang="en-US" sz="4400" dirty="0"/>
          </a:p>
        </p:txBody>
      </p:sp>
    </p:spTree>
    <p:extLst>
      <p:ext uri="{BB962C8B-B14F-4D97-AF65-F5344CB8AC3E}">
        <p14:creationId xmlns:p14="http://schemas.microsoft.com/office/powerpoint/2010/main" val="29393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The Amazing </a:t>
            </a:r>
            <a:r>
              <a:rPr lang="en-US" b="1" dirty="0">
                <a:latin typeface="Times New Roman" panose="02020603050405020304" pitchFamily="18" charset="0"/>
                <a:cs typeface="Times New Roman" panose="02020603050405020304" pitchFamily="18" charset="0"/>
              </a:rPr>
              <a:t>China</a:t>
            </a:r>
            <a:r>
              <a:rPr lang="en-US" dirty="0">
                <a:latin typeface="Times New Roman" panose="02020603050405020304" pitchFamily="18" charset="0"/>
                <a:cs typeface="Times New Roman" panose="02020603050405020304" pitchFamily="18" charset="0"/>
              </a:rPr>
              <a:t>—Where</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are We?</a:t>
            </a:r>
          </a:p>
        </p:txBody>
      </p:sp>
      <p:sp>
        <p:nvSpPr>
          <p:cNvPr id="3" name="Content Placeholder 2"/>
          <p:cNvSpPr>
            <a:spLocks noGrp="1"/>
          </p:cNvSpPr>
          <p:nvPr>
            <p:ph idx="1"/>
          </p:nvPr>
        </p:nvSpPr>
        <p:spPr/>
        <p:txBody>
          <a:bodyPr/>
          <a:lstStyle/>
          <a:p>
            <a:endParaRPr lang="en-US" dirty="0"/>
          </a:p>
        </p:txBody>
      </p:sp>
      <p:pic>
        <p:nvPicPr>
          <p:cNvPr id="9218" name="Picture 2" descr="G:\DCIM\100MSDCF\DSC0065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0107" y="1779161"/>
            <a:ext cx="6771785" cy="507883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42535" y="2220909"/>
            <a:ext cx="4686219" cy="830997"/>
          </a:xfrm>
          <a:prstGeom prst="rect">
            <a:avLst/>
          </a:prstGeom>
          <a:noFill/>
        </p:spPr>
        <p:txBody>
          <a:bodyPr wrap="none" rtlCol="0">
            <a:spAutoFit/>
          </a:bodyPr>
          <a:lstStyle/>
          <a:p>
            <a:r>
              <a:rPr lang="en-US" sz="4800" dirty="0" smtClean="0">
                <a:latin typeface="Times New Roman" panose="02020603050405020304" pitchFamily="18" charset="0"/>
                <a:cs typeface="Times New Roman" panose="02020603050405020304" pitchFamily="18" charset="0"/>
              </a:rPr>
              <a:t>Temple to Heaven</a:t>
            </a:r>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93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0"/>
            <a:ext cx="10515600" cy="1325563"/>
          </a:xfrm>
        </p:spPr>
        <p:txBody>
          <a:bodyPr/>
          <a:lstStyle/>
          <a:p>
            <a:pPr algn="ctr"/>
            <a:r>
              <a:rPr lang="en-US" b="1" dirty="0">
                <a:latin typeface="Times New Roman" panose="02020603050405020304" pitchFamily="18" charset="0"/>
                <a:cs typeface="Times New Roman" panose="02020603050405020304" pitchFamily="18" charset="0"/>
              </a:rPr>
              <a:t>The Amazing </a:t>
            </a:r>
            <a:r>
              <a:rPr lang="en-US" b="1" dirty="0" smtClean="0">
                <a:latin typeface="Times New Roman" panose="02020603050405020304" pitchFamily="18" charset="0"/>
                <a:cs typeface="Times New Roman" panose="02020603050405020304" pitchFamily="18" charset="0"/>
              </a:rPr>
              <a:t>China</a:t>
            </a:r>
            <a:r>
              <a:rPr lang="en-US" dirty="0">
                <a:latin typeface="Times New Roman" panose="02020603050405020304" pitchFamily="18" charset="0"/>
                <a:cs typeface="Times New Roman" panose="02020603050405020304" pitchFamily="18" charset="0"/>
              </a:rPr>
              <a:t>—Where are We?</a:t>
            </a:r>
            <a:endParaRPr lang="en-US" b="1" dirty="0"/>
          </a:p>
        </p:txBody>
      </p:sp>
      <p:sp>
        <p:nvSpPr>
          <p:cNvPr id="3" name="Content Placeholder 2"/>
          <p:cNvSpPr>
            <a:spLocks noGrp="1"/>
          </p:cNvSpPr>
          <p:nvPr>
            <p:ph idx="1"/>
          </p:nvPr>
        </p:nvSpPr>
        <p:spPr/>
        <p:txBody>
          <a:bodyPr/>
          <a:lstStyle/>
          <a:p>
            <a:endParaRPr lang="en-US" dirty="0"/>
          </a:p>
        </p:txBody>
      </p:sp>
      <p:pic>
        <p:nvPicPr>
          <p:cNvPr id="10242" name="Picture 2" descr="G:\DCIM\100MSDCF\DSC0068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4049" y="1016591"/>
            <a:ext cx="7596554" cy="569741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963508" y="1659988"/>
            <a:ext cx="3245953" cy="646331"/>
          </a:xfrm>
          <a:prstGeom prst="rect">
            <a:avLst/>
          </a:prstGeom>
          <a:noFill/>
        </p:spPr>
        <p:txBody>
          <a:bodyPr wrap="none" rtlCol="0">
            <a:spAutoFit/>
          </a:bodyPr>
          <a:lstStyle/>
          <a:p>
            <a:r>
              <a:rPr lang="en-US" sz="3600" b="1" dirty="0" smtClean="0">
                <a:latin typeface="Times New Roman" panose="02020603050405020304" pitchFamily="18" charset="0"/>
                <a:cs typeface="Times New Roman" panose="02020603050405020304" pitchFamily="18" charset="0"/>
              </a:rPr>
              <a:t>The Great Wall</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93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The Amazing </a:t>
            </a:r>
            <a:r>
              <a:rPr lang="en-US" b="1" dirty="0" smtClean="0">
                <a:latin typeface="Times New Roman" panose="02020603050405020304" pitchFamily="18" charset="0"/>
                <a:cs typeface="Times New Roman" panose="02020603050405020304" pitchFamily="18" charset="0"/>
              </a:rPr>
              <a:t>China</a:t>
            </a:r>
            <a:r>
              <a:rPr lang="en-US" dirty="0">
                <a:latin typeface="Times New Roman" panose="02020603050405020304" pitchFamily="18" charset="0"/>
                <a:cs typeface="Times New Roman" panose="02020603050405020304" pitchFamily="18" charset="0"/>
              </a:rPr>
              <a:t>—Where are We?</a:t>
            </a:r>
            <a:endParaRPr lang="en-US" dirty="0"/>
          </a:p>
        </p:txBody>
      </p:sp>
      <p:sp>
        <p:nvSpPr>
          <p:cNvPr id="3" name="Content Placeholder 2"/>
          <p:cNvSpPr>
            <a:spLocks noGrp="1"/>
          </p:cNvSpPr>
          <p:nvPr>
            <p:ph idx="1"/>
          </p:nvPr>
        </p:nvSpPr>
        <p:spPr/>
        <p:txBody>
          <a:bodyPr/>
          <a:lstStyle/>
          <a:p>
            <a:endParaRPr lang="en-US" dirty="0"/>
          </a:p>
        </p:txBody>
      </p:sp>
      <p:pic>
        <p:nvPicPr>
          <p:cNvPr id="11266" name="Picture 2" descr="G:\DCIM\100MSDCF\DSC007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0110" y="1575581"/>
            <a:ext cx="9003321" cy="67524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065564" y="1575581"/>
            <a:ext cx="5316520" cy="584775"/>
          </a:xfrm>
          <a:prstGeom prst="rect">
            <a:avLst/>
          </a:prstGeom>
          <a:noFill/>
        </p:spPr>
        <p:txBody>
          <a:bodyPr wrap="none" rtlCol="0">
            <a:spAutoFit/>
          </a:bodyPr>
          <a:lstStyle/>
          <a:p>
            <a:r>
              <a:rPr lang="en-US" sz="3200" dirty="0" smtClean="0">
                <a:solidFill>
                  <a:schemeClr val="bg1"/>
                </a:solidFill>
                <a:latin typeface="Times New Roman" panose="02020603050405020304" pitchFamily="18" charset="0"/>
                <a:cs typeface="Times New Roman" panose="02020603050405020304" pitchFamily="18" charset="0"/>
              </a:rPr>
              <a:t>The </a:t>
            </a:r>
            <a:r>
              <a:rPr lang="en-US" sz="3200" dirty="0" smtClean="0">
                <a:latin typeface="Times New Roman" panose="02020603050405020304" pitchFamily="18" charset="0"/>
                <a:cs typeface="Times New Roman" panose="02020603050405020304" pitchFamily="18" charset="0"/>
              </a:rPr>
              <a:t>Emperor’s Summer Palace</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194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The Amazing China</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G:\DCIM\100MSDCF\DSC007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4332" y="-168815"/>
            <a:ext cx="10385753" cy="77893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853139" y="961741"/>
            <a:ext cx="7508017" cy="1107996"/>
          </a:xfrm>
          <a:prstGeom prst="rect">
            <a:avLst/>
          </a:prstGeom>
          <a:noFill/>
        </p:spPr>
        <p:txBody>
          <a:bodyPr wrap="none" rtlCol="0">
            <a:spAutoFit/>
          </a:bodyPr>
          <a:lstStyle/>
          <a:p>
            <a:r>
              <a:rPr lang="en-US" sz="6600" dirty="0" smtClean="0">
                <a:solidFill>
                  <a:schemeClr val="bg1"/>
                </a:solidFill>
              </a:rPr>
              <a:t>Full Moon over China</a:t>
            </a:r>
            <a:endParaRPr lang="en-US" sz="6600" dirty="0">
              <a:solidFill>
                <a:schemeClr val="bg1"/>
              </a:solidFill>
            </a:endParaRPr>
          </a:p>
        </p:txBody>
      </p:sp>
    </p:spTree>
    <p:extLst>
      <p:ext uri="{BB962C8B-B14F-4D97-AF65-F5344CB8AC3E}">
        <p14:creationId xmlns:p14="http://schemas.microsoft.com/office/powerpoint/2010/main" val="2810025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p:nvPr/>
        </p:nvGrpSpPr>
        <p:grpSpPr>
          <a:xfrm>
            <a:off x="1842869" y="1012686"/>
            <a:ext cx="8567224" cy="5845314"/>
            <a:chOff x="914400" y="1309048"/>
            <a:chExt cx="7170737" cy="4876800"/>
          </a:xfrm>
        </p:grpSpPr>
        <p:pic>
          <p:nvPicPr>
            <p:cNvPr id="5" name="Picture 4" descr="China map"/>
            <p:cNvPicPr>
              <a:picLocks noChangeAspect="1" noChangeArrowheads="1"/>
            </p:cNvPicPr>
            <p:nvPr/>
          </p:nvPicPr>
          <p:blipFill>
            <a:blip r:embed="rId2" cstate="print"/>
            <a:srcRect t="10055" r="111" b="4730"/>
            <a:stretch>
              <a:fillRect/>
            </a:stretch>
          </p:blipFill>
          <p:spPr>
            <a:xfrm>
              <a:off x="914400" y="1309048"/>
              <a:ext cx="7170737" cy="4876800"/>
            </a:xfrm>
            <a:prstGeom prst="rect">
              <a:avLst/>
            </a:prstGeom>
            <a:noFill/>
            <a:ln/>
          </p:spPr>
        </p:pic>
        <p:sp>
          <p:nvSpPr>
            <p:cNvPr id="7" name="Oval 6"/>
            <p:cNvSpPr/>
            <p:nvPr/>
          </p:nvSpPr>
          <p:spPr>
            <a:xfrm>
              <a:off x="5486400" y="4027099"/>
              <a:ext cx="21336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p:cNvSpPr txBox="1"/>
          <p:nvPr/>
        </p:nvSpPr>
        <p:spPr>
          <a:xfrm>
            <a:off x="2438400" y="304800"/>
            <a:ext cx="7315200" cy="707886"/>
          </a:xfrm>
          <a:prstGeom prst="rect">
            <a:avLst/>
          </a:prstGeom>
          <a:noFill/>
        </p:spPr>
        <p:txBody>
          <a:bodyPr wrap="square" rtlCol="0">
            <a:spAutoFit/>
          </a:bodyPr>
          <a:lstStyle/>
          <a:p>
            <a:pPr algn="ctr"/>
            <a:r>
              <a:rPr lang="en-US" sz="4000" dirty="0" smtClean="0">
                <a:effectLst>
                  <a:outerShdw blurRad="38100" dist="38100" dir="2700000" algn="tl">
                    <a:srgbClr val="000000">
                      <a:alpha val="43137"/>
                    </a:srgbClr>
                  </a:outerShdw>
                </a:effectLst>
                <a:latin typeface="+mj-lt"/>
              </a:rPr>
              <a:t>What is China?</a:t>
            </a:r>
            <a:endParaRPr lang="en-US" sz="4000"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3988439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7200" b="1" dirty="0" smtClean="0"/>
              <a:t>Next English Corner</a:t>
            </a:r>
            <a:endParaRPr lang="en-US" sz="7200" b="1" dirty="0"/>
          </a:p>
        </p:txBody>
      </p:sp>
      <p:sp>
        <p:nvSpPr>
          <p:cNvPr id="3" name="Content Placeholder 2"/>
          <p:cNvSpPr>
            <a:spLocks noGrp="1"/>
          </p:cNvSpPr>
          <p:nvPr>
            <p:ph idx="1"/>
          </p:nvPr>
        </p:nvSpPr>
        <p:spPr/>
        <p:txBody>
          <a:bodyPr>
            <a:normAutofit fontScale="92500" lnSpcReduction="20000"/>
          </a:bodyPr>
          <a:lstStyle/>
          <a:p>
            <a:pPr marL="0" indent="0">
              <a:buNone/>
            </a:pPr>
            <a:r>
              <a:rPr lang="en-US" sz="4000" dirty="0" smtClean="0"/>
              <a:t>No English Corner, but please come to the </a:t>
            </a:r>
            <a:r>
              <a:rPr lang="en-US" sz="5200" b="1" i="1" dirty="0" smtClean="0"/>
              <a:t>Star Speaking Competition:</a:t>
            </a:r>
          </a:p>
          <a:p>
            <a:pPr marL="0" indent="0">
              <a:buNone/>
            </a:pPr>
            <a:r>
              <a:rPr lang="en-US" sz="4000" dirty="0" smtClean="0"/>
              <a:t> </a:t>
            </a:r>
          </a:p>
          <a:p>
            <a:r>
              <a:rPr lang="en-US" sz="4000" dirty="0" smtClean="0"/>
              <a:t>Building</a:t>
            </a:r>
          </a:p>
          <a:p>
            <a:r>
              <a:rPr lang="en-US" sz="4000" dirty="0" smtClean="0"/>
              <a:t>PM</a:t>
            </a:r>
          </a:p>
          <a:p>
            <a:pPr marL="0" indent="0">
              <a:buNone/>
            </a:pPr>
            <a:endParaRPr lang="en-US" sz="4000" dirty="0"/>
          </a:p>
          <a:p>
            <a:pPr marL="0" indent="0">
              <a:buNone/>
            </a:pPr>
            <a:r>
              <a:rPr lang="en-US" sz="4000" b="1" dirty="0" smtClean="0"/>
              <a:t>This is a great chance to listen and learn how to speak effectively in public.  Come one; come all!!!</a:t>
            </a:r>
          </a:p>
          <a:p>
            <a:endParaRPr lang="en-US" b="1" dirty="0"/>
          </a:p>
        </p:txBody>
      </p:sp>
    </p:spTree>
    <p:extLst>
      <p:ext uri="{BB962C8B-B14F-4D97-AF65-F5344CB8AC3E}">
        <p14:creationId xmlns:p14="http://schemas.microsoft.com/office/powerpoint/2010/main" val="3656617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Agree / Disagree</a:t>
            </a:r>
            <a:endParaRPr lang="en-US" b="1"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p:txBody>
          <a:bodyPr/>
          <a:lstStyle/>
          <a:p>
            <a:r>
              <a:rPr lang="en-US" dirty="0" smtClean="0">
                <a:latin typeface="Times New Roman" panose="02020603050405020304" pitchFamily="18" charset="0"/>
                <a:cs typeface="Times New Roman" panose="02020603050405020304" pitchFamily="18" charset="0"/>
              </a:rPr>
              <a:t>I agree with ….</a:t>
            </a:r>
            <a:endParaRPr lang="en-US" dirty="0">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sz="half" idx="2"/>
          </p:nvPr>
        </p:nvSpPr>
        <p:spPr/>
        <p:txBody>
          <a:bodyPr/>
          <a:lstStyle/>
          <a:p>
            <a:endParaRPr lang="en-US" dirty="0"/>
          </a:p>
        </p:txBody>
      </p:sp>
      <p:sp>
        <p:nvSpPr>
          <p:cNvPr id="7" name="Text Placeholder 6"/>
          <p:cNvSpPr>
            <a:spLocks noGrp="1"/>
          </p:cNvSpPr>
          <p:nvPr>
            <p:ph type="body" sz="quarter" idx="3"/>
          </p:nvPr>
        </p:nvSpPr>
        <p:spPr/>
        <p:txBody>
          <a:bodyPr/>
          <a:lstStyle/>
          <a:p>
            <a:r>
              <a:rPr lang="en-US" dirty="0" smtClean="0">
                <a:latin typeface="Times New Roman" panose="02020603050405020304" pitchFamily="18" charset="0"/>
                <a:cs typeface="Times New Roman" panose="02020603050405020304" pitchFamily="18" charset="0"/>
              </a:rPr>
              <a:t>I disagree with ….</a:t>
            </a:r>
            <a:endParaRPr lang="en-US" dirty="0">
              <a:latin typeface="Times New Roman" panose="02020603050405020304" pitchFamily="18" charset="0"/>
              <a:cs typeface="Times New Roman" panose="02020603050405020304" pitchFamily="18" charset="0"/>
            </a:endParaRPr>
          </a:p>
        </p:txBody>
      </p:sp>
      <p:sp>
        <p:nvSpPr>
          <p:cNvPr id="8" name="Content Placeholder 7"/>
          <p:cNvSpPr>
            <a:spLocks noGrp="1"/>
          </p:cNvSpPr>
          <p:nvPr>
            <p:ph sz="quarter" idx="4"/>
          </p:nvPr>
        </p:nvSpPr>
        <p:spPr/>
        <p:txBody>
          <a:bodyPr/>
          <a:lstStyle/>
          <a:p>
            <a:endParaRPr lang="en-US"/>
          </a:p>
        </p:txBody>
      </p:sp>
    </p:spTree>
    <p:extLst>
      <p:ext uri="{BB962C8B-B14F-4D97-AF65-F5344CB8AC3E}">
        <p14:creationId xmlns:p14="http://schemas.microsoft.com/office/powerpoint/2010/main" val="10471493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434" y="727732"/>
            <a:ext cx="10515600" cy="1325563"/>
          </a:xfrm>
        </p:spPr>
        <p:txBody>
          <a:bodyPr>
            <a:noAutofit/>
          </a:bodyPr>
          <a:lstStyle/>
          <a:p>
            <a:pPr algn="ctr"/>
            <a:r>
              <a:rPr lang="en-US" sz="6600" b="1" dirty="0" smtClean="0"/>
              <a:t>Meet &amp; Greet</a:t>
            </a:r>
            <a:br>
              <a:rPr lang="en-US" sz="6600" b="1" dirty="0" smtClean="0"/>
            </a:br>
            <a:r>
              <a:rPr lang="en-US" sz="6600" b="1" dirty="0" smtClean="0"/>
              <a:t>  </a:t>
            </a:r>
            <a:endParaRPr lang="en-US" sz="6600" b="1" dirty="0"/>
          </a:p>
        </p:txBody>
      </p:sp>
      <p:sp>
        <p:nvSpPr>
          <p:cNvPr id="5" name="Content Placeholder 4"/>
          <p:cNvSpPr>
            <a:spLocks noGrp="1"/>
          </p:cNvSpPr>
          <p:nvPr>
            <p:ph idx="1"/>
          </p:nvPr>
        </p:nvSpPr>
        <p:spPr>
          <a:xfrm>
            <a:off x="755210" y="1718440"/>
            <a:ext cx="10515600" cy="5139559"/>
          </a:xfrm>
        </p:spPr>
        <p:txBody>
          <a:bodyPr>
            <a:normAutofit fontScale="77500" lnSpcReduction="20000"/>
          </a:bodyPr>
          <a:lstStyle/>
          <a:p>
            <a:pPr marL="0" indent="0">
              <a:buNone/>
            </a:pPr>
            <a:r>
              <a:rPr lang="en-US" sz="6000" b="1" dirty="0" smtClean="0"/>
              <a:t>Introduce yourselves. </a:t>
            </a:r>
          </a:p>
          <a:p>
            <a:pPr marL="0" indent="0">
              <a:buNone/>
            </a:pPr>
            <a:endParaRPr lang="en-US" sz="6000" dirty="0" smtClean="0"/>
          </a:p>
          <a:p>
            <a:pPr marL="0" indent="0">
              <a:buNone/>
            </a:pPr>
            <a:r>
              <a:rPr lang="en-US" sz="6000" b="1" dirty="0" smtClean="0"/>
              <a:t>Optional Topics:</a:t>
            </a:r>
          </a:p>
          <a:p>
            <a:pPr marL="514350" lvl="2" indent="-514350">
              <a:spcBef>
                <a:spcPts val="1000"/>
              </a:spcBef>
              <a:buAutoNum type="arabicPeriod"/>
            </a:pPr>
            <a:r>
              <a:rPr lang="en-US" sz="4600" dirty="0">
                <a:latin typeface="Times New Roman" panose="02020603050405020304" pitchFamily="18" charset="0"/>
                <a:cs typeface="Times New Roman" panose="02020603050405020304" pitchFamily="18" charset="0"/>
              </a:rPr>
              <a:t>What do you think of 11/11 (singles day)?  What did you do on singles day</a:t>
            </a:r>
            <a:r>
              <a:rPr lang="en-US" sz="4600" dirty="0" smtClean="0">
                <a:latin typeface="Times New Roman" panose="02020603050405020304" pitchFamily="18" charset="0"/>
                <a:cs typeface="Times New Roman" panose="02020603050405020304" pitchFamily="18" charset="0"/>
              </a:rPr>
              <a:t>?</a:t>
            </a:r>
          </a:p>
          <a:p>
            <a:pPr marL="514350" lvl="2" indent="-514350">
              <a:spcBef>
                <a:spcPts val="1000"/>
              </a:spcBef>
              <a:buAutoNum type="arabicPeriod"/>
            </a:pPr>
            <a:r>
              <a:rPr lang="en-US" sz="4600" dirty="0" smtClean="0">
                <a:latin typeface="Times New Roman" panose="02020603050405020304" pitchFamily="18" charset="0"/>
                <a:cs typeface="Times New Roman" panose="02020603050405020304" pitchFamily="18" charset="0"/>
              </a:rPr>
              <a:t>If </a:t>
            </a:r>
            <a:r>
              <a:rPr lang="en-US" sz="4600" dirty="0">
                <a:latin typeface="Times New Roman" panose="02020603050405020304" pitchFamily="18" charset="0"/>
                <a:cs typeface="Times New Roman" panose="02020603050405020304" pitchFamily="18" charset="0"/>
              </a:rPr>
              <a:t>you were to rewrite the script for this presentation on China what would you leave out?  What would you add that is not currently included</a:t>
            </a:r>
            <a:r>
              <a:rPr lang="en-US" sz="4600" dirty="0" smtClean="0">
                <a:latin typeface="Times New Roman" panose="02020603050405020304" pitchFamily="18" charset="0"/>
                <a:cs typeface="Times New Roman" panose="02020603050405020304" pitchFamily="18" charset="0"/>
              </a:rPr>
              <a:t>?</a:t>
            </a:r>
          </a:p>
          <a:p>
            <a:pPr marL="514350" lvl="2" indent="-514350">
              <a:spcBef>
                <a:spcPts val="1000"/>
              </a:spcBef>
              <a:buAutoNum type="arabicPeriod"/>
            </a:pPr>
            <a:endParaRPr lang="en-US" sz="3800" dirty="0">
              <a:latin typeface="Times New Roman" panose="02020603050405020304" pitchFamily="18" charset="0"/>
              <a:cs typeface="Times New Roman" panose="02020603050405020304" pitchFamily="18" charset="0"/>
            </a:endParaRPr>
          </a:p>
          <a:p>
            <a:pPr marL="0" indent="0">
              <a:buNone/>
            </a:pPr>
            <a:r>
              <a:rPr lang="en-US" sz="6000" dirty="0" smtClean="0"/>
              <a:t>  </a:t>
            </a:r>
            <a:endParaRPr lang="en-US" sz="6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0"/>
            <a:ext cx="36576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96087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22</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
        <p:nvSpPr>
          <p:cNvPr id="7" name="Rectangle 6"/>
          <p:cNvSpPr/>
          <p:nvPr/>
        </p:nvSpPr>
        <p:spPr>
          <a:xfrm>
            <a:off x="7750736" y="921180"/>
            <a:ext cx="34817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p:cNvSpPr/>
          <p:nvPr/>
        </p:nvSpPr>
        <p:spPr>
          <a:xfrm>
            <a:off x="5566005" y="690347"/>
            <a:ext cx="5249917" cy="1015663"/>
          </a:xfrm>
          <a:prstGeom prst="rect">
            <a:avLst/>
          </a:prstGeom>
        </p:spPr>
        <p:txBody>
          <a:bodyPr wrap="square">
            <a:spAutoFit/>
          </a:bodyPr>
          <a:lstStyle/>
          <a:p>
            <a:pPr lvl="0"/>
            <a:r>
              <a:rPr lang="en-US" sz="6000" b="1" dirty="0">
                <a:ln w="18000">
                  <a:solidFill>
                    <a:srgbClr val="ED7D31">
                      <a:satMod val="140000"/>
                    </a:srgbClr>
                  </a:solidFill>
                  <a:prstDash val="solid"/>
                  <a:miter lim="800000"/>
                </a:ln>
                <a:solidFill>
                  <a:srgbClr val="FF0000"/>
                </a:solidFill>
                <a:effectLst>
                  <a:outerShdw blurRad="25500" dist="23000" dir="7020000" algn="tl">
                    <a:srgbClr val="000000">
                      <a:alpha val="50000"/>
                    </a:srgbClr>
                  </a:outerShdw>
                </a:effectLst>
              </a:rPr>
              <a:t>Have a Treat</a:t>
            </a:r>
          </a:p>
        </p:txBody>
      </p:sp>
      <p:sp>
        <p:nvSpPr>
          <p:cNvPr id="10" name="Rectangle 9"/>
          <p:cNvSpPr/>
          <p:nvPr/>
        </p:nvSpPr>
        <p:spPr>
          <a:xfrm>
            <a:off x="927528" y="4982828"/>
            <a:ext cx="5628593"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rPr>
              <a:t>Let’s Take a Picture</a:t>
            </a:r>
            <a:endParaRPr lang="en-US" sz="5400" b="1" cap="none" spc="0" dirty="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endParaRPr>
          </a:p>
        </p:txBody>
      </p:sp>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19707" y="-333541"/>
            <a:ext cx="8690430" cy="7017306"/>
          </a:xfrm>
          <a:prstGeom prst="rect">
            <a:avLst/>
          </a:prstGeom>
          <a:noFill/>
        </p:spPr>
        <p:txBody>
          <a:bodyPr wrap="square" lIns="91440" tIns="45720" rIns="91440" bIns="45720">
            <a:spAutoFit/>
          </a:bodyPr>
          <a:lstStyle/>
          <a:p>
            <a:pPr algn="ctr"/>
            <a:r>
              <a:rPr lang="en-US" sz="15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Let’s </a:t>
            </a:r>
          </a:p>
          <a:p>
            <a:pPr algn="ctr"/>
            <a:r>
              <a:rPr lang="en-US" sz="15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Play</a:t>
            </a:r>
          </a:p>
          <a:p>
            <a:pPr algn="ctr"/>
            <a:r>
              <a:rPr lang="en-US" sz="15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Jeopardy!</a:t>
            </a:r>
            <a:endParaRPr lang="en-US" sz="15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775985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t>Communication  </a:t>
            </a:r>
            <a:endParaRPr lang="en-US" b="1" dirty="0"/>
          </a:p>
        </p:txBody>
      </p:sp>
      <p:sp>
        <p:nvSpPr>
          <p:cNvPr id="4" name="Content Placeholder 3"/>
          <p:cNvSpPr>
            <a:spLocks noGrp="1"/>
          </p:cNvSpPr>
          <p:nvPr>
            <p:ph sz="half" idx="1"/>
          </p:nvPr>
        </p:nvSpPr>
        <p:spPr>
          <a:xfrm>
            <a:off x="252249" y="1715267"/>
            <a:ext cx="5783317" cy="4351338"/>
          </a:xfrm>
        </p:spPr>
        <p:txBody>
          <a:bodyPr>
            <a:noAutofit/>
          </a:bodyPr>
          <a:lstStyle/>
          <a:p>
            <a:pPr marL="0" indent="0">
              <a:buNone/>
            </a:pPr>
            <a:r>
              <a:rPr lang="en-US" dirty="0"/>
              <a:t>“Dear Stefanie, </a:t>
            </a:r>
            <a:r>
              <a:rPr lang="en-US" dirty="0" smtClean="0"/>
              <a:t>Dinner </a:t>
            </a:r>
            <a:r>
              <a:rPr lang="en-US" dirty="0"/>
              <a:t>tasted </a:t>
            </a:r>
            <a:r>
              <a:rPr lang="en-US" dirty="0" smtClean="0"/>
              <a:t>awful, </a:t>
            </a:r>
            <a:r>
              <a:rPr lang="en-US" dirty="0"/>
              <a:t>and it </a:t>
            </a:r>
            <a:r>
              <a:rPr lang="en-US" dirty="0" smtClean="0"/>
              <a:t>smelled</a:t>
            </a:r>
          </a:p>
          <a:p>
            <a:pPr marL="0" indent="0">
              <a:buNone/>
            </a:pPr>
            <a:r>
              <a:rPr lang="en-US" dirty="0" smtClean="0"/>
              <a:t>so </a:t>
            </a:r>
            <a:r>
              <a:rPr lang="en-US" dirty="0"/>
              <a:t>I am leaving </a:t>
            </a:r>
            <a:r>
              <a:rPr lang="en-US" dirty="0" smtClean="0"/>
              <a:t>you</a:t>
            </a:r>
          </a:p>
          <a:p>
            <a:pPr marL="0" indent="0">
              <a:buNone/>
            </a:pPr>
            <a:r>
              <a:rPr lang="en-US" dirty="0" smtClean="0"/>
              <a:t>I </a:t>
            </a:r>
            <a:r>
              <a:rPr lang="en-US" dirty="0"/>
              <a:t>have to just </a:t>
            </a:r>
            <a:r>
              <a:rPr lang="en-US" dirty="0" smtClean="0"/>
              <a:t>go </a:t>
            </a:r>
          </a:p>
          <a:p>
            <a:pPr marL="0" indent="0">
              <a:buNone/>
            </a:pPr>
            <a:r>
              <a:rPr lang="en-US" dirty="0" smtClean="0"/>
              <a:t>I </a:t>
            </a:r>
            <a:r>
              <a:rPr lang="en-US" dirty="0"/>
              <a:t>have taken all my </a:t>
            </a:r>
            <a:r>
              <a:rPr lang="en-US" dirty="0" smtClean="0"/>
              <a:t>things</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a:t>
            </a:r>
            <a:r>
              <a:rPr lang="en-US" dirty="0" smtClean="0"/>
              <a:t>enough </a:t>
            </a:r>
          </a:p>
          <a:p>
            <a:pPr marL="0" indent="0">
              <a:buNone/>
            </a:pPr>
            <a:r>
              <a:rPr lang="en-US" dirty="0" smtClean="0"/>
              <a:t>Enjoy </a:t>
            </a:r>
            <a:r>
              <a:rPr lang="en-US" dirty="0"/>
              <a:t>your </a:t>
            </a:r>
            <a:r>
              <a:rPr lang="en-US" dirty="0" smtClean="0"/>
              <a:t>life</a:t>
            </a:r>
          </a:p>
          <a:p>
            <a:pPr marL="0" indent="0">
              <a:buNone/>
            </a:pPr>
            <a:r>
              <a:rPr lang="en-US" dirty="0" smtClean="0"/>
              <a:t> </a:t>
            </a:r>
            <a:r>
              <a:rPr lang="en-US" dirty="0"/>
              <a:t>Goodbye, </a:t>
            </a:r>
          </a:p>
        </p:txBody>
      </p:sp>
    </p:spTree>
    <p:extLst>
      <p:ext uri="{BB962C8B-B14F-4D97-AF65-F5344CB8AC3E}">
        <p14:creationId xmlns:p14="http://schemas.microsoft.com/office/powerpoint/2010/main" val="17404646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160174"/>
            <a:ext cx="10515600" cy="1325563"/>
          </a:xfrm>
        </p:spPr>
        <p:txBody>
          <a:bodyPr/>
          <a:lstStyle/>
          <a:p>
            <a:pPr algn="ctr"/>
            <a:r>
              <a:rPr lang="en-US" b="1" dirty="0" smtClean="0"/>
              <a:t>Communication requires knowing both sides of the story.</a:t>
            </a:r>
            <a:endParaRPr lang="en-US" b="1" dirty="0"/>
          </a:p>
        </p:txBody>
      </p:sp>
      <p:sp>
        <p:nvSpPr>
          <p:cNvPr id="4" name="Content Placeholder 3"/>
          <p:cNvSpPr>
            <a:spLocks noGrp="1"/>
          </p:cNvSpPr>
          <p:nvPr>
            <p:ph sz="half" idx="1"/>
          </p:nvPr>
        </p:nvSpPr>
        <p:spPr>
          <a:xfrm>
            <a:off x="236483" y="1589142"/>
            <a:ext cx="5783317" cy="4351338"/>
          </a:xfrm>
        </p:spPr>
        <p:txBody>
          <a:bodyPr>
            <a:noAutofit/>
          </a:bodyPr>
          <a:lstStyle/>
          <a:p>
            <a:pPr marL="0" indent="0">
              <a:buNone/>
            </a:pPr>
            <a:r>
              <a:rPr lang="en-US" dirty="0"/>
              <a:t>“Dear Stefanie, Dinner tasted </a:t>
            </a:r>
            <a:r>
              <a:rPr lang="en-US" dirty="0" smtClean="0"/>
              <a:t>awful </a:t>
            </a:r>
            <a:endParaRPr lang="en-US" dirty="0"/>
          </a:p>
          <a:p>
            <a:pPr marL="0" indent="0">
              <a:buNone/>
            </a:pPr>
            <a:r>
              <a:rPr lang="en-US" dirty="0" smtClean="0"/>
              <a:t>and it smelled, </a:t>
            </a:r>
          </a:p>
          <a:p>
            <a:pPr marL="0" indent="0">
              <a:buNone/>
            </a:pPr>
            <a:r>
              <a:rPr lang="en-US" dirty="0" smtClean="0"/>
              <a:t>so </a:t>
            </a:r>
            <a:r>
              <a:rPr lang="en-US" dirty="0"/>
              <a:t>I am leaving </a:t>
            </a:r>
            <a:r>
              <a:rPr lang="en-US" dirty="0" smtClean="0"/>
              <a:t>you </a:t>
            </a:r>
          </a:p>
          <a:p>
            <a:pPr marL="0" indent="0">
              <a:buNone/>
            </a:pPr>
            <a:r>
              <a:rPr lang="en-US" dirty="0" smtClean="0"/>
              <a:t>I </a:t>
            </a:r>
            <a:r>
              <a:rPr lang="en-US" dirty="0"/>
              <a:t>have to </a:t>
            </a:r>
            <a:r>
              <a:rPr lang="en-US"/>
              <a:t>just </a:t>
            </a:r>
            <a:r>
              <a:rPr lang="en-US" smtClean="0"/>
              <a:t>go </a:t>
            </a:r>
            <a:endParaRPr lang="en-US" dirty="0" smtClean="0"/>
          </a:p>
          <a:p>
            <a:pPr marL="0" indent="0">
              <a:buNone/>
            </a:pPr>
            <a:r>
              <a:rPr lang="en-US" dirty="0" smtClean="0"/>
              <a:t>I </a:t>
            </a:r>
            <a:r>
              <a:rPr lang="en-US" dirty="0"/>
              <a:t>have taken all my </a:t>
            </a:r>
            <a:r>
              <a:rPr lang="en-US" dirty="0" smtClean="0"/>
              <a:t>things</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a:t>
            </a:r>
            <a:r>
              <a:rPr lang="en-US" dirty="0" smtClean="0"/>
              <a:t>enough  </a:t>
            </a:r>
          </a:p>
          <a:p>
            <a:pPr marL="0" indent="0">
              <a:buNone/>
            </a:pPr>
            <a:r>
              <a:rPr lang="en-US" dirty="0" smtClean="0"/>
              <a:t>Enjoy </a:t>
            </a:r>
            <a:r>
              <a:rPr lang="en-US" dirty="0"/>
              <a:t>your </a:t>
            </a:r>
            <a:r>
              <a:rPr lang="en-US" dirty="0" smtClean="0"/>
              <a:t>life</a:t>
            </a:r>
          </a:p>
          <a:p>
            <a:pPr marL="0" indent="0">
              <a:buNone/>
            </a:pPr>
            <a:r>
              <a:rPr lang="en-US" dirty="0" smtClean="0"/>
              <a:t>Goodbye</a:t>
            </a:r>
            <a:r>
              <a:rPr lang="en-US" dirty="0"/>
              <a:t>, </a:t>
            </a:r>
          </a:p>
        </p:txBody>
      </p:sp>
      <p:sp>
        <p:nvSpPr>
          <p:cNvPr id="6" name="Content Placeholder 5"/>
          <p:cNvSpPr>
            <a:spLocks noGrp="1"/>
          </p:cNvSpPr>
          <p:nvPr>
            <p:ph sz="half" idx="2"/>
          </p:nvPr>
        </p:nvSpPr>
        <p:spPr>
          <a:xfrm>
            <a:off x="6172200" y="1604908"/>
            <a:ext cx="5181600" cy="4351338"/>
          </a:xfrm>
        </p:spPr>
        <p:txBody>
          <a:bodyPr>
            <a:noAutofit/>
          </a:bodyPr>
          <a:lstStyle/>
          <a:p>
            <a:pPr marL="0" indent="0">
              <a:buNone/>
            </a:pPr>
            <a:r>
              <a:rPr lang="en-US" dirty="0" err="1"/>
              <a:t>l</a:t>
            </a:r>
            <a:r>
              <a:rPr lang="en-US" dirty="0" err="1" smtClean="0"/>
              <a:t>y</a:t>
            </a:r>
            <a:r>
              <a:rPr lang="en-US" dirty="0" smtClean="0"/>
              <a:t> good,</a:t>
            </a:r>
          </a:p>
          <a:p>
            <a:pPr marL="0" indent="0">
              <a:buNone/>
            </a:pPr>
            <a:r>
              <a:rPr lang="en-US" dirty="0"/>
              <a:t>g</a:t>
            </a:r>
            <a:r>
              <a:rPr lang="en-US" dirty="0" smtClean="0"/>
              <a:t>reat,</a:t>
            </a:r>
          </a:p>
          <a:p>
            <a:pPr marL="0" indent="0">
              <a:buNone/>
            </a:pPr>
            <a:r>
              <a:rPr lang="en-US" dirty="0"/>
              <a:t>a</a:t>
            </a:r>
            <a:r>
              <a:rPr lang="en-US" dirty="0" smtClean="0"/>
              <a:t> note,</a:t>
            </a:r>
            <a:r>
              <a:rPr lang="en-US" dirty="0"/>
              <a:t> </a:t>
            </a:r>
            <a:endParaRPr lang="en-US" dirty="0" smtClean="0"/>
          </a:p>
          <a:p>
            <a:pPr marL="0" indent="0">
              <a:buNone/>
            </a:pPr>
            <a:r>
              <a:rPr lang="en-US" dirty="0" smtClean="0"/>
              <a:t>to </a:t>
            </a:r>
            <a:r>
              <a:rPr lang="en-US" dirty="0"/>
              <a:t>the </a:t>
            </a:r>
            <a:r>
              <a:rPr lang="en-US" dirty="0" smtClean="0"/>
              <a:t>library.</a:t>
            </a:r>
          </a:p>
          <a:p>
            <a:pPr marL="0" indent="0">
              <a:buNone/>
            </a:pPr>
            <a:r>
              <a:rPr lang="en-US" dirty="0" smtClean="0"/>
              <a:t>I need to study.</a:t>
            </a:r>
          </a:p>
          <a:p>
            <a:pPr marL="0" indent="0">
              <a:buNone/>
            </a:pPr>
            <a:r>
              <a:rPr lang="en-US" dirty="0" smtClean="0"/>
              <a:t>r being gone.</a:t>
            </a:r>
          </a:p>
          <a:p>
            <a:pPr marL="0" indent="0">
              <a:buNone/>
            </a:pPr>
            <a:r>
              <a:rPr lang="en-US" dirty="0"/>
              <a:t>u</a:t>
            </a:r>
            <a:r>
              <a:rPr lang="en-US" dirty="0" smtClean="0"/>
              <a:t>ntil 8 PM.</a:t>
            </a:r>
          </a:p>
          <a:p>
            <a:pPr marL="0" indent="0">
              <a:buNone/>
            </a:pPr>
            <a:r>
              <a:rPr lang="en-US" dirty="0"/>
              <a:t>d</a:t>
            </a:r>
            <a:r>
              <a:rPr lang="en-US" dirty="0" smtClean="0"/>
              <a:t>inner.  Thanks.</a:t>
            </a:r>
          </a:p>
          <a:p>
            <a:pPr marL="0" indent="0">
              <a:buNone/>
            </a:pPr>
            <a:r>
              <a:rPr lang="en-US" dirty="0"/>
              <a:t>c</a:t>
            </a:r>
            <a:r>
              <a:rPr lang="en-US" dirty="0" smtClean="0"/>
              <a:t>ereal as a snack.</a:t>
            </a:r>
          </a:p>
          <a:p>
            <a:pPr marL="0" indent="0">
              <a:buNone/>
            </a:pPr>
            <a:r>
              <a:rPr lang="en-US" dirty="0" smtClean="0"/>
              <a:t>Love, Max”</a:t>
            </a:r>
            <a:endParaRPr lang="en-US" dirty="0"/>
          </a:p>
        </p:txBody>
      </p:sp>
    </p:spTree>
    <p:extLst>
      <p:ext uri="{BB962C8B-B14F-4D97-AF65-F5344CB8AC3E}">
        <p14:creationId xmlns:p14="http://schemas.microsoft.com/office/powerpoint/2010/main" val="26583295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5016758"/>
          </a:xfrm>
          <a:prstGeom prst="rect">
            <a:avLst/>
          </a:prstGeom>
          <a:noFill/>
          <a:ln w="9525">
            <a:noFill/>
            <a:miter lim="800000"/>
            <a:headEnd/>
            <a:tailEnd/>
          </a:ln>
        </p:spPr>
        <p:txBody>
          <a:bodyPr>
            <a:spAutoFit/>
          </a:bodyPr>
          <a:lstStyle/>
          <a:p>
            <a:pPr algn="ctr">
              <a:defRPr/>
            </a:pPr>
            <a:r>
              <a:rPr lang="en-US" sz="4000" b="1" dirty="0" smtClean="0">
                <a:solidFill>
                  <a:schemeClr val="accent6">
                    <a:lumMod val="50000"/>
                  </a:schemeClr>
                </a:solidFill>
              </a:rPr>
              <a:t>Talking Dice--Speaking </a:t>
            </a:r>
            <a:r>
              <a:rPr lang="en-US" sz="4000" b="1" dirty="0">
                <a:solidFill>
                  <a:schemeClr val="accent6">
                    <a:lumMod val="50000"/>
                  </a:schemeClr>
                </a:solidFill>
              </a:rPr>
              <a:t>Activity</a:t>
            </a:r>
          </a:p>
          <a:p>
            <a:pPr>
              <a:buFont typeface="Arial" pitchFamily="34" charset="0"/>
              <a:buChar char="•"/>
              <a:defRPr/>
            </a:pPr>
            <a:r>
              <a:rPr lang="en-US" sz="4000" dirty="0"/>
              <a:t>Divide into </a:t>
            </a:r>
            <a:r>
              <a:rPr lang="en-US" sz="4000" dirty="0" smtClean="0"/>
              <a:t>assigned groups</a:t>
            </a:r>
            <a:endParaRPr lang="en-US" sz="4000" dirty="0"/>
          </a:p>
          <a:p>
            <a:pPr>
              <a:buFont typeface="Arial" pitchFamily="34" charset="0"/>
              <a:buChar char="•"/>
              <a:defRPr/>
            </a:pPr>
            <a:r>
              <a:rPr lang="en-US" sz="4000" dirty="0"/>
              <a:t>Roll the dice and answer the number of 	the question  </a:t>
            </a:r>
            <a:r>
              <a:rPr lang="en-US" sz="4000" dirty="0" smtClean="0"/>
              <a:t>you </a:t>
            </a:r>
            <a:r>
              <a:rPr lang="en-US" sz="4000" dirty="0"/>
              <a:t>rolled.</a:t>
            </a:r>
          </a:p>
          <a:p>
            <a:pPr>
              <a:buFont typeface="Arial" pitchFamily="34" charset="0"/>
              <a:buChar char="•"/>
              <a:defRPr/>
            </a:pPr>
            <a:r>
              <a:rPr lang="en-US" sz="4000" dirty="0"/>
              <a:t>If you have already answered </a:t>
            </a:r>
            <a:r>
              <a:rPr lang="en-US" sz="4000" dirty="0" smtClean="0"/>
              <a:t>the question then answer question #1.  If you have answered that question #1 </a:t>
            </a:r>
          </a:p>
          <a:p>
            <a:pPr>
              <a:defRPr/>
            </a:pPr>
            <a:r>
              <a:rPr lang="en-US" sz="4000" dirty="0" smtClean="0"/>
              <a:t>then </a:t>
            </a:r>
            <a:r>
              <a:rPr lang="en-US" sz="4000" dirty="0"/>
              <a:t>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5267" y="4492841"/>
            <a:ext cx="3536731" cy="2267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45180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5669" y="488730"/>
            <a:ext cx="11430000" cy="6101255"/>
          </a:xfrm>
        </p:spPr>
        <p:txBody>
          <a:bodyPr>
            <a:normAutofit/>
          </a:bodyPr>
          <a:lstStyle/>
          <a:p>
            <a:pPr marL="514350" indent="-514350">
              <a:buFont typeface="+mj-lt"/>
              <a:buAutoNum type="arabicPeriod"/>
            </a:pPr>
            <a:r>
              <a:rPr lang="en-US" dirty="0" smtClean="0"/>
              <a:t>What is something you have never done that you want to try? Why?</a:t>
            </a:r>
          </a:p>
          <a:p>
            <a:pPr marL="514350" indent="-514350">
              <a:buFont typeface="+mj-lt"/>
              <a:buAutoNum type="arabicPeriod"/>
            </a:pPr>
            <a:r>
              <a:rPr lang="en-US" dirty="0" smtClean="0"/>
              <a:t>What is something you really like about yourself? Why?</a:t>
            </a:r>
          </a:p>
          <a:p>
            <a:pPr marL="514350" indent="-514350">
              <a:buFont typeface="+mj-lt"/>
              <a:buAutoNum type="arabicPeriod"/>
            </a:pPr>
            <a:r>
              <a:rPr lang="en-US" dirty="0" smtClean="0"/>
              <a:t>If you could develop a new talent / ability, what would want it to be. Why?</a:t>
            </a:r>
          </a:p>
          <a:p>
            <a:pPr marL="514350" indent="-514350">
              <a:buFont typeface="+mj-lt"/>
              <a:buAutoNum type="arabicPeriod"/>
            </a:pPr>
            <a:r>
              <a:rPr lang="en-US" dirty="0" smtClean="0"/>
              <a:t>Talk about something in your life you will never forget.</a:t>
            </a:r>
          </a:p>
          <a:p>
            <a:pPr marL="514350" indent="-514350">
              <a:buFont typeface="+mj-lt"/>
              <a:buAutoNum type="arabicPeriod"/>
            </a:pPr>
            <a:r>
              <a:rPr lang="en-US" dirty="0" smtClean="0"/>
              <a:t>Tell about someone you really admire.  Explain why.</a:t>
            </a:r>
          </a:p>
          <a:p>
            <a:pPr marL="514350" indent="-514350">
              <a:buFont typeface="+mj-lt"/>
              <a:buAutoNum type="arabicPeriod"/>
            </a:pPr>
            <a:r>
              <a:rPr lang="en-US" dirty="0" smtClean="0"/>
              <a:t>Share something that none of us know about you.</a:t>
            </a:r>
          </a:p>
          <a:p>
            <a:pPr marL="514350" indent="-514350">
              <a:buFont typeface="+mj-lt"/>
              <a:buAutoNum type="arabicPeriod"/>
            </a:pPr>
            <a:r>
              <a:rPr lang="en-US" dirty="0" smtClean="0"/>
              <a:t>My life’s dream is___________________.</a:t>
            </a:r>
          </a:p>
          <a:p>
            <a:pPr marL="514350" indent="-514350">
              <a:buFont typeface="+mj-lt"/>
              <a:buAutoNum type="arabicPeriod"/>
            </a:pPr>
            <a:r>
              <a:rPr lang="en-US" dirty="0" smtClean="0"/>
              <a:t>Why is exercise important and which exercise do you like most?  Why?</a:t>
            </a:r>
          </a:p>
          <a:p>
            <a:pPr marL="514350" indent="-514350">
              <a:buFont typeface="+mj-lt"/>
              <a:buAutoNum type="arabicPeriod"/>
            </a:pPr>
            <a:r>
              <a:rPr lang="en-US" dirty="0" smtClean="0"/>
              <a:t>What can you be doing now that will improve your life in ten years?</a:t>
            </a:r>
          </a:p>
          <a:p>
            <a:pPr marL="514350" indent="-514350">
              <a:buFont typeface="+mj-lt"/>
              <a:buAutoNum type="arabicPeriod"/>
            </a:pPr>
            <a:r>
              <a:rPr lang="en-US" dirty="0" smtClean="0"/>
              <a:t>Do you tend to have a positive or negative attitude? Explain.</a:t>
            </a:r>
          </a:p>
          <a:p>
            <a:pPr marL="514350" indent="-514350">
              <a:buFont typeface="+mj-lt"/>
              <a:buAutoNum type="arabicPeriod"/>
            </a:pPr>
            <a:r>
              <a:rPr lang="en-US" dirty="0" smtClean="0"/>
              <a:t>Do you prefer being a leader or a follower? Explain.</a:t>
            </a:r>
          </a:p>
          <a:p>
            <a:pPr marL="514350" indent="-514350">
              <a:buFont typeface="+mj-lt"/>
              <a:buAutoNum type="arabicPeriod"/>
            </a:pPr>
            <a:r>
              <a:rPr lang="en-US" dirty="0" smtClean="0"/>
              <a:t>What would you do with a million yuan?  Why?</a:t>
            </a:r>
          </a:p>
        </p:txBody>
      </p:sp>
      <p:sp>
        <p:nvSpPr>
          <p:cNvPr id="2" name="TextBox 1"/>
          <p:cNvSpPr txBox="1"/>
          <p:nvPr/>
        </p:nvSpPr>
        <p:spPr>
          <a:xfrm>
            <a:off x="11114689" y="150930"/>
            <a:ext cx="627095" cy="369332"/>
          </a:xfrm>
          <a:prstGeom prst="rect">
            <a:avLst/>
          </a:prstGeom>
          <a:noFill/>
        </p:spPr>
        <p:txBody>
          <a:bodyPr wrap="none" rtlCol="0">
            <a:spAutoFit/>
          </a:bodyPr>
          <a:lstStyle/>
          <a:p>
            <a:r>
              <a:rPr lang="en-US" dirty="0" smtClean="0"/>
              <a:t>TD-2</a:t>
            </a:r>
            <a:endParaRPr lang="en-US" dirty="0"/>
          </a:p>
        </p:txBody>
      </p:sp>
    </p:spTree>
    <p:extLst>
      <p:ext uri="{BB962C8B-B14F-4D97-AF65-F5344CB8AC3E}">
        <p14:creationId xmlns:p14="http://schemas.microsoft.com/office/powerpoint/2010/main" val="3129286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356885" y="2038867"/>
            <a:ext cx="9478236" cy="4524315"/>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 </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about </a:t>
            </a:r>
            <a:r>
              <a:rPr lang="en-US" sz="7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promoting peace</a:t>
            </a: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29</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a:t>
            </a:r>
            <a:r>
              <a:rPr lang="en-US" sz="6000" b="1" dirty="0" smtClean="0">
                <a:latin typeface="Times New Roman" panose="02020603050405020304" pitchFamily="18" charset="0"/>
                <a:cs typeface="Times New Roman" panose="02020603050405020304" pitchFamily="18" charset="0"/>
              </a:rPr>
              <a:t>, November </a:t>
            </a:r>
            <a:r>
              <a:rPr lang="en-US" sz="6000" b="1" dirty="0" smtClean="0">
                <a:latin typeface="Times New Roman" panose="02020603050405020304" pitchFamily="18" charset="0"/>
                <a:cs typeface="Times New Roman" panose="02020603050405020304" pitchFamily="18" charset="0"/>
              </a:rPr>
              <a:t>27</a:t>
            </a:r>
            <a:r>
              <a:rPr lang="en-US" sz="6000" b="1" dirty="0" smtClean="0">
                <a:latin typeface="Times New Roman" panose="02020603050405020304" pitchFamily="18" charset="0"/>
                <a:cs typeface="Times New Roman" panose="02020603050405020304" pitchFamily="18" charset="0"/>
              </a:rPr>
              <a:t>, </a:t>
            </a:r>
            <a:r>
              <a:rPr lang="en-US" sz="6000" b="1" dirty="0" smtClean="0">
                <a:latin typeface="Times New Roman" panose="02020603050405020304" pitchFamily="18" charset="0"/>
                <a:cs typeface="Times New Roman" panose="02020603050405020304" pitchFamily="18" charset="0"/>
              </a:rPr>
              <a:t>2014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6027" y="409902"/>
            <a:ext cx="11256579" cy="6243146"/>
          </a:xfrm>
        </p:spPr>
        <p:txBody>
          <a:bodyPr>
            <a:normAutofit/>
          </a:bodyPr>
          <a:lstStyle/>
          <a:p>
            <a:pPr marL="514350" indent="-514350">
              <a:buFont typeface="+mj-lt"/>
              <a:buAutoNum type="arabicPeriod"/>
            </a:pPr>
            <a:r>
              <a:rPr lang="en-US" dirty="0" smtClean="0"/>
              <a:t>If you could be someone else, who would you want to be?  Why?</a:t>
            </a:r>
          </a:p>
          <a:p>
            <a:pPr marL="514350" indent="-514350">
              <a:buFont typeface="+mj-lt"/>
              <a:buAutoNum type="arabicPeriod"/>
            </a:pPr>
            <a:r>
              <a:rPr lang="en-US" dirty="0" smtClean="0"/>
              <a:t>What is something you feel too young to do? Explain.</a:t>
            </a:r>
          </a:p>
          <a:p>
            <a:pPr marL="514350" indent="-514350">
              <a:buFont typeface="+mj-lt"/>
              <a:buAutoNum type="arabicPeriod"/>
            </a:pPr>
            <a:r>
              <a:rPr lang="en-US" dirty="0" smtClean="0"/>
              <a:t>What is something you feel too old to do? Explain.</a:t>
            </a:r>
          </a:p>
          <a:p>
            <a:pPr marL="514350" indent="-514350">
              <a:buFont typeface="+mj-lt"/>
              <a:buAutoNum type="arabicPeriod"/>
            </a:pPr>
            <a:r>
              <a:rPr lang="en-US" dirty="0" smtClean="0"/>
              <a:t>Talk about the importance of keeping your promises?</a:t>
            </a:r>
          </a:p>
          <a:p>
            <a:pPr marL="514350" indent="-514350">
              <a:buFont typeface="+mj-lt"/>
              <a:buAutoNum type="arabicPeriod"/>
            </a:pPr>
            <a:r>
              <a:rPr lang="en-US" dirty="0" smtClean="0"/>
              <a:t>What is it about your university experience that is most challenging?</a:t>
            </a:r>
          </a:p>
          <a:p>
            <a:pPr marL="514350" indent="-514350">
              <a:buFont typeface="+mj-lt"/>
              <a:buAutoNum type="arabicPeriod"/>
            </a:pPr>
            <a:r>
              <a:rPr lang="en-US" dirty="0" smtClean="0"/>
              <a:t>What could you do to improve your health? Explain.</a:t>
            </a:r>
          </a:p>
          <a:p>
            <a:pPr marL="514350" indent="-514350">
              <a:buFont typeface="+mj-lt"/>
              <a:buAutoNum type="arabicPeriod"/>
            </a:pPr>
            <a:r>
              <a:rPr lang="en-US" dirty="0" smtClean="0"/>
              <a:t>If you were a teacher, what subject(s) would you like to teacher? Why?</a:t>
            </a:r>
          </a:p>
          <a:p>
            <a:pPr marL="514350" indent="-514350">
              <a:buFont typeface="+mj-lt"/>
              <a:buAutoNum type="arabicPeriod"/>
            </a:pPr>
            <a:r>
              <a:rPr lang="en-US" dirty="0" smtClean="0"/>
              <a:t>Why would you be a good teacher?</a:t>
            </a:r>
          </a:p>
          <a:p>
            <a:pPr marL="514350" indent="-514350">
              <a:buFont typeface="+mj-lt"/>
              <a:buAutoNum type="arabicPeriod"/>
            </a:pPr>
            <a:r>
              <a:rPr lang="en-US" dirty="0" smtClean="0"/>
              <a:t>Would you ever consider being a farmer?  Why?</a:t>
            </a:r>
          </a:p>
          <a:p>
            <a:pPr marL="514350" indent="-514350">
              <a:buFont typeface="+mj-lt"/>
              <a:buAutoNum type="arabicPeriod"/>
            </a:pPr>
            <a:r>
              <a:rPr lang="en-US" dirty="0" smtClean="0"/>
              <a:t>Would you ever consider moving to a foreign country? Why?</a:t>
            </a:r>
          </a:p>
          <a:p>
            <a:pPr marL="514350" indent="-514350">
              <a:buFont typeface="+mj-lt"/>
              <a:buAutoNum type="arabicPeriod"/>
            </a:pPr>
            <a:r>
              <a:rPr lang="en-US" dirty="0" smtClean="0"/>
              <a:t>Would you ever consider getting plastic surgery? Explain.</a:t>
            </a:r>
          </a:p>
          <a:p>
            <a:pPr marL="514350" indent="-514350">
              <a:buFont typeface="+mj-lt"/>
              <a:buAutoNum type="arabicPeriod"/>
            </a:pPr>
            <a:r>
              <a:rPr lang="en-US" dirty="0" smtClean="0"/>
              <a:t>How important is one’s physical appearance? Explain.</a:t>
            </a:r>
            <a:endParaRPr lang="en-US" dirty="0"/>
          </a:p>
        </p:txBody>
      </p:sp>
      <p:sp>
        <p:nvSpPr>
          <p:cNvPr id="2" name="TextBox 1"/>
          <p:cNvSpPr txBox="1"/>
          <p:nvPr/>
        </p:nvSpPr>
        <p:spPr>
          <a:xfrm>
            <a:off x="11240813" y="277054"/>
            <a:ext cx="627095" cy="369332"/>
          </a:xfrm>
          <a:prstGeom prst="rect">
            <a:avLst/>
          </a:prstGeom>
          <a:noFill/>
        </p:spPr>
        <p:txBody>
          <a:bodyPr wrap="none" rtlCol="0">
            <a:spAutoFit/>
          </a:bodyPr>
          <a:lstStyle/>
          <a:p>
            <a:r>
              <a:rPr lang="en-US" dirty="0" smtClean="0"/>
              <a:t>TD-3</a:t>
            </a:r>
            <a:endParaRPr lang="en-US" dirty="0"/>
          </a:p>
        </p:txBody>
      </p:sp>
    </p:spTree>
    <p:extLst>
      <p:ext uri="{BB962C8B-B14F-4D97-AF65-F5344CB8AC3E}">
        <p14:creationId xmlns:p14="http://schemas.microsoft.com/office/powerpoint/2010/main" val="1997939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903" y="409902"/>
            <a:ext cx="11319642" cy="6321973"/>
          </a:xfrm>
        </p:spPr>
        <p:txBody>
          <a:bodyPr>
            <a:normAutofit/>
          </a:bodyPr>
          <a:lstStyle/>
          <a:p>
            <a:pPr marL="514350" indent="-514350">
              <a:buFont typeface="+mj-lt"/>
              <a:buAutoNum type="arabicPeriod"/>
            </a:pPr>
            <a:r>
              <a:rPr lang="en-US" dirty="0" smtClean="0"/>
              <a:t>What would you do if your boss asked you to do something illegal?</a:t>
            </a:r>
          </a:p>
          <a:p>
            <a:pPr marL="514350" indent="-514350">
              <a:buFont typeface="+mj-lt"/>
              <a:buAutoNum type="arabicPeriod"/>
            </a:pPr>
            <a:r>
              <a:rPr lang="en-US" dirty="0" smtClean="0"/>
              <a:t>Would you ever consider donating a kidney or other vital organ? Why?</a:t>
            </a:r>
          </a:p>
          <a:p>
            <a:pPr marL="514350" indent="-514350">
              <a:buFont typeface="+mj-lt"/>
              <a:buAutoNum type="arabicPeriod"/>
            </a:pPr>
            <a:r>
              <a:rPr lang="en-US" dirty="0" smtClean="0"/>
              <a:t>What is the best way for you to help the poor? Explain.</a:t>
            </a:r>
          </a:p>
          <a:p>
            <a:pPr marL="514350" indent="-514350">
              <a:buFont typeface="+mj-lt"/>
              <a:buAutoNum type="arabicPeriod"/>
            </a:pPr>
            <a:r>
              <a:rPr lang="en-US" dirty="0" smtClean="0"/>
              <a:t>Is telling a lie ever justified? Explain.</a:t>
            </a:r>
          </a:p>
          <a:p>
            <a:pPr marL="514350" indent="-514350">
              <a:buFont typeface="+mj-lt"/>
              <a:buAutoNum type="arabicPeriod"/>
            </a:pPr>
            <a:r>
              <a:rPr lang="en-US" dirty="0" smtClean="0"/>
              <a:t>How do you control your anger?  Explain.</a:t>
            </a:r>
          </a:p>
          <a:p>
            <a:pPr marL="514350" indent="-514350">
              <a:buFont typeface="+mj-lt"/>
              <a:buAutoNum type="arabicPeriod"/>
            </a:pPr>
            <a:r>
              <a:rPr lang="en-US" dirty="0" smtClean="0"/>
              <a:t>What are your thoughts about smoking?</a:t>
            </a:r>
          </a:p>
          <a:p>
            <a:pPr marL="514350" indent="-514350">
              <a:buFont typeface="+mj-lt"/>
              <a:buAutoNum type="arabicPeriod"/>
            </a:pPr>
            <a:r>
              <a:rPr lang="en-US" dirty="0" smtClean="0"/>
              <a:t>How will you discipline your child?  Is spanking okay?  Explain.</a:t>
            </a:r>
          </a:p>
          <a:p>
            <a:pPr marL="514350" indent="-514350">
              <a:buFont typeface="+mj-lt"/>
              <a:buAutoNum type="arabicPeriod"/>
            </a:pPr>
            <a:r>
              <a:rPr lang="en-US" dirty="0" smtClean="0"/>
              <a:t>What are your feelings about arranged marriages? Explain.</a:t>
            </a:r>
          </a:p>
          <a:p>
            <a:pPr marL="514350" indent="-514350">
              <a:buFont typeface="+mj-lt"/>
              <a:buAutoNum type="arabicPeriod"/>
            </a:pPr>
            <a:r>
              <a:rPr lang="en-US" dirty="0" smtClean="0"/>
              <a:t>What qualities do you look for in a good friend?</a:t>
            </a:r>
          </a:p>
          <a:p>
            <a:pPr marL="514350" indent="-514350">
              <a:buFont typeface="+mj-lt"/>
              <a:buAutoNum type="arabicPeriod"/>
            </a:pPr>
            <a:r>
              <a:rPr lang="en-US" dirty="0" smtClean="0"/>
              <a:t>Do you ever feel unsafe?  Explain?</a:t>
            </a:r>
          </a:p>
          <a:p>
            <a:pPr marL="514350" indent="-514350">
              <a:buFont typeface="+mj-lt"/>
              <a:buAutoNum type="arabicPeriod"/>
            </a:pPr>
            <a:r>
              <a:rPr lang="en-US" dirty="0" smtClean="0"/>
              <a:t>What should we do to make the world a safer place?  Explain.</a:t>
            </a:r>
          </a:p>
          <a:p>
            <a:pPr marL="514350" indent="-514350">
              <a:buFont typeface="+mj-lt"/>
              <a:buAutoNum type="arabicPeriod"/>
            </a:pPr>
            <a:r>
              <a:rPr lang="en-US" dirty="0" smtClean="0"/>
              <a:t>What do you want to do during the next summer break?  Why?</a:t>
            </a:r>
          </a:p>
          <a:p>
            <a:pPr marL="514350" indent="-514350">
              <a:buFont typeface="+mj-lt"/>
              <a:buAutoNum type="arabicPeriod"/>
            </a:pPr>
            <a:endParaRPr lang="en-US" dirty="0" smtClean="0"/>
          </a:p>
          <a:p>
            <a:pPr marL="514350" indent="-514350">
              <a:buFont typeface="+mj-lt"/>
              <a:buAutoNum type="arabicPeriod"/>
            </a:pPr>
            <a:endParaRPr lang="en-US" dirty="0"/>
          </a:p>
        </p:txBody>
      </p:sp>
      <p:sp>
        <p:nvSpPr>
          <p:cNvPr id="2" name="TextBox 1"/>
          <p:cNvSpPr txBox="1"/>
          <p:nvPr/>
        </p:nvSpPr>
        <p:spPr>
          <a:xfrm>
            <a:off x="11084921" y="261289"/>
            <a:ext cx="627095" cy="369332"/>
          </a:xfrm>
          <a:prstGeom prst="rect">
            <a:avLst/>
          </a:prstGeom>
          <a:noFill/>
        </p:spPr>
        <p:txBody>
          <a:bodyPr wrap="none" rtlCol="0">
            <a:spAutoFit/>
          </a:bodyPr>
          <a:lstStyle/>
          <a:p>
            <a:r>
              <a:rPr lang="en-US" dirty="0" smtClean="0"/>
              <a:t>TD-4</a:t>
            </a:r>
            <a:endParaRPr lang="en-US" dirty="0"/>
          </a:p>
        </p:txBody>
      </p:sp>
    </p:spTree>
    <p:extLst>
      <p:ext uri="{BB962C8B-B14F-4D97-AF65-F5344CB8AC3E}">
        <p14:creationId xmlns:p14="http://schemas.microsoft.com/office/powerpoint/2010/main" val="4296407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
        <p:nvSpPr>
          <p:cNvPr id="5" name="TextBox 4"/>
          <p:cNvSpPr txBox="1"/>
          <p:nvPr/>
        </p:nvSpPr>
        <p:spPr>
          <a:xfrm>
            <a:off x="11065652" y="414424"/>
            <a:ext cx="627095" cy="369332"/>
          </a:xfrm>
          <a:prstGeom prst="rect">
            <a:avLst/>
          </a:prstGeom>
          <a:noFill/>
        </p:spPr>
        <p:txBody>
          <a:bodyPr wrap="none" rtlCol="0">
            <a:spAutoFit/>
          </a:bodyPr>
          <a:lstStyle/>
          <a:p>
            <a:r>
              <a:rPr lang="en-US" dirty="0" smtClean="0"/>
              <a:t>TD-5</a:t>
            </a:r>
            <a:endParaRPr lang="en-US" dirty="0"/>
          </a:p>
        </p:txBody>
      </p:sp>
    </p:spTree>
    <p:extLst>
      <p:ext uri="{BB962C8B-B14F-4D97-AF65-F5344CB8AC3E}">
        <p14:creationId xmlns:p14="http://schemas.microsoft.com/office/powerpoint/2010/main" val="664073012"/>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2964" y="346840"/>
            <a:ext cx="11477297" cy="6195849"/>
          </a:xfrm>
        </p:spPr>
        <p:txBody>
          <a:bodyPr/>
          <a:lstStyle/>
          <a:p>
            <a:pPr marL="514350" indent="-514350">
              <a:buFont typeface="+mj-lt"/>
              <a:buAutoNum type="arabicPeriod"/>
            </a:pPr>
            <a:r>
              <a:rPr lang="en-US" dirty="0" smtClean="0"/>
              <a:t>What qualities do you appreciate in a good friend? Explain. 		</a:t>
            </a:r>
            <a:r>
              <a:rPr lang="en-US" sz="2000" dirty="0" smtClean="0"/>
              <a:t>TD-6</a:t>
            </a:r>
          </a:p>
          <a:p>
            <a:pPr marL="514350" indent="-514350">
              <a:buFont typeface="+mj-lt"/>
              <a:buAutoNum type="arabicPeriod"/>
            </a:pPr>
            <a:r>
              <a:rPr lang="en-US" dirty="0" smtClean="0"/>
              <a:t>What is the most exotic food you have eaten? Describe.</a:t>
            </a:r>
          </a:p>
          <a:p>
            <a:pPr marL="514350" indent="-514350">
              <a:buFont typeface="+mj-lt"/>
              <a:buAutoNum type="arabicPeriod"/>
            </a:pPr>
            <a:r>
              <a:rPr lang="en-US" dirty="0" smtClean="0"/>
              <a:t>Who are the very most important people in your life? Explain.</a:t>
            </a:r>
          </a:p>
          <a:p>
            <a:pPr marL="514350" indent="-514350">
              <a:buFont typeface="+mj-lt"/>
              <a:buAutoNum type="arabicPeriod"/>
            </a:pPr>
            <a:r>
              <a:rPr lang="en-US" dirty="0" smtClean="0"/>
              <a:t>What are the things that stress university students the most? Explain.</a:t>
            </a:r>
          </a:p>
          <a:p>
            <a:pPr marL="514350" indent="-514350">
              <a:buFont typeface="+mj-lt"/>
              <a:buAutoNum type="arabicPeriod"/>
            </a:pPr>
            <a:r>
              <a:rPr lang="en-US" dirty="0" smtClean="0"/>
              <a:t>What is the best advice you have ever been given? Explain.</a:t>
            </a:r>
          </a:p>
          <a:p>
            <a:pPr marL="514350" indent="-514350">
              <a:buFont typeface="+mj-lt"/>
              <a:buAutoNum type="arabicPeriod"/>
            </a:pPr>
            <a:r>
              <a:rPr lang="en-US" dirty="0" smtClean="0"/>
              <a:t>What is the best advice that you have ever shared with someone? Explain.</a:t>
            </a:r>
          </a:p>
          <a:p>
            <a:pPr marL="514350" indent="-514350">
              <a:buFont typeface="+mj-lt"/>
              <a:buAutoNum type="arabicPeriod"/>
            </a:pPr>
            <a:r>
              <a:rPr lang="en-US" dirty="0" smtClean="0"/>
              <a:t>What is the biggest challenge for young people today? Explain.</a:t>
            </a:r>
          </a:p>
          <a:p>
            <a:pPr marL="514350" indent="-514350">
              <a:buFont typeface="+mj-lt"/>
              <a:buAutoNum type="arabicPeriod"/>
            </a:pPr>
            <a:r>
              <a:rPr lang="en-US" dirty="0" smtClean="0"/>
              <a:t>What time should all electronic devices be turned off at night?  Why?</a:t>
            </a:r>
          </a:p>
          <a:p>
            <a:pPr marL="514350" indent="-514350">
              <a:buFont typeface="+mj-lt"/>
              <a:buAutoNum type="arabicPeriod"/>
            </a:pPr>
            <a:r>
              <a:rPr lang="en-US" dirty="0" smtClean="0"/>
              <a:t>Can a person be poor and still be happy? Explain.</a:t>
            </a:r>
          </a:p>
          <a:p>
            <a:pPr marL="514350" indent="-514350">
              <a:buFont typeface="+mj-lt"/>
              <a:buAutoNum type="arabicPeriod"/>
            </a:pPr>
            <a:r>
              <a:rPr lang="en-US" dirty="0" smtClean="0"/>
              <a:t>What do you think the world will be like in 25 years? Explain.</a:t>
            </a:r>
          </a:p>
          <a:p>
            <a:pPr marL="514350" indent="-514350">
              <a:buFont typeface="+mj-lt"/>
              <a:buAutoNum type="arabicPeriod"/>
            </a:pPr>
            <a:r>
              <a:rPr lang="en-US" dirty="0" smtClean="0"/>
              <a:t>What are your thoughts about America?</a:t>
            </a:r>
          </a:p>
          <a:p>
            <a:pPr marL="514350" indent="-514350">
              <a:buFont typeface="+mj-lt"/>
              <a:buAutoNum type="arabicPeriod"/>
            </a:pPr>
            <a:r>
              <a:rPr lang="en-US" dirty="0" smtClean="0"/>
              <a:t>What are your thoughts about Africa?</a:t>
            </a:r>
          </a:p>
          <a:p>
            <a:pPr marL="514350" indent="-514350">
              <a:buFont typeface="+mj-lt"/>
              <a:buAutoNum type="arabicPeriod"/>
            </a:pPr>
            <a:endParaRPr lang="en-US" dirty="0"/>
          </a:p>
        </p:txBody>
      </p:sp>
    </p:spTree>
    <p:extLst>
      <p:ext uri="{BB962C8B-B14F-4D97-AF65-F5344CB8AC3E}">
        <p14:creationId xmlns:p14="http://schemas.microsoft.com/office/powerpoint/2010/main" val="36398182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520263"/>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Describe your bedroom at home?</a:t>
            </a:r>
            <a:endParaRPr lang="en-US" sz="2800" dirty="0"/>
          </a:p>
          <a:p>
            <a:pPr>
              <a:buFont typeface="Calibri" panose="020F0502020204030204" pitchFamily="34" charset="0"/>
              <a:buAutoNum type="arabicPeriod"/>
            </a:pPr>
            <a:r>
              <a:rPr lang="en-US" sz="2800" dirty="0" smtClean="0"/>
              <a:t>How should we reduce pollution?</a:t>
            </a:r>
          </a:p>
          <a:p>
            <a:pPr>
              <a:buFont typeface="Calibri" panose="020F0502020204030204" pitchFamily="34" charset="0"/>
              <a:buAutoNum type="arabicPeriod"/>
            </a:pPr>
            <a:r>
              <a:rPr lang="en-US" sz="2800" dirty="0" smtClean="0"/>
              <a:t>What advice do you have for a failing student?</a:t>
            </a:r>
          </a:p>
          <a:p>
            <a:pPr>
              <a:buFont typeface="Calibri" panose="020F0502020204030204" pitchFamily="34" charset="0"/>
              <a:buAutoNum type="arabicPeriod"/>
            </a:pPr>
            <a:r>
              <a:rPr lang="en-US" sz="2800" dirty="0" smtClean="0"/>
              <a:t>What time should students turn off their electronic devices and go to sleep?</a:t>
            </a:r>
          </a:p>
          <a:p>
            <a:pPr>
              <a:buFont typeface="Calibri" panose="020F0502020204030204" pitchFamily="34" charset="0"/>
              <a:buAutoNum type="arabicPeriod"/>
            </a:pPr>
            <a:r>
              <a:rPr lang="en-US" sz="2800" dirty="0" smtClean="0"/>
              <a:t>How will you apply for your first job after graduation?</a:t>
            </a:r>
            <a:endParaRPr lang="en-US" sz="2800" dirty="0"/>
          </a:p>
          <a:p>
            <a:pPr>
              <a:buFont typeface="Calibri" panose="020F0502020204030204" pitchFamily="34" charset="0"/>
              <a:buAutoNum type="arabicPeriod"/>
            </a:pPr>
            <a:r>
              <a:rPr lang="en-US" sz="2800" dirty="0" smtClean="0"/>
              <a:t>Describe the last party that you attended?</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p>
          <a:p>
            <a:pPr>
              <a:buFont typeface="Calibri" panose="020F0502020204030204" pitchFamily="34" charset="0"/>
              <a:buAutoNum type="arabicPeriod"/>
            </a:pPr>
            <a:r>
              <a:rPr lang="en-US" sz="2800" dirty="0" smtClean="0"/>
              <a:t>Why do you want to learn to speak English fluently?</a:t>
            </a:r>
            <a:endParaRPr lang="en-US" sz="2800" dirty="0"/>
          </a:p>
          <a:p>
            <a:pPr>
              <a:buFont typeface="Calibri" panose="020F0502020204030204" pitchFamily="34" charset="0"/>
              <a:buAutoNum type="arabicPeriod"/>
            </a:pPr>
            <a:r>
              <a:rPr lang="en-US" sz="2800" dirty="0" smtClean="0"/>
              <a:t>What is one thing you’ve learned this week?</a:t>
            </a:r>
            <a:endParaRPr lang="en-US" sz="2800" dirty="0"/>
          </a:p>
          <a:p>
            <a:pPr>
              <a:buFont typeface="Calibri" panose="020F0502020204030204" pitchFamily="34" charset="0"/>
              <a:buAutoNum type="arabicPeriod"/>
            </a:pPr>
            <a:r>
              <a:rPr lang="en-US" sz="2800" dirty="0" smtClean="0"/>
              <a:t>Describe your best friend from high school?  What made this person special?</a:t>
            </a:r>
          </a:p>
          <a:p>
            <a:pPr>
              <a:buFont typeface="Calibri" panose="020F0502020204030204" pitchFamily="34" charset="0"/>
              <a:buAutoNum type="arabicPeriod"/>
            </a:pPr>
            <a:r>
              <a:rPr lang="en-US" sz="2800" dirty="0" smtClean="0"/>
              <a:t>What are your thoughts about smoking/drinking alcohol/using drugs?</a:t>
            </a:r>
          </a:p>
          <a:p>
            <a:pPr>
              <a:buFont typeface="Calibri" panose="020F0502020204030204" pitchFamily="34" charset="0"/>
              <a:buAutoNum type="arabicPeriod"/>
            </a:pPr>
            <a:r>
              <a:rPr lang="en-US" sz="2800" dirty="0" smtClean="0"/>
              <a:t>What benefits do you receive when you volunteer?</a:t>
            </a:r>
          </a:p>
          <a:p>
            <a:pPr>
              <a:buFont typeface="Calibri" panose="020F0502020204030204" pitchFamily="34" charset="0"/>
              <a:buAutoNum type="arabicPeriod"/>
            </a:pP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
        <p:nvSpPr>
          <p:cNvPr id="3" name="TextBox 2"/>
          <p:cNvSpPr txBox="1"/>
          <p:nvPr/>
        </p:nvSpPr>
        <p:spPr>
          <a:xfrm>
            <a:off x="11114690" y="362607"/>
            <a:ext cx="627095" cy="369332"/>
          </a:xfrm>
          <a:prstGeom prst="rect">
            <a:avLst/>
          </a:prstGeom>
          <a:noFill/>
        </p:spPr>
        <p:txBody>
          <a:bodyPr wrap="none" rtlCol="0">
            <a:spAutoFit/>
          </a:bodyPr>
          <a:lstStyle/>
          <a:p>
            <a:r>
              <a:rPr lang="en-US" dirty="0" smtClean="0"/>
              <a:t>TD-1</a:t>
            </a:r>
            <a:endParaRPr lang="en-US" dirty="0"/>
          </a:p>
        </p:txBody>
      </p:sp>
    </p:spTree>
    <p:extLst>
      <p:ext uri="{BB962C8B-B14F-4D97-AF65-F5344CB8AC3E}">
        <p14:creationId xmlns:p14="http://schemas.microsoft.com/office/powerpoint/2010/main" val="38822774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t>The Values Game</a:t>
            </a:r>
            <a:endParaRPr lang="en-US" sz="6000" b="1" dirty="0"/>
          </a:p>
        </p:txBody>
      </p:sp>
      <p:sp>
        <p:nvSpPr>
          <p:cNvPr id="3" name="Content Placeholder 2"/>
          <p:cNvSpPr>
            <a:spLocks noGrp="1"/>
          </p:cNvSpPr>
          <p:nvPr>
            <p:ph idx="1"/>
          </p:nvPr>
        </p:nvSpPr>
        <p:spPr/>
        <p:txBody>
          <a:bodyPr>
            <a:normAutofit lnSpcReduction="10000"/>
          </a:bodyPr>
          <a:lstStyle/>
          <a:p>
            <a:pPr marL="0" indent="0">
              <a:buNone/>
            </a:pPr>
            <a:r>
              <a:rPr lang="en-US" dirty="0" smtClean="0"/>
              <a:t>Instructions:</a:t>
            </a:r>
          </a:p>
          <a:p>
            <a:pPr marL="514350" indent="-514350">
              <a:buFont typeface="+mj-lt"/>
              <a:buAutoNum type="arabicPeriod"/>
            </a:pPr>
            <a:r>
              <a:rPr lang="en-US" dirty="0" smtClean="0"/>
              <a:t>Form in assigned groups.</a:t>
            </a:r>
          </a:p>
          <a:p>
            <a:pPr marL="514350" indent="-514350">
              <a:buFont typeface="+mj-lt"/>
              <a:buAutoNum type="arabicPeriod"/>
            </a:pPr>
            <a:r>
              <a:rPr lang="en-US" dirty="0" smtClean="0"/>
              <a:t>Write your name on your marker.</a:t>
            </a:r>
          </a:p>
          <a:p>
            <a:pPr marL="514350" indent="-514350">
              <a:buFont typeface="+mj-lt"/>
              <a:buAutoNum type="arabicPeriod"/>
            </a:pPr>
            <a:r>
              <a:rPr lang="en-US" dirty="0" smtClean="0"/>
              <a:t>Each person rolls the dice and moves his/her marker forward.</a:t>
            </a:r>
          </a:p>
          <a:p>
            <a:pPr marL="514350" indent="-514350">
              <a:buFont typeface="+mj-lt"/>
              <a:buAutoNum type="arabicPeriod"/>
            </a:pPr>
            <a:r>
              <a:rPr lang="en-US" dirty="0" smtClean="0"/>
              <a:t>If your marker lands on a white square, you respond to the topic in the square.</a:t>
            </a:r>
          </a:p>
          <a:p>
            <a:pPr marL="514350" indent="-514350">
              <a:buFont typeface="+mj-lt"/>
              <a:buAutoNum type="arabicPeriod"/>
            </a:pPr>
            <a:r>
              <a:rPr lang="en-US" dirty="0" smtClean="0"/>
              <a:t>If your marker lands on a “Free Question” square, you may ask one of the other players a question.  The player may refuse to answer your question, but must explain why he/she refuses.</a:t>
            </a:r>
          </a:p>
          <a:p>
            <a:pPr marL="514350" indent="-514350">
              <a:buFont typeface="+mj-lt"/>
              <a:buAutoNum type="arabicPeriod"/>
            </a:pPr>
            <a:r>
              <a:rPr lang="en-US" dirty="0" smtClean="0"/>
              <a:t>Play continues until time is up.</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584" y="0"/>
            <a:ext cx="5333416" cy="297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47470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7739" y="13098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5400" b="1" dirty="0"/>
              <a:t>Our English Corner Friends</a:t>
            </a:r>
            <a:br>
              <a:rPr lang="en-US" sz="5400" b="1" dirty="0"/>
            </a:br>
            <a:r>
              <a:rPr lang="en-US" sz="5400" b="1" dirty="0" smtClean="0"/>
              <a:t>November 6, </a:t>
            </a:r>
            <a:r>
              <a:rPr lang="en-US" sz="5400" b="1" dirty="0"/>
              <a:t>2014</a:t>
            </a:r>
            <a:endParaRPr lang="en-US" sz="5400" dirty="0"/>
          </a:p>
        </p:txBody>
      </p:sp>
      <p:sp>
        <p:nvSpPr>
          <p:cNvPr id="5" name="Content Placeholder 4"/>
          <p:cNvSpPr>
            <a:spLocks noGrp="1"/>
          </p:cNvSpPr>
          <p:nvPr>
            <p:ph idx="1"/>
          </p:nvPr>
        </p:nvSpPr>
        <p:spPr/>
        <p:txBody>
          <a:bodyPr/>
          <a:lstStyle/>
          <a:p>
            <a:endParaRPr lang="en-US" dirty="0"/>
          </a:p>
        </p:txBody>
      </p:sp>
      <p:pic>
        <p:nvPicPr>
          <p:cNvPr id="1026" name="Picture 2" descr="C:\Users\Murdoch\Downloads\20141106_20002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784131"/>
            <a:ext cx="14901333" cy="628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45136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Halloween Bingo</a:t>
            </a:r>
            <a:endParaRPr lang="en-US" dirty="0"/>
          </a:p>
        </p:txBody>
      </p:sp>
      <p:sp>
        <p:nvSpPr>
          <p:cNvPr id="6" name="Content Placeholder 5"/>
          <p:cNvSpPr>
            <a:spLocks noGrp="1"/>
          </p:cNvSpPr>
          <p:nvPr>
            <p:ph idx="1"/>
          </p:nvPr>
        </p:nvSpPr>
        <p:spPr/>
        <p:txBody>
          <a:bodyPr/>
          <a:lstStyle/>
          <a:p>
            <a:r>
              <a:rPr lang="en-US" dirty="0" smtClean="0"/>
              <a:t>Materials: Bingo Score Card and pen.</a:t>
            </a:r>
          </a:p>
          <a:p>
            <a:r>
              <a:rPr lang="en-US" dirty="0" smtClean="0"/>
              <a:t>Instructions: Halloween related words will be drawn out of a jar.  When a word is drawn that matches one of your words, place a X in the corner of that word’s square.  </a:t>
            </a:r>
          </a:p>
          <a:p>
            <a:r>
              <a:rPr lang="en-US" dirty="0" smtClean="0"/>
              <a:t>The first person to get five words in any straight line (up and down; across, or diagonal calls out “Bingo.”  The person then reads his/her words to verify accuracy.  If all are correct; he/she is declared the winner.</a:t>
            </a:r>
          </a:p>
          <a:p>
            <a:r>
              <a:rPr lang="en-US" dirty="0" smtClean="0"/>
              <a:t>Play will then resume until a person has a X in all of his/her squares.  If all are correct; he/</a:t>
            </a:r>
            <a:r>
              <a:rPr lang="en-US" dirty="0"/>
              <a:t>s</a:t>
            </a:r>
            <a:r>
              <a:rPr lang="en-US" dirty="0" smtClean="0"/>
              <a:t>he is declared the Grand Champion.</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4500" y="100013"/>
            <a:ext cx="2857500"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260600" cy="1778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01356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b="1" dirty="0"/>
              <a:t>Our English Corner Friends</a:t>
            </a:r>
            <a:br>
              <a:rPr lang="en-US" sz="5400" b="1" dirty="0"/>
            </a:br>
            <a:r>
              <a:rPr lang="en-US" sz="5400" b="1" dirty="0" smtClean="0"/>
              <a:t>November 6, </a:t>
            </a:r>
            <a:r>
              <a:rPr lang="en-US" sz="5400" b="1" dirty="0"/>
              <a:t>2014</a:t>
            </a:r>
            <a:endParaRPr lang="en-US" sz="5400" dirty="0"/>
          </a:p>
        </p:txBody>
      </p:sp>
      <p:sp>
        <p:nvSpPr>
          <p:cNvPr id="3" name="Content Placeholder 2"/>
          <p:cNvSpPr>
            <a:spLocks noGrp="1"/>
          </p:cNvSpPr>
          <p:nvPr>
            <p:ph idx="1"/>
          </p:nvPr>
        </p:nvSpPr>
        <p:spPr/>
        <p:txBody>
          <a:bodyPr/>
          <a:lstStyle/>
          <a:p>
            <a:endParaRPr lang="en-US" dirty="0"/>
          </a:p>
        </p:txBody>
      </p:sp>
      <p:pic>
        <p:nvPicPr>
          <p:cNvPr id="2050" name="Picture 2" descr="C:\Users\Murdoch\Downloads\20141106_19592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599" y="1767648"/>
            <a:ext cx="13636977" cy="575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7961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9732" y="87601"/>
            <a:ext cx="10515600" cy="1325563"/>
          </a:xfrm>
        </p:spPr>
        <p:txBody>
          <a:bodyPr>
            <a:noAutofit/>
          </a:bodyPr>
          <a:lstStyle/>
          <a:p>
            <a:pPr algn="ctr"/>
            <a:r>
              <a:rPr lang="en-US" sz="5400" b="1" dirty="0"/>
              <a:t>Our English Corner </a:t>
            </a:r>
            <a:r>
              <a:rPr lang="en-US" sz="5400" b="1" dirty="0" smtClean="0"/>
              <a:t>Friends</a:t>
            </a:r>
            <a:br>
              <a:rPr lang="en-US" sz="5400" b="1" dirty="0" smtClean="0"/>
            </a:br>
            <a:r>
              <a:rPr lang="en-US" sz="5400" b="1" dirty="0" smtClean="0"/>
              <a:t>November 6, </a:t>
            </a:r>
            <a:r>
              <a:rPr lang="en-US" sz="5400" b="1" dirty="0"/>
              <a:t>2014</a:t>
            </a:r>
            <a:endParaRPr lang="en-US" sz="5400" dirty="0"/>
          </a:p>
        </p:txBody>
      </p:sp>
      <p:sp>
        <p:nvSpPr>
          <p:cNvPr id="3" name="Content Placeholder 2"/>
          <p:cNvSpPr>
            <a:spLocks noGrp="1"/>
          </p:cNvSpPr>
          <p:nvPr>
            <p:ph idx="1"/>
          </p:nvPr>
        </p:nvSpPr>
        <p:spPr/>
        <p:txBody>
          <a:bodyPr/>
          <a:lstStyle/>
          <a:p>
            <a:endParaRPr lang="en-US" dirty="0"/>
          </a:p>
        </p:txBody>
      </p:sp>
      <p:pic>
        <p:nvPicPr>
          <p:cNvPr id="3074" name="Picture 2" descr="C:\Users\Murdoch\Downloads\20141106_1958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599" y="1413164"/>
            <a:ext cx="15804444" cy="666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892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3076" y="304801"/>
            <a:ext cx="7085724"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4335518" cy="563231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a:t>
            </a:r>
          </a:p>
          <a:p>
            <a:pPr marL="0" indent="0" algn="ctr">
              <a:defRPr/>
            </a:pPr>
            <a:r>
              <a:rPr lang="en-US" altLang="en-US" sz="6000" b="1" dirty="0" smtClean="0">
                <a:effectLst>
                  <a:outerShdw blurRad="38100" dist="38100" dir="2700000" algn="tl">
                    <a:srgbClr val="336699"/>
                  </a:outerShdw>
                </a:effectLst>
                <a:latin typeface="Comic Sans MS" pitchFamily="66" charset="0"/>
              </a:rPr>
              <a:t>Sing</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a:p>
            <a:pPr marL="0" indent="0" algn="ctr">
              <a:defRPr/>
            </a:pPr>
            <a:r>
              <a:rPr lang="en-US" altLang="en-US" sz="6000" b="1" dirty="0" smtClean="0">
                <a:effectLst>
                  <a:outerShdw blurRad="38100" dist="38100" dir="2700000" algn="tl">
                    <a:srgbClr val="336699"/>
                  </a:outerShdw>
                </a:effectLst>
                <a:latin typeface="Comic Sans MS" pitchFamily="66" charset="0"/>
              </a:rPr>
              <a:t> Love Can Build a Bridge  </a:t>
            </a:r>
          </a:p>
        </p:txBody>
      </p:sp>
    </p:spTree>
    <p:extLst>
      <p:ext uri="{BB962C8B-B14F-4D97-AF65-F5344CB8AC3E}">
        <p14:creationId xmlns:p14="http://schemas.microsoft.com/office/powerpoint/2010/main" val="611265628"/>
      </p:ext>
    </p:extLst>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1969803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Singles Day—11/11</a:t>
            </a:r>
            <a:endParaRPr lang="en-US" b="1" dirty="0"/>
          </a:p>
        </p:txBody>
      </p:sp>
      <p:sp>
        <p:nvSpPr>
          <p:cNvPr id="3" name="Content Placeholder 2"/>
          <p:cNvSpPr>
            <a:spLocks noGrp="1"/>
          </p:cNvSpPr>
          <p:nvPr>
            <p:ph idx="1"/>
          </p:nvPr>
        </p:nvSpPr>
        <p:spPr>
          <a:xfrm>
            <a:off x="299545" y="2219763"/>
            <a:ext cx="11038490" cy="4351338"/>
          </a:xfrm>
        </p:spPr>
        <p:txBody>
          <a:bodyPr>
            <a:normAutofit/>
          </a:bodyPr>
          <a:lstStyle/>
          <a:p>
            <a:r>
              <a:rPr lang="en-US" sz="4400" dirty="0" smtClean="0"/>
              <a:t>What did you do on singles day?</a:t>
            </a:r>
          </a:p>
          <a:p>
            <a:r>
              <a:rPr lang="en-US" sz="4400" dirty="0" smtClean="0"/>
              <a:t>I didn’t hear; what did you say?</a:t>
            </a:r>
          </a:p>
          <a:p>
            <a:r>
              <a:rPr lang="en-US" sz="4400" dirty="0" smtClean="0"/>
              <a:t>I try to meet friends and mingle,</a:t>
            </a:r>
          </a:p>
          <a:p>
            <a:r>
              <a:rPr lang="en-US" sz="4400" dirty="0" smtClean="0"/>
              <a:t>However, I am still single.</a:t>
            </a:r>
          </a:p>
          <a:p>
            <a:r>
              <a:rPr lang="en-US" sz="4400" dirty="0" smtClean="0"/>
              <a:t>Which for me is really okay!</a:t>
            </a:r>
            <a:endParaRPr lang="en-US" sz="4400"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2743200" cy="1829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59766" y="102478"/>
            <a:ext cx="2851752" cy="18825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0007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7576</TotalTime>
  <Words>2278</Words>
  <Application>Microsoft Office PowerPoint</Application>
  <PresentationFormat>Custom</PresentationFormat>
  <Paragraphs>306</Paragraphs>
  <Slides>48</Slides>
  <Notes>2</Notes>
  <HiddenSlides>0</HiddenSlides>
  <MMClips>2</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PowerPoint Presentation</vt:lpstr>
      <vt:lpstr>Next English Corner</vt:lpstr>
      <vt:lpstr> Next English Corner Thursday, November 27, 2014  7 PM  </vt:lpstr>
      <vt:lpstr>Our English Corner Friends November 6, 2014</vt:lpstr>
      <vt:lpstr>Our English Corner Friends November 6, 2014</vt:lpstr>
      <vt:lpstr>Our English Corner Friends November 6, 2014</vt:lpstr>
      <vt:lpstr>PowerPoint Presentation</vt:lpstr>
      <vt:lpstr> </vt:lpstr>
      <vt:lpstr>Singles Day—11/11</vt:lpstr>
      <vt:lpstr>The Amazing China—Where are We?</vt:lpstr>
      <vt:lpstr>The Amazing China—Where are We?</vt:lpstr>
      <vt:lpstr>The Amazing China—What is this?</vt:lpstr>
      <vt:lpstr>The Amazing China</vt:lpstr>
      <vt:lpstr>The Amazing China—Where are We?</vt:lpstr>
      <vt:lpstr>The Amazing China—Where are We?</vt:lpstr>
      <vt:lpstr>The Amazing China—Where are We?</vt:lpstr>
      <vt:lpstr>The Amazing China—Where are We?</vt:lpstr>
      <vt:lpstr>The Amazing China</vt:lpstr>
      <vt:lpstr>PowerPoint Presentation</vt:lpstr>
      <vt:lpstr>Agree / Disagree</vt:lpstr>
      <vt:lpstr>Meet &amp; Greet   </vt:lpstr>
      <vt:lpstr>PowerPoint Presentation</vt:lpstr>
      <vt:lpstr>PowerPoint Presentation</vt:lpstr>
      <vt:lpstr>Communication  </vt:lpstr>
      <vt:lpstr>Communication requires knowing both sides of the story.</vt:lpstr>
      <vt:lpstr>PowerPoint Presentation</vt:lpstr>
      <vt:lpstr>PowerPoint Presentation</vt:lpstr>
      <vt:lpstr> Questions</vt:lpstr>
      <vt:lpstr>What are some of the topics you would like to discuss in class and/or English Corners?</vt:lpstr>
      <vt:lpstr>PowerPoint Presentation</vt:lpstr>
      <vt:lpstr>PowerPoint Presentation</vt:lpstr>
      <vt:lpstr>PowerPoint Presentation</vt:lpstr>
      <vt:lpstr>PowerPoint Presentation</vt:lpstr>
      <vt:lpstr>PowerPoint Presentation</vt:lpstr>
      <vt:lpstr>The Values Game</vt:lpstr>
      <vt:lpstr>Vocabulary Builders</vt:lpstr>
      <vt:lpstr>Five Phases of Dating</vt:lpstr>
      <vt:lpstr> Five Phases of Dating</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Halloween Bingo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Murdoch</cp:lastModifiedBy>
  <cp:revision>641</cp:revision>
  <cp:lastPrinted>2014-10-15T10:36:25Z</cp:lastPrinted>
  <dcterms:created xsi:type="dcterms:W3CDTF">2013-09-17T00:49:18Z</dcterms:created>
  <dcterms:modified xsi:type="dcterms:W3CDTF">2014-11-12T13:40:51Z</dcterms:modified>
</cp:coreProperties>
</file>