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730" r:id="rId2"/>
    <p:sldId id="267" r:id="rId3"/>
    <p:sldId id="731" r:id="rId4"/>
    <p:sldId id="827" r:id="rId5"/>
    <p:sldId id="828" r:id="rId6"/>
    <p:sldId id="829" r:id="rId7"/>
    <p:sldId id="830" r:id="rId8"/>
    <p:sldId id="705" r:id="rId9"/>
    <p:sldId id="878" r:id="rId10"/>
    <p:sldId id="879" r:id="rId11"/>
    <p:sldId id="759" r:id="rId12"/>
    <p:sldId id="875" r:id="rId13"/>
    <p:sldId id="876" r:id="rId14"/>
    <p:sldId id="877" r:id="rId15"/>
    <p:sldId id="884" r:id="rId16"/>
    <p:sldId id="885" r:id="rId17"/>
    <p:sldId id="886" r:id="rId18"/>
    <p:sldId id="887" r:id="rId19"/>
    <p:sldId id="888" r:id="rId20"/>
    <p:sldId id="889" r:id="rId21"/>
    <p:sldId id="890" r:id="rId22"/>
    <p:sldId id="891" r:id="rId23"/>
    <p:sldId id="892" r:id="rId24"/>
    <p:sldId id="893" r:id="rId25"/>
    <p:sldId id="894" r:id="rId26"/>
    <p:sldId id="895" r:id="rId27"/>
    <p:sldId id="896" r:id="rId28"/>
    <p:sldId id="902" r:id="rId29"/>
    <p:sldId id="881" r:id="rId30"/>
    <p:sldId id="883" r:id="rId31"/>
    <p:sldId id="899" r:id="rId32"/>
    <p:sldId id="880" r:id="rId33"/>
    <p:sldId id="407" r:id="rId34"/>
    <p:sldId id="897" r:id="rId35"/>
    <p:sldId id="898" r:id="rId36"/>
    <p:sldId id="598" r:id="rId37"/>
    <p:sldId id="900" r:id="rId38"/>
    <p:sldId id="873" r:id="rId39"/>
    <p:sldId id="874" r:id="rId40"/>
    <p:sldId id="454" r:id="rId41"/>
    <p:sldId id="728" r:id="rId42"/>
    <p:sldId id="867" r:id="rId43"/>
    <p:sldId id="868" r:id="rId44"/>
    <p:sldId id="869" r:id="rId45"/>
    <p:sldId id="870" r:id="rId46"/>
    <p:sldId id="871" r:id="rId47"/>
    <p:sldId id="729" r:id="rId48"/>
    <p:sldId id="264" r:id="rId49"/>
    <p:sldId id="481" r:id="rId50"/>
    <p:sldId id="482" r:id="rId51"/>
    <p:sldId id="597" r:id="rId52"/>
    <p:sldId id="646" r:id="rId53"/>
    <p:sldId id="647" r:id="rId54"/>
    <p:sldId id="648" r:id="rId55"/>
    <p:sldId id="649" r:id="rId56"/>
    <p:sldId id="650" r:id="rId57"/>
    <p:sldId id="651" r:id="rId58"/>
    <p:sldId id="652" r:id="rId59"/>
    <p:sldId id="653" r:id="rId60"/>
    <p:sldId id="882" r:id="rId6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70" d="100"/>
        <a:sy n="70" d="100"/>
      </p:scale>
      <p:origin x="0" y="391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10/30/2014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pPr eaLnBrk="1" hangingPunct="1"/>
            <a:fld id="{9CC1E20D-BF41-446C-B74D-244BF46B9069}" type="slidenum">
              <a:rPr lang="en-US" altLang="en-US" sz="1200"/>
              <a:pPr eaLnBrk="1" hangingPunct="1"/>
              <a:t>31</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pPr eaLnBrk="1" hangingPunct="1"/>
            <a:fld id="{8151398A-8F06-4309-ADAE-1D32ECD2A181}" type="slidenum">
              <a:rPr lang="en-US" altLang="en-US" sz="1200"/>
              <a:pPr eaLnBrk="1" hangingPunct="1"/>
              <a:t>34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pPr eaLnBrk="1" hangingPunct="1"/>
            <a:fld id="{4C95BA97-2F4D-453D-8BEF-2562C4195B42}" type="slidenum">
              <a:rPr lang="en-US" altLang="en-US" sz="1200"/>
              <a:pPr eaLnBrk="1" hangingPunct="1"/>
              <a:t>35</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10/30/2014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3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9.jpe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133" y="0"/>
            <a:ext cx="10515600" cy="1325563"/>
          </a:xfrm>
        </p:spPr>
        <p:txBody>
          <a:bodyPr/>
          <a:lstStyle/>
          <a:p>
            <a:pPr algn="ctr"/>
            <a:r>
              <a:rPr lang="en-US" b="1" dirty="0" smtClean="0"/>
              <a:t>Plus Two More Pumpkins</a:t>
            </a:r>
            <a:endParaRPr lang="en-US" b="1"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0487" y="994537"/>
            <a:ext cx="7822219" cy="586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55569" y="5991998"/>
            <a:ext cx="7470378" cy="584775"/>
          </a:xfrm>
          <a:prstGeom prst="rect">
            <a:avLst/>
          </a:prstGeom>
          <a:noFill/>
        </p:spPr>
        <p:txBody>
          <a:bodyPr wrap="none" rtlCol="0">
            <a:spAutoFit/>
          </a:bodyPr>
          <a:lstStyle/>
          <a:p>
            <a:r>
              <a:rPr lang="en-US" sz="3200" dirty="0" smtClean="0"/>
              <a:t>Katie        </a:t>
            </a:r>
            <a:r>
              <a:rPr lang="en-US" sz="3200" dirty="0" err="1" smtClean="0"/>
              <a:t>Maddie</a:t>
            </a:r>
            <a:r>
              <a:rPr lang="en-US" sz="3200" dirty="0" smtClean="0"/>
              <a:t>           Ryan             </a:t>
            </a:r>
            <a:r>
              <a:rPr lang="en-US" sz="3200" dirty="0" err="1" smtClean="0"/>
              <a:t>Ryker</a:t>
            </a:r>
            <a:r>
              <a:rPr lang="en-US" sz="3200" dirty="0" smtClean="0"/>
              <a:t>  </a:t>
            </a:r>
            <a:endParaRPr lang="en-US" sz="3200" dirty="0"/>
          </a:p>
        </p:txBody>
      </p:sp>
    </p:spTree>
    <p:extLst>
      <p:ext uri="{BB962C8B-B14F-4D97-AF65-F5344CB8AC3E}">
        <p14:creationId xmlns:p14="http://schemas.microsoft.com/office/powerpoint/2010/main" val="1406240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I find some things to be scary,</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So I warn you to be wary,</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smtClean="0">
                <a:latin typeface="Times New Roman" panose="02020603050405020304" pitchFamily="18" charset="0"/>
                <a:cs typeface="Times New Roman" panose="02020603050405020304" pitchFamily="18" charset="0"/>
              </a:rPr>
              <a:t>Of witches and ghosts, </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W</a:t>
            </a:r>
            <a:r>
              <a:rPr lang="en-US" sz="4400" dirty="0" smtClean="0">
                <a:latin typeface="Times New Roman" panose="02020603050405020304" pitchFamily="18" charset="0"/>
                <a:cs typeface="Times New Roman" panose="02020603050405020304" pitchFamily="18" charset="0"/>
              </a:rPr>
              <a:t>ho hang out on fence posts,</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And frighten children who tarry!</a:t>
            </a:r>
            <a:endParaRPr lang="en-US" sz="4400" dirty="0">
              <a:latin typeface="Times New Roman" panose="02020603050405020304" pitchFamily="18" charset="0"/>
              <a:cs typeface="Times New Roman" panose="02020603050405020304" pitchFamily="18" charset="0"/>
            </a:endParaRP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smtClean="0">
                <a:solidFill>
                  <a:srgbClr val="FF0000"/>
                </a:solidFill>
              </a:rPr>
              <a:t>A Halloween </a:t>
            </a:r>
            <a:r>
              <a:rPr lang="en-US" sz="5400" b="1" dirty="0" smtClean="0">
                <a:solidFill>
                  <a:srgbClr val="FF0000"/>
                </a:solidFill>
              </a:rPr>
              <a:t>Limerick</a:t>
            </a:r>
            <a:endParaRPr lang="en-US" sz="5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25"/>
            <a:ext cx="2349305" cy="1832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1145" y="137008"/>
            <a:ext cx="285750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45973" y="2452915"/>
            <a:ext cx="3497719" cy="3497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9005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122" y="0"/>
            <a:ext cx="5523757"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433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5077" y="0"/>
            <a:ext cx="7301132" cy="6740307"/>
          </a:xfrm>
          <a:prstGeom prst="rect">
            <a:avLst/>
          </a:prstGeom>
        </p:spPr>
        <p:txBody>
          <a:bodyPr wrap="square">
            <a:spAutoFit/>
          </a:bodyPr>
          <a:lstStyle/>
          <a:p>
            <a:pPr algn="ctr"/>
            <a:r>
              <a:rPr lang="en-US" sz="2800" b="1" dirty="0"/>
              <a:t>If You've Never</a:t>
            </a:r>
            <a:r>
              <a:rPr lang="en-US" sz="2800" dirty="0"/>
              <a:t/>
            </a:r>
            <a:br>
              <a:rPr lang="en-US" sz="2800" dirty="0"/>
            </a:br>
            <a:r>
              <a:rPr lang="en-US" sz="1600" dirty="0"/>
              <a:t>by Elsie </a:t>
            </a:r>
            <a:r>
              <a:rPr lang="en-US" sz="1600" dirty="0" err="1"/>
              <a:t>Melchert</a:t>
            </a:r>
            <a:r>
              <a:rPr lang="en-US" sz="1600" dirty="0"/>
              <a:t> Fowler</a:t>
            </a:r>
          </a:p>
          <a:p>
            <a:pPr algn="ctr"/>
            <a:r>
              <a:rPr lang="en-US" sz="2400" dirty="0"/>
              <a:t>If you've never seen an old witch</a:t>
            </a:r>
            <a:br>
              <a:rPr lang="en-US" sz="2400" dirty="0"/>
            </a:br>
            <a:r>
              <a:rPr lang="en-US" sz="2400" dirty="0"/>
              <a:t>Riding through the sky--</a:t>
            </a:r>
            <a:br>
              <a:rPr lang="en-US" sz="2400" dirty="0"/>
            </a:br>
            <a:r>
              <a:rPr lang="en-US" sz="2400" dirty="0"/>
              <a:t>Or never felt big bat's wings</a:t>
            </a:r>
            <a:br>
              <a:rPr lang="en-US" sz="2400" dirty="0"/>
            </a:br>
            <a:r>
              <a:rPr lang="en-US" sz="2400" dirty="0"/>
              <a:t>Flopping, as they fly--</a:t>
            </a:r>
          </a:p>
          <a:p>
            <a:pPr algn="ctr"/>
            <a:r>
              <a:rPr lang="en-US" sz="2400" dirty="0"/>
              <a:t>If you've never touched a white thing</a:t>
            </a:r>
            <a:br>
              <a:rPr lang="en-US" sz="2400" dirty="0"/>
            </a:br>
            <a:r>
              <a:rPr lang="en-US" sz="2400" dirty="0"/>
              <a:t>Gliding through the air,</a:t>
            </a:r>
            <a:br>
              <a:rPr lang="en-US" sz="2400" dirty="0"/>
            </a:br>
            <a:r>
              <a:rPr lang="en-US" sz="2400" dirty="0"/>
              <a:t>And knew it was a ghost because</a:t>
            </a:r>
            <a:br>
              <a:rPr lang="en-US" sz="2400" dirty="0"/>
            </a:br>
            <a:r>
              <a:rPr lang="en-US" sz="2400" dirty="0"/>
              <a:t>You got a dreadful scare--</a:t>
            </a:r>
          </a:p>
          <a:p>
            <a:pPr algn="ctr"/>
            <a:r>
              <a:rPr lang="en-US" sz="2400" dirty="0"/>
              <a:t>If you've never heard the night owls,</a:t>
            </a:r>
            <a:br>
              <a:rPr lang="en-US" sz="2400" dirty="0"/>
            </a:br>
            <a:r>
              <a:rPr lang="en-US" sz="2400" dirty="0"/>
              <a:t>Crying, "</a:t>
            </a:r>
            <a:r>
              <a:rPr lang="en-US" sz="2400" dirty="0" err="1"/>
              <a:t>Whoo-whoo-whoo</a:t>
            </a:r>
            <a:r>
              <a:rPr lang="en-US" sz="2400" dirty="0"/>
              <a:t>?"</a:t>
            </a:r>
            <a:br>
              <a:rPr lang="en-US" sz="2400" dirty="0"/>
            </a:br>
            <a:r>
              <a:rPr lang="en-US" sz="2400" dirty="0"/>
              <a:t>And never jumped at pumpkin eyes</a:t>
            </a:r>
            <a:br>
              <a:rPr lang="en-US" sz="2400" dirty="0"/>
            </a:br>
            <a:r>
              <a:rPr lang="en-US" sz="2400" dirty="0"/>
              <a:t>Gleaming out at you--</a:t>
            </a:r>
          </a:p>
          <a:p>
            <a:pPr algn="ctr"/>
            <a:r>
              <a:rPr lang="en-US" sz="2400" dirty="0"/>
              <a:t>If all of these exciting things</a:t>
            </a:r>
            <a:br>
              <a:rPr lang="en-US" sz="2400" dirty="0"/>
            </a:br>
            <a:r>
              <a:rPr lang="en-US" sz="2400" dirty="0"/>
              <a:t>You've never heard or seen,</a:t>
            </a:r>
            <a:br>
              <a:rPr lang="en-US" sz="2400" dirty="0"/>
            </a:br>
            <a:r>
              <a:rPr lang="en-US" sz="2400" dirty="0"/>
              <a:t>Why then--you've missed a lot of fun,</a:t>
            </a:r>
            <a:br>
              <a:rPr lang="en-US" sz="2400" dirty="0"/>
            </a:br>
            <a:r>
              <a:rPr lang="en-US" sz="2400" dirty="0"/>
              <a:t>Because--that's HALLOWEEN!</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7856" y="2357438"/>
            <a:ext cx="4225924" cy="2112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5654" y="4470400"/>
            <a:ext cx="3026543" cy="2269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1305" y="214313"/>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4805" y="0"/>
            <a:ext cx="4517195" cy="338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52781" y="3384588"/>
            <a:ext cx="3739219" cy="2779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5351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a:t>
            </a:r>
            <a:endParaRPr lang="en-US" dirty="0"/>
          </a:p>
        </p:txBody>
      </p:sp>
      <p:sp>
        <p:nvSpPr>
          <p:cNvPr id="4" name="Content Placeholder 3"/>
          <p:cNvSpPr>
            <a:spLocks noGrp="1"/>
          </p:cNvSpPr>
          <p:nvPr>
            <p:ph sz="half" idx="1"/>
          </p:nvPr>
        </p:nvSpPr>
        <p:spPr/>
        <p:txBody>
          <a:bodyPr/>
          <a:lstStyle/>
          <a:p>
            <a:pPr marL="0" indent="0">
              <a:buNone/>
            </a:pPr>
            <a:endParaRPr lang="en-US" dirty="0" smtClean="0"/>
          </a:p>
        </p:txBody>
      </p:sp>
      <p:sp>
        <p:nvSpPr>
          <p:cNvPr id="5" name="Content Placeholder 4"/>
          <p:cNvSpPr>
            <a:spLocks noGrp="1"/>
          </p:cNvSpPr>
          <p:nvPr>
            <p:ph sz="half" idx="2"/>
          </p:nvPr>
        </p:nvSpPr>
        <p:spPr/>
        <p:txBody>
          <a:bodyPr/>
          <a:lstStyle/>
          <a:p>
            <a:endParaRPr lang="en-US" dirty="0"/>
          </a:p>
        </p:txBody>
      </p:sp>
      <p:pic>
        <p:nvPicPr>
          <p:cNvPr id="1027" name="Picture 3" descr="C:\Users\murdochj\AppData\Local\Temp\photo-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19078" y="1512224"/>
            <a:ext cx="6260909" cy="5008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232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 1</a:t>
            </a:r>
            <a:endParaRPr lang="en-US" dirty="0"/>
          </a:p>
        </p:txBody>
      </p:sp>
      <p:sp>
        <p:nvSpPr>
          <p:cNvPr id="3" name="Content Placeholder 2"/>
          <p:cNvSpPr>
            <a:spLocks noGrp="1"/>
          </p:cNvSpPr>
          <p:nvPr>
            <p:ph sz="half" idx="1"/>
          </p:nvPr>
        </p:nvSpPr>
        <p:spPr/>
        <p:txBody>
          <a:bodyPr>
            <a:normAutofit/>
          </a:bodyPr>
          <a:lstStyle/>
          <a:p>
            <a:pPr marL="0" indent="0">
              <a:buNone/>
            </a:pPr>
            <a:r>
              <a:rPr lang="en-US" sz="5400" dirty="0" smtClean="0"/>
              <a:t>One night, Lulu had a dream; she was dancing with her dolls.  Suddenly…..</a:t>
            </a:r>
            <a:endParaRPr lang="en-US" sz="5400" dirty="0"/>
          </a:p>
        </p:txBody>
      </p:sp>
      <p:sp>
        <p:nvSpPr>
          <p:cNvPr id="4" name="Content Placeholder 3"/>
          <p:cNvSpPr>
            <a:spLocks noGrp="1"/>
          </p:cNvSpPr>
          <p:nvPr>
            <p:ph sz="half" idx="2"/>
          </p:nvPr>
        </p:nvSpPr>
        <p:spPr/>
        <p:txBody>
          <a:bodyPr/>
          <a:lstStyle/>
          <a:p>
            <a:endParaRPr lang="en-US"/>
          </a:p>
        </p:txBody>
      </p:sp>
      <p:pic>
        <p:nvPicPr>
          <p:cNvPr id="13315" name="Picture 3" descr="C:\Users\murdochj\AppData\Local\Temp\photo-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8363" y="1861992"/>
            <a:ext cx="5980616" cy="4271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84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2 and 3</a:t>
            </a:r>
            <a:endParaRPr lang="en-US" dirty="0"/>
          </a:p>
        </p:txBody>
      </p:sp>
      <p:sp>
        <p:nvSpPr>
          <p:cNvPr id="3" name="Content Placeholder 2"/>
          <p:cNvSpPr>
            <a:spLocks noGrp="1"/>
          </p:cNvSpPr>
          <p:nvPr>
            <p:ph sz="half" idx="1"/>
          </p:nvPr>
        </p:nvSpPr>
        <p:spPr>
          <a:xfrm>
            <a:off x="717452" y="1617785"/>
            <a:ext cx="5302348" cy="4559178"/>
          </a:xfrm>
        </p:spPr>
        <p:txBody>
          <a:bodyPr>
            <a:normAutofit fontScale="85000" lnSpcReduction="20000"/>
          </a:bodyPr>
          <a:lstStyle/>
          <a:p>
            <a:pPr marL="0" indent="0">
              <a:buNone/>
            </a:pPr>
            <a:r>
              <a:rPr lang="en-US" dirty="0" smtClean="0">
                <a:latin typeface="Times New Roman" panose="02020603050405020304" pitchFamily="18" charset="0"/>
                <a:cs typeface="Times New Roman" panose="02020603050405020304" pitchFamily="18" charset="0"/>
              </a:rPr>
              <a:t>…two ghosts came out and shouted loudly, “Woo </a:t>
            </a:r>
            <a:r>
              <a:rPr lang="en-US" dirty="0" err="1" smtClean="0">
                <a:latin typeface="Times New Roman" panose="02020603050405020304" pitchFamily="18" charset="0"/>
                <a:cs typeface="Times New Roman" panose="02020603050405020304" pitchFamily="18" charset="0"/>
              </a:rPr>
              <a:t>ooo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ooo</a:t>
            </a:r>
            <a:r>
              <a:rPr lang="en-US" dirty="0" smtClean="0">
                <a:latin typeface="Times New Roman" panose="02020603050405020304" pitchFamily="18" charset="0"/>
                <a:cs typeface="Times New Roman" panose="02020603050405020304" pitchFamily="18" charset="0"/>
              </a:rPr>
              <a:t>.”</a:t>
            </a:r>
          </a:p>
          <a:p>
            <a:pPr marL="0" indent="0">
              <a:buNone/>
            </a:pPr>
            <a:r>
              <a:rPr lang="en-US" dirty="0" smtClean="0">
                <a:latin typeface="Times New Roman" panose="02020603050405020304" pitchFamily="18" charset="0"/>
                <a:cs typeface="Times New Roman" panose="02020603050405020304" pitchFamily="18" charset="0"/>
              </a:rPr>
              <a:t>Lulu woke up with a start and screamed, “</a:t>
            </a:r>
            <a:r>
              <a:rPr lang="en-US" dirty="0" err="1" smtClean="0">
                <a:latin typeface="Times New Roman" panose="02020603050405020304" pitchFamily="18" charset="0"/>
                <a:cs typeface="Times New Roman" panose="02020603050405020304" pitchFamily="18" charset="0"/>
              </a:rPr>
              <a:t>Ahhhhhhh</a:t>
            </a:r>
            <a:r>
              <a:rPr lang="en-US" dirty="0" smtClean="0">
                <a:latin typeface="Times New Roman" panose="02020603050405020304" pitchFamily="18" charset="0"/>
                <a:cs typeface="Times New Roman" panose="02020603050405020304" pitchFamily="18" charset="0"/>
              </a:rPr>
              <a:t>!”</a:t>
            </a:r>
          </a:p>
          <a:p>
            <a:pPr marL="0" indent="0">
              <a:buNone/>
            </a:pPr>
            <a:r>
              <a:rPr lang="en-US" dirty="0" smtClean="0">
                <a:latin typeface="Times New Roman" panose="02020603050405020304" pitchFamily="18" charset="0"/>
                <a:cs typeface="Times New Roman" panose="02020603050405020304" pitchFamily="18" charset="0"/>
              </a:rPr>
              <a:t>Mother rushed into the room and asked, “What happened Lulu.”  </a:t>
            </a:r>
          </a:p>
          <a:p>
            <a:pPr marL="0" indent="0">
              <a:buNone/>
            </a:pPr>
            <a:r>
              <a:rPr lang="en-US" dirty="0" smtClean="0">
                <a:latin typeface="Times New Roman" panose="02020603050405020304" pitchFamily="18" charset="0"/>
                <a:cs typeface="Times New Roman" panose="02020603050405020304" pitchFamily="18" charset="0"/>
              </a:rPr>
              <a:t>“There’s a </a:t>
            </a:r>
            <a:r>
              <a:rPr lang="en-US" dirty="0" err="1" smtClean="0">
                <a:latin typeface="Times New Roman" panose="02020603050405020304" pitchFamily="18" charset="0"/>
                <a:cs typeface="Times New Roman" panose="02020603050405020304" pitchFamily="18" charset="0"/>
              </a:rPr>
              <a:t>gho</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gho</a:t>
            </a:r>
            <a:r>
              <a:rPr lang="en-US" dirty="0" smtClean="0">
                <a:latin typeface="Times New Roman" panose="02020603050405020304" pitchFamily="18" charset="0"/>
                <a:cs typeface="Times New Roman" panose="02020603050405020304" pitchFamily="18" charset="0"/>
              </a:rPr>
              <a:t>..” as there was a twist to Lulu’s tongue—that is all she could say.</a:t>
            </a:r>
          </a:p>
          <a:p>
            <a:pPr marL="0" indent="0">
              <a:buNone/>
            </a:pPr>
            <a:r>
              <a:rPr lang="en-US" dirty="0" smtClean="0">
                <a:latin typeface="Times New Roman" panose="02020603050405020304" pitchFamily="18" charset="0"/>
                <a:cs typeface="Times New Roman" panose="02020603050405020304" pitchFamily="18" charset="0"/>
              </a:rPr>
              <a:t>“A yo-yo?” Her mom was confused.</a:t>
            </a:r>
          </a:p>
          <a:p>
            <a:pPr marL="0" indent="0">
              <a:buNone/>
            </a:pPr>
            <a:r>
              <a:rPr lang="en-US" dirty="0" smtClean="0">
                <a:latin typeface="Times New Roman" panose="02020603050405020304" pitchFamily="18" charset="0"/>
                <a:cs typeface="Times New Roman" panose="02020603050405020304" pitchFamily="18" charset="0"/>
              </a:rPr>
              <a:t>“No! There were two ghosts!” cried Lulu.</a:t>
            </a:r>
          </a:p>
          <a:p>
            <a:pPr marL="0" indent="0">
              <a:buNone/>
            </a:pPr>
            <a:r>
              <a:rPr lang="en-US" dirty="0" smtClean="0">
                <a:latin typeface="Times New Roman" panose="02020603050405020304" pitchFamily="18" charset="0"/>
                <a:cs typeface="Times New Roman" panose="02020603050405020304" pitchFamily="18" charset="0"/>
              </a:rPr>
              <a:t>Her mom comforted her, “You’ve just had a nightmare, but it’s ok now.”</a:t>
            </a: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fontScale="85000" lnSpcReduction="20000"/>
          </a:bodyPr>
          <a:lstStyle/>
          <a:p>
            <a:endParaRPr lang="en-US" dirty="0"/>
          </a:p>
        </p:txBody>
      </p:sp>
      <p:pic>
        <p:nvPicPr>
          <p:cNvPr id="3074" name="Picture 2" descr="C:\Users\murdochj\AppData\Local\Temp\phot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8258" y="2003853"/>
            <a:ext cx="5848942" cy="4368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3426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 4</a:t>
            </a:r>
            <a:endParaRPr lang="en-US" dirty="0"/>
          </a:p>
        </p:txBody>
      </p:sp>
      <p:sp>
        <p:nvSpPr>
          <p:cNvPr id="3" name="Content Placeholder 2"/>
          <p:cNvSpPr>
            <a:spLocks noGrp="1"/>
          </p:cNvSpPr>
          <p:nvPr>
            <p:ph sz="half" idx="1"/>
          </p:nvPr>
        </p:nvSpPr>
        <p:spPr/>
        <p:txBody>
          <a:bodyPr>
            <a:normAutofit fontScale="92500"/>
          </a:bodyPr>
          <a:lstStyle/>
          <a:p>
            <a:pPr marL="0" indent="0">
              <a:buNone/>
            </a:pPr>
            <a:r>
              <a:rPr lang="en-US" dirty="0" smtClean="0">
                <a:latin typeface="Times New Roman" panose="02020603050405020304" pitchFamily="18" charset="0"/>
                <a:cs typeface="Times New Roman" panose="02020603050405020304" pitchFamily="18" charset="0"/>
              </a:rPr>
              <a:t>However, Lulu still found that there were </a:t>
            </a:r>
            <a:r>
              <a:rPr lang="en-US" dirty="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hosts everywhere.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“There is one moving in the bookshelf!” Lulu shouted nervously.</a:t>
            </a:r>
          </a:p>
          <a:p>
            <a:pPr marL="0" indent="0">
              <a:buNone/>
            </a:pPr>
            <a:r>
              <a:rPr lang="en-US" dirty="0" smtClean="0">
                <a:latin typeface="Times New Roman" panose="02020603050405020304" pitchFamily="18" charset="0"/>
                <a:cs typeface="Times New Roman" panose="02020603050405020304" pitchFamily="18" charset="0"/>
              </a:rPr>
              <a:t>“That’s just the lights of the cars on the street,” Mom replied peacefully.</a:t>
            </a:r>
          </a:p>
          <a:p>
            <a:pPr marL="0" indent="0">
              <a:buNone/>
            </a:pPr>
            <a:r>
              <a:rPr lang="en-US" dirty="0" smtClean="0">
                <a:latin typeface="Times New Roman" panose="02020603050405020304" pitchFamily="18" charset="0"/>
                <a:cs typeface="Times New Roman" panose="02020603050405020304" pitchFamily="18" charset="0"/>
              </a:rPr>
              <a:t>“There is one on my desk!” Lulu shouted.</a:t>
            </a:r>
          </a:p>
          <a:p>
            <a:pPr marL="0" indent="0">
              <a:buNone/>
            </a:pPr>
            <a:r>
              <a:rPr lang="en-US" dirty="0" smtClean="0">
                <a:latin typeface="Times New Roman" panose="02020603050405020304" pitchFamily="18" charset="0"/>
                <a:cs typeface="Times New Roman" panose="02020603050405020304" pitchFamily="18" charset="0"/>
              </a:rPr>
              <a:t>“That’s your pencil case reflecting the lights,” sighed Mother. </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fontScale="92500"/>
          </a:bodyPr>
          <a:lstStyle/>
          <a:p>
            <a:endParaRPr lang="en-US" dirty="0"/>
          </a:p>
        </p:txBody>
      </p:sp>
      <p:pic>
        <p:nvPicPr>
          <p:cNvPr id="4098" name="Picture 2" descr="C:\Users\murdochj\AppData\Local\Temp\photo-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6115" y="1828799"/>
            <a:ext cx="6045885" cy="4836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473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 5</a:t>
            </a:r>
            <a:endParaRPr lang="en-US" dirty="0"/>
          </a:p>
        </p:txBody>
      </p:sp>
      <p:sp>
        <p:nvSpPr>
          <p:cNvPr id="3" name="Content Placeholder 2"/>
          <p:cNvSpPr>
            <a:spLocks noGrp="1"/>
          </p:cNvSpPr>
          <p:nvPr>
            <p:ph sz="half" idx="1"/>
          </p:nvPr>
        </p:nvSpPr>
        <p:spPr/>
        <p:txBody>
          <a:bodyPr>
            <a:normAutofit/>
          </a:bodyPr>
          <a:lstStyle/>
          <a:p>
            <a:pPr marL="0" indent="0">
              <a:buNone/>
            </a:pPr>
            <a:r>
              <a:rPr lang="en-US" dirty="0" smtClean="0"/>
              <a:t> </a:t>
            </a:r>
            <a:endParaRPr lang="en-US" dirty="0"/>
          </a:p>
        </p:txBody>
      </p:sp>
      <p:sp>
        <p:nvSpPr>
          <p:cNvPr id="4" name="Content Placeholder 3"/>
          <p:cNvSpPr>
            <a:spLocks noGrp="1"/>
          </p:cNvSpPr>
          <p:nvPr>
            <p:ph sz="half" idx="2"/>
          </p:nvPr>
        </p:nvSpPr>
        <p:spPr/>
        <p:txBody>
          <a:bodyPr>
            <a:normAutofit/>
          </a:bodyPr>
          <a:lstStyle/>
          <a:p>
            <a:pPr marL="0" indent="0">
              <a:buNone/>
            </a:pPr>
            <a:r>
              <a:rPr lang="en-US" sz="3200" dirty="0" smtClean="0">
                <a:latin typeface="Times New Roman" panose="02020603050405020304" pitchFamily="18" charset="0"/>
                <a:cs typeface="Times New Roman" panose="02020603050405020304" pitchFamily="18" charset="0"/>
              </a:rPr>
              <a:t>“I just heard one,” Lulu didn’t give up.</a:t>
            </a:r>
          </a:p>
          <a:p>
            <a:pPr marL="0" indent="0">
              <a:buNone/>
            </a:pPr>
            <a:r>
              <a:rPr lang="en-US" sz="3200" dirty="0" smtClean="0">
                <a:latin typeface="Times New Roman" panose="02020603050405020304" pitchFamily="18" charset="0"/>
                <a:cs typeface="Times New Roman" panose="02020603050405020304" pitchFamily="18" charset="0"/>
              </a:rPr>
              <a:t>“That was the wind blowing,” comforted Mother, “Don’t worry Lulu, there is no ghost in the whole world.”</a:t>
            </a:r>
          </a:p>
          <a:p>
            <a:pPr marL="0" indent="0">
              <a:buNone/>
            </a:pPr>
            <a:r>
              <a:rPr lang="en-US" sz="3200" dirty="0" smtClean="0">
                <a:latin typeface="Times New Roman" panose="02020603050405020304" pitchFamily="18" charset="0"/>
                <a:cs typeface="Times New Roman" panose="02020603050405020304" pitchFamily="18" charset="0"/>
              </a:rPr>
              <a:t>Mom gently caressed Lulu’s forehead until she fell asleep.</a:t>
            </a:r>
            <a:endParaRPr lang="en-US" sz="3200" dirty="0">
              <a:latin typeface="Times New Roman" panose="02020603050405020304" pitchFamily="18" charset="0"/>
              <a:cs typeface="Times New Roman" panose="02020603050405020304" pitchFamily="18" charset="0"/>
            </a:endParaRPr>
          </a:p>
        </p:txBody>
      </p:sp>
      <p:pic>
        <p:nvPicPr>
          <p:cNvPr id="4098" name="Picture 2" descr="C:\Users\murdochj\AppData\Local\Temp\photo-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347" y="1955409"/>
            <a:ext cx="5887622" cy="4710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220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November 6,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6 and 7</a:t>
            </a:r>
            <a:endParaRPr lang="en-US" dirty="0"/>
          </a:p>
        </p:txBody>
      </p:sp>
      <p:sp>
        <p:nvSpPr>
          <p:cNvPr id="3" name="Content Placeholder 2"/>
          <p:cNvSpPr>
            <a:spLocks noGrp="1"/>
          </p:cNvSpPr>
          <p:nvPr>
            <p:ph sz="half" idx="1"/>
          </p:nvPr>
        </p:nvSpPr>
        <p:spPr/>
        <p:txBody>
          <a:bodyPr>
            <a:noAutofit/>
          </a:bodyPr>
          <a:lstStyle/>
          <a:p>
            <a:pPr marL="0" indent="0">
              <a:buNone/>
            </a:pPr>
            <a:r>
              <a:rPr lang="en-US" sz="4000" dirty="0" smtClean="0">
                <a:latin typeface="Times New Roman" panose="02020603050405020304" pitchFamily="18" charset="0"/>
                <a:cs typeface="Times New Roman" panose="02020603050405020304" pitchFamily="18" charset="0"/>
              </a:rPr>
              <a:t>As soon as mom left, Lulu saw them again—two ghosts dancing on the wall!  She jumped off her bed in a great panic and ran to her mother and stepfather’s room.</a:t>
            </a:r>
            <a:endParaRPr lang="en-US" sz="40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endParaRPr lang="en-US" dirty="0"/>
          </a:p>
        </p:txBody>
      </p:sp>
      <p:pic>
        <p:nvPicPr>
          <p:cNvPr id="5122" name="Picture 2" descr="C:\Users\murdochj\AppData\Local\Temp\photo-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66954" y="1702190"/>
            <a:ext cx="6159029" cy="4600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473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8 and 9</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dirty="0" smtClean="0"/>
              <a:t>“What Happened--again?” asked Mother.</a:t>
            </a:r>
          </a:p>
          <a:p>
            <a:pPr marL="0" indent="0">
              <a:buNone/>
            </a:pPr>
            <a:r>
              <a:rPr lang="en-US" dirty="0" smtClean="0"/>
              <a:t>“G..G..G,” whimpered Lulu.</a:t>
            </a:r>
          </a:p>
          <a:p>
            <a:pPr marL="0" indent="0">
              <a:buNone/>
            </a:pPr>
            <a:r>
              <a:rPr lang="en-US" dirty="0" smtClean="0"/>
              <a:t>“Ghost,” Father helped her finish while yawning.</a:t>
            </a:r>
          </a:p>
          <a:p>
            <a:pPr marL="0" indent="0">
              <a:buNone/>
            </a:pPr>
            <a:r>
              <a:rPr lang="en-US" dirty="0" smtClean="0"/>
              <a:t>“Yes,” said Lulu, “They are b….back.”</a:t>
            </a:r>
          </a:p>
          <a:p>
            <a:pPr marL="0" indent="0">
              <a:buNone/>
            </a:pPr>
            <a:r>
              <a:rPr lang="en-US" dirty="0" smtClean="0"/>
              <a:t>Father continued, “I am going to talk to them; they are interrupting my sweet dreams.”</a:t>
            </a:r>
            <a:endParaRPr lang="en-US" dirty="0"/>
          </a:p>
        </p:txBody>
      </p:sp>
      <p:sp>
        <p:nvSpPr>
          <p:cNvPr id="4" name="Content Placeholder 3"/>
          <p:cNvSpPr>
            <a:spLocks noGrp="1"/>
          </p:cNvSpPr>
          <p:nvPr>
            <p:ph sz="half" idx="2"/>
          </p:nvPr>
        </p:nvSpPr>
        <p:spPr/>
        <p:txBody>
          <a:bodyPr>
            <a:normAutofit lnSpcReduction="10000"/>
          </a:bodyPr>
          <a:lstStyle/>
          <a:p>
            <a:endParaRPr lang="en-US" dirty="0"/>
          </a:p>
        </p:txBody>
      </p:sp>
      <p:pic>
        <p:nvPicPr>
          <p:cNvPr id="6146" name="Picture 2" descr="C:\Users\murdochj\AppData\Local\Temp\photo-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8992" y="1752674"/>
            <a:ext cx="6013007" cy="4809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473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10 and 11</a:t>
            </a:r>
            <a:endParaRPr lang="en-US" dirty="0"/>
          </a:p>
        </p:txBody>
      </p:sp>
      <p:sp>
        <p:nvSpPr>
          <p:cNvPr id="3" name="Content Placeholder 2"/>
          <p:cNvSpPr>
            <a:spLocks noGrp="1"/>
          </p:cNvSpPr>
          <p:nvPr>
            <p:ph sz="half" idx="1"/>
          </p:nvPr>
        </p:nvSpPr>
        <p:spPr/>
        <p:txBody>
          <a:bodyPr/>
          <a:lstStyle/>
          <a:p>
            <a:pPr marL="0" indent="0">
              <a:buNone/>
            </a:pPr>
            <a:r>
              <a:rPr lang="en-US" dirty="0" smtClean="0"/>
              <a:t>Back in Lulu’s room, Father speaks in a loud voice, “Where are you bad ghosts?”</a:t>
            </a:r>
          </a:p>
          <a:p>
            <a:pPr marL="0" indent="0">
              <a:buNone/>
            </a:pPr>
            <a:r>
              <a:rPr lang="en-US" dirty="0" smtClean="0"/>
              <a:t>“Don’t you feel scared?” Lulu said.</a:t>
            </a:r>
          </a:p>
          <a:p>
            <a:pPr marL="0" indent="0">
              <a:buNone/>
            </a:pPr>
            <a:r>
              <a:rPr lang="en-US" dirty="0" smtClean="0"/>
              <a:t>“No,” Father said, “just the opposite, I really want to see them.”  He looked for them here and there; he looked through the piles of toys and in the bookshelf.</a:t>
            </a:r>
            <a:endParaRPr lang="en-US" dirty="0"/>
          </a:p>
        </p:txBody>
      </p:sp>
      <p:sp>
        <p:nvSpPr>
          <p:cNvPr id="4" name="Content Placeholder 3"/>
          <p:cNvSpPr>
            <a:spLocks noGrp="1"/>
          </p:cNvSpPr>
          <p:nvPr>
            <p:ph sz="half" idx="2"/>
          </p:nvPr>
        </p:nvSpPr>
        <p:spPr/>
        <p:txBody>
          <a:bodyPr/>
          <a:lstStyle/>
          <a:p>
            <a:endParaRPr lang="en-US"/>
          </a:p>
        </p:txBody>
      </p:sp>
      <p:pic>
        <p:nvPicPr>
          <p:cNvPr id="7170" name="Picture 2" descr="C:\Users\murdochj\AppData\Local\Temp\photo-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1650" y="1799314"/>
            <a:ext cx="6106088" cy="4882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752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12 and 13 </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dirty="0" smtClean="0">
                <a:latin typeface="Times New Roman" panose="02020603050405020304" pitchFamily="18" charset="0"/>
                <a:cs typeface="Times New Roman" panose="02020603050405020304" pitchFamily="18" charset="0"/>
              </a:rPr>
              <a:t>Abruptly, he patted Lulu’s forehead.  “Here—I found it! All the ghosts are in here.”  </a:t>
            </a:r>
          </a:p>
          <a:p>
            <a:pPr marL="0" indent="0">
              <a:buNone/>
            </a:pPr>
            <a:r>
              <a:rPr lang="en-US" dirty="0" smtClean="0">
                <a:latin typeface="Times New Roman" panose="02020603050405020304" pitchFamily="18" charset="0"/>
                <a:cs typeface="Times New Roman" panose="02020603050405020304" pitchFamily="18" charset="0"/>
              </a:rPr>
              <a:t>Lulu, felt very scared, “Where?”</a:t>
            </a:r>
          </a:p>
          <a:p>
            <a:pPr marL="0" indent="0">
              <a:buNone/>
            </a:pPr>
            <a:r>
              <a:rPr lang="en-US" dirty="0" smtClean="0">
                <a:latin typeface="Times New Roman" panose="02020603050405020304" pitchFamily="18" charset="0"/>
                <a:cs typeface="Times New Roman" panose="02020603050405020304" pitchFamily="18" charset="0"/>
              </a:rPr>
              <a:t>“In your brain,” explained Father, “From your imagination comes these </a:t>
            </a:r>
            <a:r>
              <a:rPr lang="en-US" dirty="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hosts! What you see is nothing, but a reflection in the night and what you heard is nothing but the </a:t>
            </a:r>
            <a:r>
              <a:rPr lang="en-US" dirty="0" err="1" smtClean="0">
                <a:latin typeface="Times New Roman" panose="02020603050405020304" pitchFamily="18" charset="0"/>
                <a:cs typeface="Times New Roman" panose="02020603050405020304" pitchFamily="18" charset="0"/>
              </a:rPr>
              <a:t>wooo</a:t>
            </a:r>
            <a:r>
              <a:rPr lang="en-US" dirty="0" smtClean="0">
                <a:latin typeface="Times New Roman" panose="02020603050405020304" pitchFamily="18" charset="0"/>
                <a:cs typeface="Times New Roman" panose="02020603050405020304" pitchFamily="18" charset="0"/>
              </a:rPr>
              <a:t> of the wind.  So don’t be scared.”</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lnSpcReduction="10000"/>
          </a:bodyPr>
          <a:lstStyle/>
          <a:p>
            <a:endParaRPr lang="en-US"/>
          </a:p>
        </p:txBody>
      </p:sp>
      <p:pic>
        <p:nvPicPr>
          <p:cNvPr id="8194" name="Picture 2" descr="C:\Users\murdochj\AppData\Local\Temp\photo-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1074" y="1759635"/>
            <a:ext cx="5906966" cy="4725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9008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14 and 15</a:t>
            </a:r>
            <a:endParaRPr lang="en-US" dirty="0"/>
          </a:p>
        </p:txBody>
      </p:sp>
      <p:sp>
        <p:nvSpPr>
          <p:cNvPr id="3" name="Content Placeholder 2"/>
          <p:cNvSpPr>
            <a:spLocks noGrp="1"/>
          </p:cNvSpPr>
          <p:nvPr>
            <p:ph sz="half" idx="1"/>
          </p:nvPr>
        </p:nvSpPr>
        <p:spPr/>
        <p:txBody>
          <a:bodyPr/>
          <a:lstStyle/>
          <a:p>
            <a:pPr marL="0" indent="0">
              <a:buNone/>
            </a:pPr>
            <a:r>
              <a:rPr lang="en-US" dirty="0" smtClean="0"/>
              <a:t>After father left, Lulu was alone; she looked around and saw two shadow ghosts on the carpet.  She mustered up her courage and asked, “Do you want to play a game named wolf catches the sheep with me?  Oh, great.  I’m acting as the wolf this time!” Lulu slipped on the bed and walked towards the ghosts, but they vanished.</a:t>
            </a:r>
            <a:endParaRPr lang="en-US" dirty="0"/>
          </a:p>
        </p:txBody>
      </p:sp>
      <p:sp>
        <p:nvSpPr>
          <p:cNvPr id="4" name="Content Placeholder 3"/>
          <p:cNvSpPr>
            <a:spLocks noGrp="1"/>
          </p:cNvSpPr>
          <p:nvPr>
            <p:ph sz="half" idx="2"/>
          </p:nvPr>
        </p:nvSpPr>
        <p:spPr/>
        <p:txBody>
          <a:bodyPr/>
          <a:lstStyle/>
          <a:p>
            <a:endParaRPr lang="en-US"/>
          </a:p>
        </p:txBody>
      </p:sp>
      <p:pic>
        <p:nvPicPr>
          <p:cNvPr id="9218" name="Picture 2" descr="C:\Users\murdochj\AppData\Local\Temp\photo-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4157" y="1842867"/>
            <a:ext cx="7072293" cy="4717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900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16 and 17</a:t>
            </a:r>
            <a:endParaRPr lang="en-US" dirty="0"/>
          </a:p>
        </p:txBody>
      </p:sp>
      <p:sp>
        <p:nvSpPr>
          <p:cNvPr id="3" name="Content Placeholder 2"/>
          <p:cNvSpPr>
            <a:spLocks noGrp="1"/>
          </p:cNvSpPr>
          <p:nvPr>
            <p:ph sz="half" idx="1"/>
          </p:nvPr>
        </p:nvSpPr>
        <p:spPr/>
        <p:txBody>
          <a:bodyPr>
            <a:normAutofit/>
          </a:bodyPr>
          <a:lstStyle/>
          <a:p>
            <a:pPr marL="0" indent="0">
              <a:buNone/>
            </a:pPr>
            <a:r>
              <a:rPr lang="en-US" sz="4400" dirty="0" smtClean="0">
                <a:latin typeface="Times New Roman" panose="02020603050405020304" pitchFamily="18" charset="0"/>
                <a:cs typeface="Times New Roman" panose="02020603050405020304" pitchFamily="18" charset="0"/>
              </a:rPr>
              <a:t>“I will bite your hip,” Lulu said angrily.  She then took a roll of cello tape and put it around the room.  Then she went to bed with pride.</a:t>
            </a:r>
            <a:endParaRPr lang="en-US" sz="44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endParaRPr lang="en-US"/>
          </a:p>
        </p:txBody>
      </p:sp>
      <p:pic>
        <p:nvPicPr>
          <p:cNvPr id="10242" name="Picture 2" descr="C:\Users\murdochj\AppData\Local\Temp\photo-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1649" y="1835652"/>
            <a:ext cx="6093906" cy="4354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900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18 and 19</a:t>
            </a:r>
            <a:endParaRPr lang="en-US" dirty="0"/>
          </a:p>
        </p:txBody>
      </p:sp>
      <p:sp>
        <p:nvSpPr>
          <p:cNvPr id="3" name="Content Placeholder 2"/>
          <p:cNvSpPr>
            <a:spLocks noGrp="1"/>
          </p:cNvSpPr>
          <p:nvPr>
            <p:ph sz="half" idx="1"/>
          </p:nvPr>
        </p:nvSpPr>
        <p:spPr/>
        <p:txBody>
          <a:bodyPr>
            <a:noAutofit/>
          </a:bodyPr>
          <a:lstStyle/>
          <a:p>
            <a:pPr marL="0" indent="0">
              <a:buNone/>
            </a:pPr>
            <a:r>
              <a:rPr lang="en-US" sz="3200" dirty="0" smtClean="0">
                <a:latin typeface="Times New Roman" panose="02020603050405020304" pitchFamily="18" charset="0"/>
                <a:cs typeface="Times New Roman" panose="02020603050405020304" pitchFamily="18" charset="0"/>
              </a:rPr>
              <a:t>In the morning, Mom woke up Lulu.  “What are these?” she asked with amazement.</a:t>
            </a:r>
          </a:p>
          <a:p>
            <a:pPr marL="0" indent="0">
              <a:buNone/>
            </a:pPr>
            <a:r>
              <a:rPr lang="en-US" sz="3200" dirty="0" smtClean="0">
                <a:latin typeface="Times New Roman" panose="02020603050405020304" pitchFamily="18" charset="0"/>
                <a:cs typeface="Times New Roman" panose="02020603050405020304" pitchFamily="18" charset="0"/>
              </a:rPr>
              <a:t>“A trap to grab ghosts,” Lulu said.</a:t>
            </a:r>
          </a:p>
          <a:p>
            <a:pPr marL="0" indent="0">
              <a:buNone/>
            </a:pPr>
            <a:r>
              <a:rPr lang="en-US" sz="3200" dirty="0" smtClean="0">
                <a:latin typeface="Times New Roman" panose="02020603050405020304" pitchFamily="18" charset="0"/>
                <a:cs typeface="Times New Roman" panose="02020603050405020304" pitchFamily="18" charset="0"/>
              </a:rPr>
              <a:t>“It seems that you didn’t catch anything; wake up quickly my naughty girl—breakfast is ready,” Mother replied.</a:t>
            </a:r>
            <a:endParaRPr lang="en-US" sz="32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endParaRPr lang="en-US"/>
          </a:p>
        </p:txBody>
      </p:sp>
      <p:pic>
        <p:nvPicPr>
          <p:cNvPr id="11266" name="Picture 2" descr="C:\Users\murdochj\AppData\Local\Temp\photo-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5378" y="1821531"/>
            <a:ext cx="5950633" cy="4760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095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Halloween Story Pages 20 and 21</a:t>
            </a:r>
            <a:endParaRPr lang="en-US" dirty="0"/>
          </a:p>
        </p:txBody>
      </p:sp>
      <p:sp>
        <p:nvSpPr>
          <p:cNvPr id="3" name="Content Placeholder 2"/>
          <p:cNvSpPr>
            <a:spLocks noGrp="1"/>
          </p:cNvSpPr>
          <p:nvPr>
            <p:ph sz="half"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In the kitchen, father and mother were waiting for Lulu.</a:t>
            </a:r>
          </a:p>
          <a:p>
            <a:pPr marL="0" indent="0">
              <a:buNone/>
            </a:pPr>
            <a:r>
              <a:rPr lang="en-US" dirty="0" smtClean="0">
                <a:latin typeface="Times New Roman" panose="02020603050405020304" pitchFamily="18" charset="0"/>
                <a:cs typeface="Times New Roman" panose="02020603050405020304" pitchFamily="18" charset="0"/>
              </a:rPr>
              <a:t>“Maybe she has fallen to sleep again,” said Mother.</a:t>
            </a:r>
          </a:p>
          <a:p>
            <a:pPr marL="0" indent="0">
              <a:buNone/>
            </a:pPr>
            <a:r>
              <a:rPr lang="en-US" dirty="0" smtClean="0">
                <a:latin typeface="Times New Roman" panose="02020603050405020304" pitchFamily="18" charset="0"/>
                <a:cs typeface="Times New Roman" panose="02020603050405020304" pitchFamily="18" charset="0"/>
              </a:rPr>
              <a:t>“I’ll wake her up,” said Father, but the moment he entered the room he looked and then screamed loudly, “a ghost!”</a:t>
            </a:r>
          </a:p>
          <a:p>
            <a:pPr marL="0" indent="0">
              <a:buNone/>
            </a:pPr>
            <a:r>
              <a:rPr lang="en-US" dirty="0" smtClean="0">
                <a:latin typeface="Times New Roman" panose="02020603050405020304" pitchFamily="18" charset="0"/>
                <a:cs typeface="Times New Roman" panose="02020603050405020304" pitchFamily="18" charset="0"/>
              </a:rPr>
              <a:t>“It’s me,” Lulu said smiling, “there is no ghost.”</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endParaRPr lang="en-US"/>
          </a:p>
        </p:txBody>
      </p:sp>
      <p:pic>
        <p:nvPicPr>
          <p:cNvPr id="12290" name="Picture 2" descr="C:\Users\murdochj\AppData\Local\Temp\photo-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2029" y="1849667"/>
            <a:ext cx="6058195" cy="4846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018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83737" y="0"/>
            <a:ext cx="10515600" cy="1325563"/>
          </a:xfrm>
        </p:spPr>
        <p:txBody>
          <a:bodyPr/>
          <a:lstStyle/>
          <a:p>
            <a:pPr algn="ctr"/>
            <a:r>
              <a:rPr lang="en-US" dirty="0" smtClean="0"/>
              <a:t> </a:t>
            </a:r>
            <a:endParaRPr lang="en-US" dirty="0"/>
          </a:p>
        </p:txBody>
      </p:sp>
      <p:sp>
        <p:nvSpPr>
          <p:cNvPr id="6" name="Rectangle 5"/>
          <p:cNvSpPr/>
          <p:nvPr/>
        </p:nvSpPr>
        <p:spPr>
          <a:xfrm>
            <a:off x="1708861" y="2749941"/>
            <a:ext cx="9058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This is Halloween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0764" y="401001"/>
            <a:ext cx="2859088"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144" y="4483100"/>
            <a:ext cx="4230688" cy="210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8214" y="4319587"/>
            <a:ext cx="3024188" cy="227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144" y="45243"/>
            <a:ext cx="3983311" cy="2982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6551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Meet &amp; Greet</a:t>
            </a:r>
            <a:br>
              <a:rPr lang="en-US" b="1" dirty="0" smtClean="0"/>
            </a:br>
            <a:r>
              <a:rPr lang="en-US" b="1" dirty="0" smtClean="0"/>
              <a:t>Tell a Scary Story</a:t>
            </a:r>
            <a:endParaRPr lang="en-US" b="1" dirty="0"/>
          </a:p>
        </p:txBody>
      </p:sp>
      <p:sp>
        <p:nvSpPr>
          <p:cNvPr id="5" name="Content Placeholder 4"/>
          <p:cNvSpPr>
            <a:spLocks noGrp="1"/>
          </p:cNvSpPr>
          <p:nvPr>
            <p:ph idx="1"/>
          </p:nvPr>
        </p:nvSpPr>
        <p:spPr>
          <a:xfrm>
            <a:off x="755210" y="2022573"/>
            <a:ext cx="10515600" cy="4351338"/>
          </a:xfrm>
        </p:spPr>
        <p:txBody>
          <a:bodyPr>
            <a:normAutofit/>
          </a:bodyPr>
          <a:lstStyle/>
          <a:p>
            <a:pPr marL="0" indent="0">
              <a:buNone/>
            </a:pPr>
            <a:r>
              <a:rPr lang="en-US" sz="6000" dirty="0" smtClean="0"/>
              <a:t>Instructions:</a:t>
            </a:r>
          </a:p>
          <a:p>
            <a:pPr marL="0" indent="0">
              <a:buNone/>
            </a:pPr>
            <a:r>
              <a:rPr lang="en-US" sz="6000" dirty="0" smtClean="0"/>
              <a:t>Share a story about a time that you were really scared.  Never been scared?  Then make a story up.</a:t>
            </a:r>
            <a:endParaRPr lang="en-US" sz="6000" dirty="0"/>
          </a:p>
        </p:txBody>
      </p:sp>
      <p:pic>
        <p:nvPicPr>
          <p:cNvPr id="17410" name="Picture 2" descr="http://ts3.mm.bing.net/th?id=H.4854516836076278&amp;pid=1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3310" y="201319"/>
            <a:ext cx="2857500" cy="2171701"/>
          </a:xfrm>
          <a:prstGeom prst="rect">
            <a:avLst/>
          </a:prstGeom>
          <a:noFill/>
          <a:extLst>
            <a:ext uri="{909E8E84-426E-40DD-AFC4-6F175D3DCCD1}">
              <a14:hiddenFill xmlns:a14="http://schemas.microsoft.com/office/drawing/2010/main">
                <a:solidFill>
                  <a:srgbClr val="FFFFFF"/>
                </a:solidFill>
              </a14:hiddenFill>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23,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7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633" y="1749971"/>
            <a:ext cx="10804636" cy="810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512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Halloween Bingo</a:t>
            </a:r>
            <a:endParaRPr lang="en-US" b="1" dirty="0"/>
          </a:p>
        </p:txBody>
      </p:sp>
      <p:sp>
        <p:nvSpPr>
          <p:cNvPr id="6" name="Content Placeholder 5"/>
          <p:cNvSpPr>
            <a:spLocks noGrp="1"/>
          </p:cNvSpPr>
          <p:nvPr>
            <p:ph idx="1"/>
          </p:nvPr>
        </p:nvSpPr>
        <p:spPr/>
        <p:txBody>
          <a:bodyPr/>
          <a:lstStyle/>
          <a:p>
            <a:r>
              <a:rPr lang="en-US" dirty="0" smtClean="0"/>
              <a:t>Materials: Bingo Score Card and pen.</a:t>
            </a:r>
          </a:p>
          <a:p>
            <a:r>
              <a:rPr lang="en-US" dirty="0" smtClean="0"/>
              <a:t>Instructions: Halloween related words will be drawn out of a jar.  When a word is drawn that matches one of your words, place a X in the corner of that word’s square.  </a:t>
            </a:r>
          </a:p>
          <a:p>
            <a:r>
              <a:rPr lang="en-US" dirty="0" smtClean="0"/>
              <a:t>The first person to get five words in any straight line (up and down; across, or diagonal calls out “Bingo.”  The person then reads his/her words to verify accuracy.  If all are correct; he/she is declared the winner.</a:t>
            </a:r>
          </a:p>
          <a:p>
            <a:r>
              <a:rPr lang="en-US" dirty="0" smtClean="0"/>
              <a:t>Play will then resume until a person has a X in all of his/her squares.  If all are correct; he/</a:t>
            </a:r>
            <a:r>
              <a:rPr lang="en-US" dirty="0"/>
              <a:t>s</a:t>
            </a:r>
            <a:r>
              <a:rPr lang="en-US" dirty="0" smtClean="0"/>
              <a:t>he is declared the Grand Champion.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100013"/>
            <a:ext cx="28575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60600" cy="177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1356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114301" y="228600"/>
            <a:ext cx="7206268" cy="1107996"/>
          </a:xfrm>
          <a:prstGeom prst="rect">
            <a:avLst/>
          </a:prstGeom>
          <a:noFill/>
          <a:ln w="9525">
            <a:noFill/>
            <a:miter lim="800000"/>
            <a:headEnd/>
            <a:tailEnd/>
          </a:ln>
          <a:effectLst/>
        </p:spPr>
        <p:txBody>
          <a:bodyPr wrap="none">
            <a:spAutoFit/>
          </a:bodyPr>
          <a:lstStyle/>
          <a:p>
            <a:pPr eaLnBrk="0" hangingPunct="0">
              <a:defRPr/>
            </a:pPr>
            <a:r>
              <a:rPr lang="en-US" sz="6600" b="1">
                <a:effectLst>
                  <a:outerShdw blurRad="38100" dist="38100" dir="2700000" algn="tl">
                    <a:srgbClr val="336699"/>
                  </a:outerShdw>
                </a:effectLst>
              </a:rPr>
              <a:t>HALLOWEEN BINGO</a:t>
            </a:r>
          </a:p>
        </p:txBody>
      </p:sp>
      <p:sp>
        <p:nvSpPr>
          <p:cNvPr id="62467" name="Rectangle 3"/>
          <p:cNvSpPr>
            <a:spLocks noChangeArrowheads="1"/>
          </p:cNvSpPr>
          <p:nvPr/>
        </p:nvSpPr>
        <p:spPr bwMode="auto">
          <a:xfrm>
            <a:off x="5999401" y="194972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pPr algn="ctr" eaLnBrk="1" hangingPunct="1"/>
            <a:endParaRPr lang="en-US" altLang="en-US" sz="1800">
              <a:latin typeface="Arial" charset="0"/>
            </a:endParaRPr>
          </a:p>
        </p:txBody>
      </p:sp>
      <p:sp>
        <p:nvSpPr>
          <p:cNvPr id="62468" name="Rectangle 4"/>
          <p:cNvSpPr>
            <a:spLocks noChangeArrowheads="1"/>
          </p:cNvSpPr>
          <p:nvPr/>
        </p:nvSpPr>
        <p:spPr bwMode="auto">
          <a:xfrm>
            <a:off x="0" y="473658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pPr eaLnBrk="1" hangingPunct="1"/>
            <a:endParaRPr lang="en-US" altLang="en-US" sz="1800">
              <a:latin typeface="Arial" charset="0"/>
            </a:endParaRPr>
          </a:p>
        </p:txBody>
      </p:sp>
      <p:sp>
        <p:nvSpPr>
          <p:cNvPr id="62469" name="Text Box 5"/>
          <p:cNvSpPr txBox="1">
            <a:spLocks noChangeArrowheads="1"/>
          </p:cNvSpPr>
          <p:nvPr/>
        </p:nvSpPr>
        <p:spPr bwMode="auto">
          <a:xfrm>
            <a:off x="7395634" y="201771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5400">
                <a:solidFill>
                  <a:schemeClr val="tx1"/>
                </a:solidFill>
                <a:latin typeface="Comic Sans MS" pitchFamily="66" charset="0"/>
              </a:defRPr>
            </a:lvl1pPr>
            <a:lvl2pPr marL="742950" indent="-285750" eaLnBrk="0" hangingPunct="0">
              <a:defRPr sz="5400">
                <a:solidFill>
                  <a:schemeClr val="tx1"/>
                </a:solidFill>
                <a:latin typeface="Comic Sans MS" pitchFamily="66" charset="0"/>
              </a:defRPr>
            </a:lvl2pPr>
            <a:lvl3pPr marL="1143000" indent="-228600" eaLnBrk="0" hangingPunct="0">
              <a:defRPr sz="5400">
                <a:solidFill>
                  <a:schemeClr val="tx1"/>
                </a:solidFill>
                <a:latin typeface="Comic Sans MS" pitchFamily="66" charset="0"/>
              </a:defRPr>
            </a:lvl3pPr>
            <a:lvl4pPr marL="1600200" indent="-228600" eaLnBrk="0" hangingPunct="0">
              <a:defRPr sz="5400">
                <a:solidFill>
                  <a:schemeClr val="tx1"/>
                </a:solidFill>
                <a:latin typeface="Comic Sans MS" pitchFamily="66" charset="0"/>
              </a:defRPr>
            </a:lvl4pPr>
            <a:lvl5pPr marL="2057400" indent="-228600" eaLnBrk="0" hangingPunct="0">
              <a:defRPr sz="5400">
                <a:solidFill>
                  <a:schemeClr val="tx1"/>
                </a:solidFill>
                <a:latin typeface="Comic Sans MS" pitchFamily="66" charset="0"/>
              </a:defRPr>
            </a:lvl5pPr>
            <a:lvl6pPr marL="2514600" indent="-228600" eaLnBrk="0" fontAlgn="base" hangingPunct="0">
              <a:spcBef>
                <a:spcPct val="0"/>
              </a:spcBef>
              <a:spcAft>
                <a:spcPct val="0"/>
              </a:spcAft>
              <a:defRPr sz="5400">
                <a:solidFill>
                  <a:schemeClr val="tx1"/>
                </a:solidFill>
                <a:latin typeface="Comic Sans MS" pitchFamily="66" charset="0"/>
              </a:defRPr>
            </a:lvl6pPr>
            <a:lvl7pPr marL="2971800" indent="-228600" eaLnBrk="0" fontAlgn="base" hangingPunct="0">
              <a:spcBef>
                <a:spcPct val="0"/>
              </a:spcBef>
              <a:spcAft>
                <a:spcPct val="0"/>
              </a:spcAft>
              <a:defRPr sz="5400">
                <a:solidFill>
                  <a:schemeClr val="tx1"/>
                </a:solidFill>
                <a:latin typeface="Comic Sans MS" pitchFamily="66" charset="0"/>
              </a:defRPr>
            </a:lvl7pPr>
            <a:lvl8pPr marL="3429000" indent="-228600" eaLnBrk="0" fontAlgn="base" hangingPunct="0">
              <a:spcBef>
                <a:spcPct val="0"/>
              </a:spcBef>
              <a:spcAft>
                <a:spcPct val="0"/>
              </a:spcAft>
              <a:defRPr sz="5400">
                <a:solidFill>
                  <a:schemeClr val="tx1"/>
                </a:solidFill>
                <a:latin typeface="Comic Sans MS" pitchFamily="66" charset="0"/>
              </a:defRPr>
            </a:lvl8pPr>
            <a:lvl9pPr marL="3886200" indent="-228600" eaLnBrk="0" fontAlgn="base" hangingPunct="0">
              <a:spcBef>
                <a:spcPct val="0"/>
              </a:spcBef>
              <a:spcAft>
                <a:spcPct val="0"/>
              </a:spcAft>
              <a:defRPr sz="5400">
                <a:solidFill>
                  <a:schemeClr val="tx1"/>
                </a:solidFill>
                <a:latin typeface="Comic Sans MS" pitchFamily="66" charset="0"/>
              </a:defRPr>
            </a:lvl9pPr>
          </a:lstStyle>
          <a:p>
            <a:endParaRPr lang="en-US" altLang="en-US" sz="1800">
              <a:latin typeface="Arial" charset="0"/>
            </a:endParaRPr>
          </a:p>
        </p:txBody>
      </p:sp>
      <p:pic>
        <p:nvPicPr>
          <p:cNvPr id="62470" name="Picture 6" descr="bingo%5B2%5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7634" y="1447800"/>
            <a:ext cx="5863167"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31" y="228600"/>
            <a:ext cx="11514667" cy="648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7873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Make a Halloween Ghost</a:t>
            </a:r>
            <a:endParaRPr lang="en-US" b="1" dirty="0"/>
          </a:p>
        </p:txBody>
      </p:sp>
      <p:sp>
        <p:nvSpPr>
          <p:cNvPr id="3" name="Content Placeholder 2"/>
          <p:cNvSpPr>
            <a:spLocks noGrp="1"/>
          </p:cNvSpPr>
          <p:nvPr>
            <p:ph sz="half" idx="1"/>
          </p:nvPr>
        </p:nvSpPr>
        <p:spPr/>
        <p:txBody>
          <a:bodyPr>
            <a:normAutofit lnSpcReduction="10000"/>
          </a:bodyPr>
          <a:lstStyle/>
          <a:p>
            <a:r>
              <a:rPr lang="en-US" dirty="0" smtClean="0"/>
              <a:t>Materials: You will need two napkins, one elastic band, and one sucker.  You will also need to share a black marker.</a:t>
            </a:r>
          </a:p>
          <a:p>
            <a:r>
              <a:rPr lang="en-US" dirty="0" smtClean="0"/>
              <a:t>Instructions: Place the sucker inside the double layer of napkins and then wrap the elastic band around the neck.  Finally, add eyes and a mouth as desired.</a:t>
            </a:r>
          </a:p>
          <a:p>
            <a:r>
              <a:rPr lang="en-US" dirty="0" smtClean="0"/>
              <a:t>Enjoy eating your ghost!!!</a:t>
            </a:r>
            <a:endParaRPr lang="en-US" dirty="0"/>
          </a:p>
        </p:txBody>
      </p:sp>
      <p:sp>
        <p:nvSpPr>
          <p:cNvPr id="4" name="Content Placeholder 3"/>
          <p:cNvSpPr>
            <a:spLocks noGrp="1"/>
          </p:cNvSpPr>
          <p:nvPr>
            <p:ph sz="half" idx="2"/>
          </p:nvPr>
        </p:nvSpPr>
        <p:spPr/>
        <p:txBody>
          <a:bodyPr>
            <a:normAutofit lnSpcReduction="10000"/>
          </a:bodyPr>
          <a:lstStyle/>
          <a:p>
            <a:endParaRPr lang="en-US" dirty="0"/>
          </a:p>
        </p:txBody>
      </p:sp>
      <p:pic>
        <p:nvPicPr>
          <p:cNvPr id="16386" name="Picture 2" descr="C:\Users\murdochj\AppData\Local\Temp\photo-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9389" y="1716257"/>
            <a:ext cx="6239669" cy="4994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3602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1219200"/>
            <a:ext cx="10972800" cy="1143000"/>
          </a:xfrm>
        </p:spPr>
        <p:txBody>
          <a:bodyPr>
            <a:normAutofit fontScale="90000"/>
          </a:bodyPr>
          <a:lstStyle/>
          <a:p>
            <a:pPr eaLnBrk="1" hangingPunct="1"/>
            <a:r>
              <a:rPr lang="en-US" altLang="en-US" b="1" dirty="0" smtClean="0">
                <a:solidFill>
                  <a:schemeClr val="tx1"/>
                </a:solidFill>
              </a:rPr>
              <a:t>HOW MANY WORDS YOU CAN MAKE FROM THE LETTERS IN </a:t>
            </a:r>
            <a:br>
              <a:rPr lang="en-US" altLang="en-US" b="1" dirty="0" smtClean="0">
                <a:solidFill>
                  <a:schemeClr val="tx1"/>
                </a:solidFill>
              </a:rPr>
            </a:br>
            <a:endParaRPr lang="en-US" altLang="en-US" dirty="0" smtClean="0"/>
          </a:p>
        </p:txBody>
      </p:sp>
      <p:sp>
        <p:nvSpPr>
          <p:cNvPr id="4099" name="Content Placeholder 2"/>
          <p:cNvSpPr>
            <a:spLocks noGrp="1"/>
          </p:cNvSpPr>
          <p:nvPr>
            <p:ph idx="1"/>
          </p:nvPr>
        </p:nvSpPr>
        <p:spPr/>
        <p:txBody>
          <a:bodyPr/>
          <a:lstStyle/>
          <a:p>
            <a:pPr eaLnBrk="1" hangingPunct="1">
              <a:buFontTx/>
              <a:buNone/>
            </a:pPr>
            <a:endParaRPr lang="en-US" altLang="en-US" sz="8000" b="1" dirty="0" smtClean="0"/>
          </a:p>
          <a:p>
            <a:pPr algn="ctr" eaLnBrk="1" hangingPunct="1">
              <a:buFontTx/>
              <a:buNone/>
            </a:pPr>
            <a:r>
              <a:rPr lang="en-US" altLang="en-US" sz="9600" b="1" dirty="0" smtClean="0"/>
              <a:t>“HALLOWEEN”</a:t>
            </a:r>
            <a:endParaRPr lang="en-US" altLang="en-US" sz="9600" dirty="0" smtClean="0"/>
          </a:p>
          <a:p>
            <a:pPr algn="ctr" eaLnBrk="1" hangingPunct="1">
              <a:buFontTx/>
              <a:buNone/>
            </a:pPr>
            <a:endParaRPr lang="en-US" altLang="en-US" dirty="0" smtClean="0"/>
          </a:p>
          <a:p>
            <a:pPr eaLnBrk="1" hangingPunct="1">
              <a:buFontTx/>
              <a:buNone/>
            </a:pPr>
            <a:r>
              <a:rPr lang="en-US" altLang="en-US" dirty="0" smtClean="0"/>
              <a:t>YOU MAY ONLY USE THE LETTERS IN HALLOWEEN.</a:t>
            </a:r>
          </a:p>
        </p:txBody>
      </p:sp>
    </p:spTree>
    <p:extLst>
      <p:ext uri="{BB962C8B-B14F-4D97-AF65-F5344CB8AC3E}">
        <p14:creationId xmlns:p14="http://schemas.microsoft.com/office/powerpoint/2010/main" val="4047071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762000"/>
            <a:ext cx="10972800" cy="1143000"/>
          </a:xfrm>
        </p:spPr>
        <p:txBody>
          <a:bodyPr>
            <a:normAutofit fontScale="90000"/>
          </a:bodyPr>
          <a:lstStyle/>
          <a:p>
            <a:pPr eaLnBrk="1" hangingPunct="1"/>
            <a:r>
              <a:rPr lang="en-US" altLang="en-US" b="1" smtClean="0">
                <a:solidFill>
                  <a:schemeClr val="tx1"/>
                </a:solidFill>
              </a:rPr>
              <a:t>WORDS YOU CAN MAKE FROM “HALLOWEEN”</a:t>
            </a:r>
            <a:r>
              <a:rPr lang="en-US" altLang="en-US" smtClean="0">
                <a:solidFill>
                  <a:schemeClr val="tx1"/>
                </a:solidFill>
              </a:rPr>
              <a:t/>
            </a:r>
            <a:br>
              <a:rPr lang="en-US" altLang="en-US" smtClean="0">
                <a:solidFill>
                  <a:schemeClr val="tx1"/>
                </a:solidFill>
              </a:rPr>
            </a:br>
            <a:endParaRPr lang="en-US" altLang="en-US" smtClean="0"/>
          </a:p>
        </p:txBody>
      </p:sp>
      <p:graphicFrame>
        <p:nvGraphicFramePr>
          <p:cNvPr id="4" name="Table 3"/>
          <p:cNvGraphicFramePr>
            <a:graphicFrameLocks noGrp="1"/>
          </p:cNvGraphicFramePr>
          <p:nvPr>
            <p:extLst>
              <p:ext uri="{D42A27DB-BD31-4B8C-83A1-F6EECF244321}">
                <p14:modId xmlns:p14="http://schemas.microsoft.com/office/powerpoint/2010/main" val="2696080177"/>
              </p:ext>
            </p:extLst>
          </p:nvPr>
        </p:nvGraphicFramePr>
        <p:xfrm>
          <a:off x="711200" y="1752600"/>
          <a:ext cx="10972800" cy="4800600"/>
        </p:xfrm>
        <a:graphic>
          <a:graphicData uri="http://schemas.openxmlformats.org/drawingml/2006/table">
            <a:tbl>
              <a:tblPr/>
              <a:tblGrid>
                <a:gridCol w="1828800"/>
                <a:gridCol w="1828800"/>
                <a:gridCol w="1828800"/>
                <a:gridCol w="1828800"/>
                <a:gridCol w="1828800"/>
                <a:gridCol w="1828800"/>
              </a:tblGrid>
              <a:tr h="4800600">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allow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alone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awl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eel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ell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eon</a:t>
                      </a:r>
                      <a:endParaRPr kumimoji="0" lang="en-US" altLang="en-US" sz="2800" b="1" i="0" u="none" strike="noStrike" cap="none" normalizeH="0" baseline="0" dirty="0" smtClean="0">
                        <a:ln>
                          <a:noFill/>
                        </a:ln>
                        <a:solidFill>
                          <a:srgbClr val="FFFFFF"/>
                        </a:solidFill>
                        <a:effectLst/>
                        <a:latin typeface="Arial" charset="0"/>
                      </a:endParaRP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hall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hallow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haw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heal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heel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hell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hello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hen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smtClean="0">
                          <a:ln>
                            <a:noFill/>
                          </a:ln>
                          <a:solidFill>
                            <a:schemeClr val="tx1"/>
                          </a:solidFill>
                          <a:effectLst/>
                          <a:latin typeface="Arial" charset="0"/>
                        </a:rPr>
                        <a:t>ho</a:t>
                      </a:r>
                      <a:endParaRPr kumimoji="0" lang="en-US" altLang="en-US" sz="2800" b="1" i="0" u="none" strike="noStrike" cap="none" normalizeH="0" baseline="0" smtClean="0">
                        <a:ln>
                          <a:noFill/>
                        </a:ln>
                        <a:solidFill>
                          <a:srgbClr val="FFFFFF"/>
                        </a:solidFill>
                        <a:effectLst/>
                        <a:latin typeface="Arial" charset="0"/>
                      </a:endParaRP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hoe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hole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err="1" smtClean="0">
                          <a:ln>
                            <a:noFill/>
                          </a:ln>
                          <a:solidFill>
                            <a:schemeClr val="tx1"/>
                          </a:solidFill>
                          <a:effectLst/>
                          <a:latin typeface="Arial" charset="0"/>
                        </a:rPr>
                        <a:t>hon</a:t>
                      </a:r>
                      <a:endParaRPr kumimoji="0" lang="en-US" altLang="en-US" sz="28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hone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howl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lane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law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lawn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Lea</a:t>
                      </a:r>
                      <a:endParaRPr kumimoji="0" lang="en-US" altLang="en-US" sz="2800" b="1" i="0" u="none" strike="noStrike" cap="none" normalizeH="0" baseline="0" dirty="0" smtClean="0">
                        <a:ln>
                          <a:noFill/>
                        </a:ln>
                        <a:solidFill>
                          <a:srgbClr val="FFFFFF"/>
                        </a:solidFill>
                        <a:effectLst/>
                        <a:latin typeface="Arial" charset="0"/>
                      </a:endParaRP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lean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lee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loan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lone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low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new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no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now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one</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owe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owl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own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wall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wean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well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whale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wheel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when</a:t>
                      </a:r>
                      <a:endParaRPr kumimoji="0" lang="en-US" altLang="en-US" sz="2800" b="1" i="0" u="none" strike="noStrike" cap="none" normalizeH="0" baseline="0" dirty="0" smtClean="0">
                        <a:ln>
                          <a:noFill/>
                        </a:ln>
                        <a:solidFill>
                          <a:srgbClr val="FFFFFF"/>
                        </a:solidFill>
                        <a:effectLst/>
                        <a:latin typeface="Arial" charset="0"/>
                      </a:endParaRP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whoa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whole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woe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rPr>
                        <a:t>won</a:t>
                      </a:r>
                      <a:endParaRPr kumimoji="0" lang="en-US" altLang="en-US" sz="2800" b="1" i="0" u="none" strike="noStrike" cap="none" normalizeH="0" baseline="0" dirty="0" smtClean="0">
                        <a:ln>
                          <a:noFill/>
                        </a:ln>
                        <a:solidFill>
                          <a:srgbClr val="FFFFFF"/>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800" b="1" i="0" u="none" strike="noStrike" cap="none" normalizeH="0" baseline="0" dirty="0" smtClean="0">
                        <a:ln>
                          <a:noFill/>
                        </a:ln>
                        <a:solidFill>
                          <a:srgbClr val="FFFFFF"/>
                        </a:solidFill>
                        <a:effectLst/>
                        <a:latin typeface="Arial" charset="0"/>
                      </a:endParaRP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Tree>
    <p:extLst>
      <p:ext uri="{BB962C8B-B14F-4D97-AF65-F5344CB8AC3E}">
        <p14:creationId xmlns:p14="http://schemas.microsoft.com/office/powerpoint/2010/main" val="1338233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7" y="2038867"/>
            <a:ext cx="9358972"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Halloween.</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ectangle 3"/>
          <p:cNvSpPr/>
          <p:nvPr/>
        </p:nvSpPr>
        <p:spPr>
          <a:xfrm>
            <a:off x="1812226" y="527098"/>
            <a:ext cx="8851334" cy="6001643"/>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Trick or Treat!!!!!</a:t>
            </a:r>
          </a:p>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Harry Potter </a:t>
            </a:r>
          </a:p>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&amp;</a:t>
            </a:r>
          </a:p>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Snake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912761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23,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7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482" y="1608083"/>
            <a:ext cx="10482539" cy="7861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40</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23,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71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0385" y="1610875"/>
            <a:ext cx="8187560" cy="6140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23,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7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4565" y="1671145"/>
            <a:ext cx="8363171" cy="6272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Halloween Bingo</a:t>
            </a:r>
            <a:endParaRPr lang="en-US" dirty="0"/>
          </a:p>
        </p:txBody>
      </p:sp>
      <p:sp>
        <p:nvSpPr>
          <p:cNvPr id="6" name="Content Placeholder 5"/>
          <p:cNvSpPr>
            <a:spLocks noGrp="1"/>
          </p:cNvSpPr>
          <p:nvPr>
            <p:ph idx="1"/>
          </p:nvPr>
        </p:nvSpPr>
        <p:spPr/>
        <p:txBody>
          <a:bodyPr/>
          <a:lstStyle/>
          <a:p>
            <a:r>
              <a:rPr lang="en-US" dirty="0" smtClean="0"/>
              <a:t>Materials: Bingo Score Card and pen.</a:t>
            </a:r>
          </a:p>
          <a:p>
            <a:r>
              <a:rPr lang="en-US" dirty="0" smtClean="0"/>
              <a:t>Instructions: Halloween related words will be drawn out of a jar.  When a word is drawn that matches one of your words, place a X in the corner of that word’s square.  </a:t>
            </a:r>
          </a:p>
          <a:p>
            <a:r>
              <a:rPr lang="en-US" dirty="0" smtClean="0"/>
              <a:t>The first person to get five words in any straight line (up and down; across, or diagonal calls out “Bingo.”  The person then reads his/her words to verify accuracy.  If all are correct; he/she is declared the winner.</a:t>
            </a:r>
          </a:p>
          <a:p>
            <a:r>
              <a:rPr lang="en-US" dirty="0" smtClean="0"/>
              <a:t>Play will then resume until a person has a X in all of his/her squares.  If all are correct; he/</a:t>
            </a:r>
            <a:r>
              <a:rPr lang="en-US" dirty="0"/>
              <a:t>s</a:t>
            </a:r>
            <a:r>
              <a:rPr lang="en-US" dirty="0" smtClean="0"/>
              <a:t>he is declared the Grand Champion.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100013"/>
            <a:ext cx="28575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60600" cy="177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135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23,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7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9668" y="1765737"/>
            <a:ext cx="8737821" cy="6553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5 Little Pumpkins </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Five Little Pumpkins Music and Singing.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cstate="print"/>
          <a:stretch>
            <a:fillRect/>
          </a:stretch>
        </p:blipFill>
        <p:spPr>
          <a:xfrm>
            <a:off x="8798402" y="2023066"/>
            <a:ext cx="609600" cy="609600"/>
          </a:xfrm>
          <a:prstGeom prst="rect">
            <a:avLst/>
          </a:prstGeom>
        </p:spPr>
      </p:pic>
      <p:sp>
        <p:nvSpPr>
          <p:cNvPr id="4" name="Title 3"/>
          <p:cNvSpPr>
            <a:spLocks noGrp="1"/>
          </p:cNvSpPr>
          <p:nvPr>
            <p:ph type="title"/>
          </p:nvPr>
        </p:nvSpPr>
        <p:spPr>
          <a:xfrm>
            <a:off x="765628" y="0"/>
            <a:ext cx="10515600" cy="1325563"/>
          </a:xfrm>
        </p:spPr>
        <p:txBody>
          <a:bodyPr/>
          <a:lstStyle/>
          <a:p>
            <a:pPr algn="ctr"/>
            <a:r>
              <a:rPr lang="en-US" b="1" i="1" dirty="0" smtClean="0"/>
              <a:t> </a:t>
            </a:r>
            <a:endParaRPr lang="en-US" b="1" i="1" dirty="0"/>
          </a:p>
        </p:txBody>
      </p:sp>
      <p:sp>
        <p:nvSpPr>
          <p:cNvPr id="5" name="Content Placeholder 4"/>
          <p:cNvSpPr>
            <a:spLocks noGrp="1"/>
          </p:cNvSpPr>
          <p:nvPr>
            <p:ph idx="1"/>
          </p:nvPr>
        </p:nvSpPr>
        <p:spPr>
          <a:xfrm>
            <a:off x="100818" y="1053001"/>
            <a:ext cx="10515600" cy="4351338"/>
          </a:xfrm>
        </p:spPr>
        <p:txBody>
          <a:bodyPr>
            <a:normAutofit lnSpcReduction="10000"/>
          </a:bodyPr>
          <a:lstStyle/>
          <a:p>
            <a:pPr marL="0" indent="0">
              <a:buNone/>
            </a:pPr>
            <a:r>
              <a:rPr lang="en-US" dirty="0" smtClean="0"/>
              <a:t>Five little pumpkins sitting on a gate.</a:t>
            </a:r>
          </a:p>
          <a:p>
            <a:pPr marL="0" indent="0">
              <a:buNone/>
            </a:pPr>
            <a:r>
              <a:rPr lang="en-US" dirty="0" smtClean="0"/>
              <a:t>The first one said, “Oh, my it’s getting late!”</a:t>
            </a:r>
          </a:p>
          <a:p>
            <a:pPr marL="0" indent="0">
              <a:buNone/>
            </a:pPr>
            <a:r>
              <a:rPr lang="en-US" dirty="0" smtClean="0"/>
              <a:t>The second one said, “There are witches in the air.”</a:t>
            </a:r>
          </a:p>
          <a:p>
            <a:pPr marL="0" indent="0">
              <a:buNone/>
            </a:pPr>
            <a:r>
              <a:rPr lang="en-US" dirty="0" smtClean="0"/>
              <a:t>The third one said, “But we don’t care.”</a:t>
            </a:r>
          </a:p>
          <a:p>
            <a:pPr marL="0" indent="0">
              <a:buNone/>
            </a:pPr>
            <a:r>
              <a:rPr lang="en-US" dirty="0" smtClean="0"/>
              <a:t>The fourth one said, “Let’s run and run and run!”</a:t>
            </a:r>
          </a:p>
          <a:p>
            <a:pPr marL="0" indent="0">
              <a:buNone/>
            </a:pPr>
            <a:r>
              <a:rPr lang="en-US" dirty="0" smtClean="0"/>
              <a:t>The fifth one said, “We’re ready for some fun!”</a:t>
            </a:r>
          </a:p>
          <a:p>
            <a:pPr marL="0" indent="0">
              <a:buNone/>
            </a:pPr>
            <a:r>
              <a:rPr lang="en-US" dirty="0" smtClean="0"/>
              <a:t>Then </a:t>
            </a:r>
            <a:r>
              <a:rPr lang="en-US" dirty="0" err="1" smtClean="0"/>
              <a:t>Woooooo</a:t>
            </a:r>
            <a:r>
              <a:rPr lang="en-US" dirty="0" smtClean="0"/>
              <a:t> went the wind</a:t>
            </a:r>
          </a:p>
          <a:p>
            <a:pPr marL="0" indent="0">
              <a:buNone/>
            </a:pPr>
            <a:r>
              <a:rPr lang="en-US" dirty="0" smtClean="0"/>
              <a:t>And out went the lights</a:t>
            </a:r>
          </a:p>
          <a:p>
            <a:pPr marL="0" indent="0">
              <a:buNone/>
            </a:pPr>
            <a:r>
              <a:rPr lang="en-US" dirty="0" smtClean="0"/>
              <a:t>And the five little pumpkins rolled out of sight.</a:t>
            </a:r>
            <a:endParaRPr lang="en-US" dirty="0"/>
          </a:p>
        </p:txBody>
      </p:sp>
      <p:pic>
        <p:nvPicPr>
          <p:cNvPr id="204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5699" y="3345542"/>
            <a:ext cx="5216523" cy="3512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901147" y="145308"/>
            <a:ext cx="5897255" cy="923330"/>
          </a:xfrm>
          <a:prstGeom prst="rect">
            <a:avLst/>
          </a:prstGeom>
          <a:solidFill>
            <a:schemeClr val="accent4"/>
          </a:solidFill>
        </p:spPr>
        <p:txBody>
          <a:bodyPr wrap="none" lIns="91440" tIns="45720" rIns="91440" bIns="45720">
            <a:spAutoFit/>
          </a:bodyPr>
          <a:lstStyle/>
          <a:p>
            <a:pPr algn="ctr"/>
            <a:r>
              <a:rPr lang="en-US" sz="5400" b="1" i="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Five Little Pumpkins</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13633425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5108" fill="hold"/>
                                        <p:tgtEl>
                                          <p:spTgt spid="3"/>
                                        </p:tgtEl>
                                      </p:cBhvr>
                                    </p:cmd>
                                  </p:childTnLst>
                                </p:cTn>
                              </p:par>
                            </p:childTnLst>
                          </p:cTn>
                        </p:par>
                      </p:childTnLst>
                    </p:cTn>
                  </p:par>
                </p:childTnLst>
              </p:cTn>
              <p:nextCondLst>
                <p:cond evt="onClick" delay="0">
                  <p:tgtEl>
                    <p:spTgt spid="3"/>
                  </p:tgtEl>
                </p:cond>
              </p:nextCondLst>
            </p:seq>
            <p:audio>
              <p:cMediaNode vol="10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7409</TotalTime>
  <Words>3020</Words>
  <Application>Microsoft Office PowerPoint</Application>
  <PresentationFormat>Custom</PresentationFormat>
  <Paragraphs>407</Paragraphs>
  <Slides>60</Slides>
  <Notes>5</Notes>
  <HiddenSlides>0</HiddenSlides>
  <MMClips>1</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PowerPoint Presentation</vt:lpstr>
      <vt:lpstr> Next English Corner Thursday, November 6, 2014  7 PM  </vt:lpstr>
      <vt:lpstr>Our English Corner Friends October 23, 2014</vt:lpstr>
      <vt:lpstr>Our English Corner Friends October 23, 2014</vt:lpstr>
      <vt:lpstr>Our English Corner Friends October 23, 2014</vt:lpstr>
      <vt:lpstr>Our English Corner Friends October 23, 2014</vt:lpstr>
      <vt:lpstr>Our English Corner Friends October 23, 2014</vt:lpstr>
      <vt:lpstr>PowerPoint Presentation</vt:lpstr>
      <vt:lpstr> </vt:lpstr>
      <vt:lpstr>Plus Two More Pumpkins</vt:lpstr>
      <vt:lpstr> </vt:lpstr>
      <vt:lpstr> </vt:lpstr>
      <vt:lpstr>PowerPoint Presentation</vt:lpstr>
      <vt:lpstr>PowerPoint Presentation</vt:lpstr>
      <vt:lpstr>Halloween Story</vt:lpstr>
      <vt:lpstr>Halloween Story Page 1</vt:lpstr>
      <vt:lpstr>Halloween Story Pages 2 and 3</vt:lpstr>
      <vt:lpstr>Halloween Story Page 4</vt:lpstr>
      <vt:lpstr>Halloween Story Page 5</vt:lpstr>
      <vt:lpstr>Halloween Story Pages 6 and 7</vt:lpstr>
      <vt:lpstr>Halloween Story Pages 8 and 9</vt:lpstr>
      <vt:lpstr>Halloween Story Pages 10 and 11</vt:lpstr>
      <vt:lpstr>Halloween Story Pages 12 and 13 </vt:lpstr>
      <vt:lpstr>Halloween Story Pages 14 and 15</vt:lpstr>
      <vt:lpstr>Halloween Story Pages 16 and 17</vt:lpstr>
      <vt:lpstr>Halloween Story Pages 18 and 19</vt:lpstr>
      <vt:lpstr>Halloween Story Pages 20 and 21</vt:lpstr>
      <vt:lpstr> </vt:lpstr>
      <vt:lpstr>Meet &amp; Greet Tell a Scary Story</vt:lpstr>
      <vt:lpstr>Halloween Bingo</vt:lpstr>
      <vt:lpstr>PowerPoint Presentation</vt:lpstr>
      <vt:lpstr>Make a Halloween Ghost</vt:lpstr>
      <vt:lpstr>PowerPoint Presentation</vt:lpstr>
      <vt:lpstr>HOW MANY WORDS YOU CAN MAKE FROM THE LETTERS IN  </vt:lpstr>
      <vt:lpstr>WORDS YOU CAN MAKE FROM “HALLOWEEN” </vt:lpstr>
      <vt:lpstr> Questions</vt:lpstr>
      <vt:lpstr>PowerPoint Presentation</vt:lpstr>
      <vt:lpstr>Communication  </vt:lpstr>
      <vt:lpstr>Communication requires knowing both sides of the story.</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Halloween Bingo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614</cp:revision>
  <cp:lastPrinted>2014-10-15T10:36:25Z</cp:lastPrinted>
  <dcterms:created xsi:type="dcterms:W3CDTF">2013-09-17T00:49:18Z</dcterms:created>
  <dcterms:modified xsi:type="dcterms:W3CDTF">2014-10-30T08:16:24Z</dcterms:modified>
</cp:coreProperties>
</file>