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730" r:id="rId2"/>
    <p:sldId id="267" r:id="rId3"/>
    <p:sldId id="731" r:id="rId4"/>
    <p:sldId id="827" r:id="rId5"/>
    <p:sldId id="828" r:id="rId6"/>
    <p:sldId id="829" r:id="rId7"/>
    <p:sldId id="830" r:id="rId8"/>
    <p:sldId id="732" r:id="rId9"/>
    <p:sldId id="705" r:id="rId10"/>
    <p:sldId id="759" r:id="rId11"/>
    <p:sldId id="832" r:id="rId12"/>
    <p:sldId id="834" r:id="rId13"/>
    <p:sldId id="838" r:id="rId14"/>
    <p:sldId id="833" r:id="rId15"/>
    <p:sldId id="865" r:id="rId16"/>
    <p:sldId id="835" r:id="rId17"/>
    <p:sldId id="836" r:id="rId18"/>
    <p:sldId id="407" r:id="rId19"/>
    <p:sldId id="839" r:id="rId20"/>
    <p:sldId id="840" r:id="rId21"/>
    <p:sldId id="841" r:id="rId22"/>
    <p:sldId id="842" r:id="rId23"/>
    <p:sldId id="843" r:id="rId24"/>
    <p:sldId id="844" r:id="rId25"/>
    <p:sldId id="845" r:id="rId26"/>
    <p:sldId id="846" r:id="rId27"/>
    <p:sldId id="847" r:id="rId28"/>
    <p:sldId id="848" r:id="rId29"/>
    <p:sldId id="849" r:id="rId30"/>
    <p:sldId id="850" r:id="rId31"/>
    <p:sldId id="851" r:id="rId32"/>
    <p:sldId id="852" r:id="rId33"/>
    <p:sldId id="853" r:id="rId34"/>
    <p:sldId id="854" r:id="rId35"/>
    <p:sldId id="855" r:id="rId36"/>
    <p:sldId id="856" r:id="rId37"/>
    <p:sldId id="857" r:id="rId38"/>
    <p:sldId id="858" r:id="rId39"/>
    <p:sldId id="859" r:id="rId40"/>
    <p:sldId id="860" r:id="rId41"/>
    <p:sldId id="866" r:id="rId42"/>
    <p:sldId id="861" r:id="rId43"/>
    <p:sldId id="862" r:id="rId44"/>
    <p:sldId id="872" r:id="rId45"/>
    <p:sldId id="873" r:id="rId46"/>
    <p:sldId id="874" r:id="rId47"/>
    <p:sldId id="598" r:id="rId48"/>
    <p:sldId id="454" r:id="rId49"/>
    <p:sldId id="728" r:id="rId50"/>
    <p:sldId id="867" r:id="rId51"/>
    <p:sldId id="868" r:id="rId52"/>
    <p:sldId id="869" r:id="rId53"/>
    <p:sldId id="870" r:id="rId54"/>
    <p:sldId id="871" r:id="rId55"/>
    <p:sldId id="729" r:id="rId56"/>
    <p:sldId id="264" r:id="rId57"/>
    <p:sldId id="481" r:id="rId58"/>
    <p:sldId id="482" r:id="rId59"/>
    <p:sldId id="597" r:id="rId60"/>
    <p:sldId id="646" r:id="rId61"/>
    <p:sldId id="647" r:id="rId62"/>
    <p:sldId id="648" r:id="rId63"/>
    <p:sldId id="649" r:id="rId64"/>
    <p:sldId id="650" r:id="rId65"/>
    <p:sldId id="651" r:id="rId66"/>
    <p:sldId id="652" r:id="rId67"/>
    <p:sldId id="653" r:id="rId68"/>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150" d="100"/>
        <a:sy n="150" d="100"/>
      </p:scale>
      <p:origin x="0" y="3904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10/23/2014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2100"/>
            <a:ext cx="109728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8F1C04E9-9FAE-42E4-977E-5AE25A59E829}" type="slidenum">
              <a:rPr lang="en-US"/>
              <a:pPr/>
              <a:t>‹#›</a:t>
            </a:fld>
            <a:endParaRPr lang="en-US"/>
          </a:p>
        </p:txBody>
      </p:sp>
    </p:spTree>
    <p:extLst>
      <p:ext uri="{BB962C8B-B14F-4D97-AF65-F5344CB8AC3E}">
        <p14:creationId xmlns:p14="http://schemas.microsoft.com/office/powerpoint/2010/main" val="222690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10/23/2014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372" y="270532"/>
            <a:ext cx="10515600" cy="1325563"/>
          </a:xfrm>
        </p:spPr>
        <p:txBody>
          <a:bodyPr>
            <a:normAutofit/>
          </a:bodyPr>
          <a:lstStyle/>
          <a:p>
            <a:pPr algn="ctr"/>
            <a:r>
              <a:rPr lang="en-US" sz="6000" dirty="0" smtClean="0"/>
              <a:t>The Foods We Love to Eat</a:t>
            </a:r>
            <a:endParaRPr lang="en-US" sz="6000" dirty="0"/>
          </a:p>
        </p:txBody>
      </p:sp>
      <p:sp>
        <p:nvSpPr>
          <p:cNvPr id="3" name="Content Placeholder 2"/>
          <p:cNvSpPr>
            <a:spLocks noGrp="1"/>
          </p:cNvSpPr>
          <p:nvPr>
            <p:ph idx="1"/>
          </p:nvPr>
        </p:nvSpPr>
        <p:spPr>
          <a:xfrm>
            <a:off x="141890" y="1794094"/>
            <a:ext cx="10675883" cy="4351338"/>
          </a:xfrm>
        </p:spPr>
        <p:txBody>
          <a:bodyPr>
            <a:normAutofit/>
          </a:bodyPr>
          <a:lstStyle/>
          <a:p>
            <a:r>
              <a:rPr lang="en-US" sz="4400" dirty="0" smtClean="0"/>
              <a:t>Oh </a:t>
            </a:r>
            <a:r>
              <a:rPr lang="en-US" sz="4400" dirty="0"/>
              <a:t>how </a:t>
            </a:r>
            <a:r>
              <a:rPr lang="en-US" sz="4400" dirty="0" smtClean="0"/>
              <a:t>do you </a:t>
            </a:r>
            <a:r>
              <a:rPr lang="en-US" sz="4400" dirty="0"/>
              <a:t>love </a:t>
            </a:r>
            <a:r>
              <a:rPr lang="en-US" sz="4400" dirty="0" smtClean="0"/>
              <a:t>tasty food,</a:t>
            </a:r>
          </a:p>
          <a:p>
            <a:r>
              <a:rPr lang="en-US" sz="4400" dirty="0" smtClean="0"/>
              <a:t>You know the best you’ve ever chewed--</a:t>
            </a:r>
          </a:p>
          <a:p>
            <a:r>
              <a:rPr lang="en-US" sz="4400" dirty="0" smtClean="0"/>
              <a:t>Delectable and scrumptious,</a:t>
            </a:r>
          </a:p>
          <a:p>
            <a:r>
              <a:rPr lang="en-US" sz="4400" dirty="0" smtClean="0"/>
              <a:t>Delicious and luscious,</a:t>
            </a:r>
          </a:p>
          <a:p>
            <a:r>
              <a:rPr lang="en-US" sz="4400" dirty="0" smtClean="0"/>
              <a:t>That leaves you in a savory mood!</a:t>
            </a:r>
          </a:p>
          <a:p>
            <a:endParaRPr lang="en-US" sz="3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84"/>
            <a:ext cx="1545021" cy="1056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5025" y="296152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662" y="7884"/>
            <a:ext cx="1516022" cy="1133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5025" y="1284890"/>
            <a:ext cx="2466975" cy="1641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5025" y="4809370"/>
            <a:ext cx="249555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88444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Fast Food Establishments</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BEE506A-6572-4D7F-A7DF-D184AC2FA788}" type="slidenum">
              <a:rPr lang="en-US" smtClean="0"/>
              <a:t>12</a:t>
            </a:fld>
            <a:endParaRPr lang="en-US"/>
          </a:p>
        </p:txBody>
      </p:sp>
      <p:pic>
        <p:nvPicPr>
          <p:cNvPr id="6" name="Content Placeholder 5"/>
          <p:cNvPicPr>
            <a:picLocks noGrp="1" noChangeAspect="1"/>
          </p:cNvPicPr>
          <p:nvPr>
            <p:ph idx="1"/>
          </p:nvPr>
        </p:nvPicPr>
        <p:blipFill>
          <a:blip r:embed="rId2"/>
          <a:stretch>
            <a:fillRect/>
          </a:stretch>
        </p:blipFill>
        <p:spPr>
          <a:xfrm>
            <a:off x="3056640" y="1617723"/>
            <a:ext cx="1438275" cy="1428750"/>
          </a:xfrm>
          <a:prstGeom prst="rect">
            <a:avLst/>
          </a:prstGeom>
        </p:spPr>
      </p:pic>
      <p:pic>
        <p:nvPicPr>
          <p:cNvPr id="7" name="Picture 6"/>
          <p:cNvPicPr>
            <a:picLocks noChangeAspect="1"/>
          </p:cNvPicPr>
          <p:nvPr/>
        </p:nvPicPr>
        <p:blipFill>
          <a:blip r:embed="rId3"/>
          <a:stretch>
            <a:fillRect/>
          </a:stretch>
        </p:blipFill>
        <p:spPr>
          <a:xfrm>
            <a:off x="9317421" y="3187780"/>
            <a:ext cx="2393870" cy="1351832"/>
          </a:xfrm>
          <a:prstGeom prst="rect">
            <a:avLst/>
          </a:prstGeom>
        </p:spPr>
      </p:pic>
      <p:pic>
        <p:nvPicPr>
          <p:cNvPr id="8" name="Picture 7"/>
          <p:cNvPicPr>
            <a:picLocks noChangeAspect="1"/>
          </p:cNvPicPr>
          <p:nvPr/>
        </p:nvPicPr>
        <p:blipFill>
          <a:blip r:embed="rId4"/>
          <a:stretch>
            <a:fillRect/>
          </a:stretch>
        </p:blipFill>
        <p:spPr>
          <a:xfrm>
            <a:off x="493835" y="2264560"/>
            <a:ext cx="1438275" cy="1438275"/>
          </a:xfrm>
          <a:prstGeom prst="rect">
            <a:avLst/>
          </a:prstGeom>
        </p:spPr>
      </p:pic>
      <p:pic>
        <p:nvPicPr>
          <p:cNvPr id="9" name="Picture 8"/>
          <p:cNvPicPr>
            <a:picLocks noChangeAspect="1"/>
          </p:cNvPicPr>
          <p:nvPr/>
        </p:nvPicPr>
        <p:blipFill>
          <a:blip r:embed="rId5"/>
          <a:stretch>
            <a:fillRect/>
          </a:stretch>
        </p:blipFill>
        <p:spPr>
          <a:xfrm>
            <a:off x="580141" y="159297"/>
            <a:ext cx="1737218" cy="1737218"/>
          </a:xfrm>
          <a:prstGeom prst="rect">
            <a:avLst/>
          </a:prstGeom>
        </p:spPr>
      </p:pic>
      <p:pic>
        <p:nvPicPr>
          <p:cNvPr id="10" name="Picture 9"/>
          <p:cNvPicPr>
            <a:picLocks noChangeAspect="1"/>
          </p:cNvPicPr>
          <p:nvPr/>
        </p:nvPicPr>
        <p:blipFill>
          <a:blip r:embed="rId6"/>
          <a:stretch>
            <a:fillRect/>
          </a:stretch>
        </p:blipFill>
        <p:spPr>
          <a:xfrm>
            <a:off x="9972896" y="35080"/>
            <a:ext cx="1952625" cy="2171700"/>
          </a:xfrm>
          <a:prstGeom prst="rect">
            <a:avLst/>
          </a:prstGeom>
        </p:spPr>
      </p:pic>
      <p:pic>
        <p:nvPicPr>
          <p:cNvPr id="11" name="Picture 10"/>
          <p:cNvPicPr>
            <a:picLocks noChangeAspect="1"/>
          </p:cNvPicPr>
          <p:nvPr/>
        </p:nvPicPr>
        <p:blipFill>
          <a:blip r:embed="rId7"/>
          <a:stretch>
            <a:fillRect/>
          </a:stretch>
        </p:blipFill>
        <p:spPr>
          <a:xfrm>
            <a:off x="2541923" y="3008290"/>
            <a:ext cx="2897353" cy="1226126"/>
          </a:xfrm>
          <a:prstGeom prst="rect">
            <a:avLst/>
          </a:prstGeom>
        </p:spPr>
      </p:pic>
      <p:pic>
        <p:nvPicPr>
          <p:cNvPr id="12" name="Picture 11"/>
          <p:cNvPicPr>
            <a:picLocks noChangeAspect="1"/>
          </p:cNvPicPr>
          <p:nvPr/>
        </p:nvPicPr>
        <p:blipFill>
          <a:blip r:embed="rId8"/>
          <a:stretch>
            <a:fillRect/>
          </a:stretch>
        </p:blipFill>
        <p:spPr>
          <a:xfrm>
            <a:off x="5705931" y="1282525"/>
            <a:ext cx="1519744" cy="1690983"/>
          </a:xfrm>
          <a:prstGeom prst="rect">
            <a:avLst/>
          </a:prstGeom>
        </p:spPr>
      </p:pic>
      <p:sp>
        <p:nvSpPr>
          <p:cNvPr id="13" name="Rectangle 12"/>
          <p:cNvSpPr/>
          <p:nvPr/>
        </p:nvSpPr>
        <p:spPr>
          <a:xfrm>
            <a:off x="838200" y="4539611"/>
            <a:ext cx="10272143" cy="193899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In recent years, reduced leisure time in China has led to a consumer shift away from traditional full-service restaurants toward fast-food establishments. Over the five years to 2012, revenue for the Fast-Food Restaurant industry in China grew at an annualized rate of 16.9% to $89.6 billion, says </a:t>
            </a:r>
            <a:r>
              <a:rPr lang="en-US" sz="2400" b="1" dirty="0" err="1">
                <a:latin typeface="Times New Roman" panose="02020603050405020304" pitchFamily="18" charset="0"/>
                <a:cs typeface="Times New Roman" panose="02020603050405020304" pitchFamily="18" charset="0"/>
              </a:rPr>
              <a:t>IBISWorld</a:t>
            </a:r>
            <a:r>
              <a:rPr lang="en-US" sz="2400" b="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9"/>
          <a:stretch>
            <a:fillRect/>
          </a:stretch>
        </p:blipFill>
        <p:spPr>
          <a:xfrm>
            <a:off x="8036461" y="1406519"/>
            <a:ext cx="1737060" cy="1737060"/>
          </a:xfrm>
          <a:prstGeom prst="rect">
            <a:avLst/>
          </a:prstGeom>
        </p:spPr>
      </p:pic>
      <p:pic>
        <p:nvPicPr>
          <p:cNvPr id="5" name="Picture 4"/>
          <p:cNvPicPr>
            <a:picLocks noChangeAspect="1"/>
          </p:cNvPicPr>
          <p:nvPr/>
        </p:nvPicPr>
        <p:blipFill>
          <a:blip r:embed="rId10"/>
          <a:stretch>
            <a:fillRect/>
          </a:stretch>
        </p:blipFill>
        <p:spPr>
          <a:xfrm>
            <a:off x="7455816" y="3231645"/>
            <a:ext cx="1431023" cy="1431023"/>
          </a:xfrm>
          <a:prstGeom prst="rect">
            <a:avLst/>
          </a:prstGeom>
        </p:spPr>
      </p:pic>
      <p:pic>
        <p:nvPicPr>
          <p:cNvPr id="14" name="Picture 13"/>
          <p:cNvPicPr>
            <a:picLocks noChangeAspect="1"/>
          </p:cNvPicPr>
          <p:nvPr/>
        </p:nvPicPr>
        <p:blipFill>
          <a:blip r:embed="rId11"/>
          <a:stretch>
            <a:fillRect/>
          </a:stretch>
        </p:blipFill>
        <p:spPr>
          <a:xfrm>
            <a:off x="5250235" y="3066918"/>
            <a:ext cx="2205581" cy="1065234"/>
          </a:xfrm>
          <a:prstGeom prst="rect">
            <a:avLst/>
          </a:prstGeom>
        </p:spPr>
      </p:pic>
    </p:spTree>
    <p:extLst>
      <p:ext uri="{BB962C8B-B14F-4D97-AF65-F5344CB8AC3E}">
        <p14:creationId xmlns:p14="http://schemas.microsoft.com/office/powerpoint/2010/main" val="3805335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b="1" dirty="0" smtClean="0"/>
              <a:t>Meet &amp; Greet</a:t>
            </a:r>
            <a:br>
              <a:rPr lang="en-US" sz="6000" b="1" dirty="0" smtClean="0"/>
            </a:br>
            <a:r>
              <a:rPr lang="en-US" sz="6000" b="1" dirty="0" smtClean="0"/>
              <a:t>Let’s Have a Chat!!!!</a:t>
            </a:r>
            <a:endParaRPr lang="en-US" sz="6000" b="1" dirty="0"/>
          </a:p>
        </p:txBody>
      </p:sp>
      <p:sp>
        <p:nvSpPr>
          <p:cNvPr id="3" name="Content Placeholder 2"/>
          <p:cNvSpPr>
            <a:spLocks noGrp="1"/>
          </p:cNvSpPr>
          <p:nvPr>
            <p:ph idx="1"/>
          </p:nvPr>
        </p:nvSpPr>
        <p:spPr/>
        <p:txBody>
          <a:bodyPr/>
          <a:lstStyle/>
          <a:p>
            <a:pPr marL="0" indent="0" algn="ctr">
              <a:buNone/>
            </a:pPr>
            <a:r>
              <a:rPr lang="en-US" sz="4800" b="1" dirty="0" smtClean="0"/>
              <a:t>Introduce yourself:</a:t>
            </a:r>
          </a:p>
          <a:p>
            <a:pPr lvl="1" algn="ctr"/>
            <a:r>
              <a:rPr lang="en-US" sz="4000" dirty="0" smtClean="0"/>
              <a:t>Name</a:t>
            </a:r>
          </a:p>
          <a:p>
            <a:pPr marL="0" indent="0" algn="ctr">
              <a:buNone/>
            </a:pPr>
            <a:r>
              <a:rPr lang="en-US" sz="5400" b="1" dirty="0" smtClean="0"/>
              <a:t>Topic: </a:t>
            </a:r>
          </a:p>
          <a:p>
            <a:pPr marL="0" indent="0">
              <a:buNone/>
            </a:pPr>
            <a:endParaRPr lang="en-US" dirty="0"/>
          </a:p>
        </p:txBody>
      </p:sp>
      <p:sp>
        <p:nvSpPr>
          <p:cNvPr id="4" name="Rectangle 3"/>
          <p:cNvSpPr/>
          <p:nvPr/>
        </p:nvSpPr>
        <p:spPr>
          <a:xfrm>
            <a:off x="2551508" y="4670011"/>
            <a:ext cx="7088992" cy="1200329"/>
          </a:xfrm>
          <a:prstGeom prst="rect">
            <a:avLst/>
          </a:prstGeom>
          <a:noFill/>
        </p:spPr>
        <p:txBody>
          <a:bodyPr wrap="none" lIns="91440" tIns="45720" rIns="91440" bIns="45720">
            <a:spAutoFit/>
          </a:bodyPr>
          <a:lstStyle/>
          <a:p>
            <a:pPr algn="ct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 favorite Foods</a:t>
            </a:r>
            <a:endParaRPr lang="en-US" sz="7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435152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Comparisons of Cultures</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Fast Food</a:t>
            </a:r>
            <a:endParaRPr lang="en-US" b="1" dirty="0">
              <a:latin typeface="Times New Roman" panose="02020603050405020304" pitchFamily="18" charset="0"/>
              <a:cs typeface="Times New Roman" panose="02020603050405020304" pitchFamily="18" charset="0"/>
            </a:endParaRPr>
          </a:p>
        </p:txBody>
      </p:sp>
      <p:sp>
        <p:nvSpPr>
          <p:cNvPr id="11" name="Text Placeholder 10"/>
          <p:cNvSpPr>
            <a:spLocks noGrp="1"/>
          </p:cNvSpPr>
          <p:nvPr>
            <p:ph type="body" idx="1"/>
          </p:nvPr>
        </p:nvSpPr>
        <p:spPr/>
        <p:txBody>
          <a:bodyPr/>
          <a:lstStyle/>
          <a:p>
            <a:pPr algn="ctr"/>
            <a:r>
              <a:rPr lang="en-US" dirty="0" smtClean="0">
                <a:latin typeface="Times New Roman" panose="02020603050405020304" pitchFamily="18" charset="0"/>
                <a:cs typeface="Times New Roman" panose="02020603050405020304" pitchFamily="18" charset="0"/>
              </a:rPr>
              <a:t>America</a:t>
            </a:r>
            <a:endParaRPr lang="en-US" dirty="0">
              <a:latin typeface="Times New Roman" panose="02020603050405020304" pitchFamily="18" charset="0"/>
              <a:cs typeface="Times New Roman" panose="02020603050405020304" pitchFamily="18" charset="0"/>
            </a:endParaRPr>
          </a:p>
        </p:txBody>
      </p:sp>
      <p:sp>
        <p:nvSpPr>
          <p:cNvPr id="12" name="Content Placeholder 11"/>
          <p:cNvSpPr>
            <a:spLocks noGrp="1"/>
          </p:cNvSpPr>
          <p:nvPr>
            <p:ph sz="half" idx="2"/>
          </p:nvPr>
        </p:nvSpPr>
        <p:spPr/>
        <p:txBody>
          <a:bodyPr>
            <a:normAutofit fontScale="70000" lnSpcReduction="20000"/>
          </a:bodyPr>
          <a:lstStyle/>
          <a:p>
            <a:r>
              <a:rPr lang="en-US" dirty="0" smtClean="0">
                <a:latin typeface="Times New Roman" panose="02020603050405020304" pitchFamily="18" charset="0"/>
                <a:cs typeface="Times New Roman" panose="02020603050405020304" pitchFamily="18" charset="0"/>
              </a:rPr>
              <a:t>Burgers (beef / chicken)</a:t>
            </a:r>
          </a:p>
          <a:p>
            <a:r>
              <a:rPr lang="en-US" dirty="0" smtClean="0">
                <a:latin typeface="Times New Roman" panose="02020603050405020304" pitchFamily="18" charset="0"/>
                <a:cs typeface="Times New Roman" panose="02020603050405020304" pitchFamily="18" charset="0"/>
              </a:rPr>
              <a:t>Hotdogs</a:t>
            </a:r>
          </a:p>
          <a:p>
            <a:r>
              <a:rPr lang="en-US" dirty="0" smtClean="0">
                <a:latin typeface="Times New Roman" panose="02020603050405020304" pitchFamily="18" charset="0"/>
                <a:cs typeface="Times New Roman" panose="02020603050405020304" pitchFamily="18" charset="0"/>
              </a:rPr>
              <a:t>French Fries</a:t>
            </a:r>
          </a:p>
          <a:p>
            <a:r>
              <a:rPr lang="en-US" dirty="0" smtClean="0">
                <a:latin typeface="Times New Roman" panose="02020603050405020304" pitchFamily="18" charset="0"/>
                <a:cs typeface="Times New Roman" panose="02020603050405020304" pitchFamily="18" charset="0"/>
              </a:rPr>
              <a:t>Tacos (Mexican)</a:t>
            </a:r>
          </a:p>
          <a:p>
            <a:r>
              <a:rPr lang="en-US" dirty="0" smtClean="0">
                <a:latin typeface="Times New Roman" panose="02020603050405020304" pitchFamily="18" charset="0"/>
                <a:cs typeface="Times New Roman" panose="02020603050405020304" pitchFamily="18" charset="0"/>
              </a:rPr>
              <a:t>Soda Pop </a:t>
            </a:r>
          </a:p>
          <a:p>
            <a:r>
              <a:rPr lang="en-US" dirty="0" smtClean="0">
                <a:latin typeface="Times New Roman" panose="02020603050405020304" pitchFamily="18" charset="0"/>
                <a:cs typeface="Times New Roman" panose="02020603050405020304" pitchFamily="18" charset="0"/>
              </a:rPr>
              <a:t>Pizza</a:t>
            </a:r>
          </a:p>
          <a:p>
            <a:r>
              <a:rPr lang="en-US" dirty="0" smtClean="0">
                <a:latin typeface="Times New Roman" panose="02020603050405020304" pitchFamily="18" charset="0"/>
                <a:cs typeface="Times New Roman" panose="02020603050405020304" pitchFamily="18" charset="0"/>
              </a:rPr>
              <a:t>Ice Cream Cones, Malts, Ice Cream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undays</a:t>
            </a:r>
          </a:p>
          <a:p>
            <a:r>
              <a:rPr lang="en-US" dirty="0" smtClean="0">
                <a:latin typeface="Times New Roman" panose="02020603050405020304" pitchFamily="18" charset="0"/>
                <a:cs typeface="Times New Roman" panose="02020603050405020304" pitchFamily="18" charset="0"/>
              </a:rPr>
              <a:t>Fried rice /Sweet &amp; Sour pork or chicken</a:t>
            </a:r>
          </a:p>
          <a:p>
            <a:r>
              <a:rPr lang="en-US" dirty="0" smtClean="0">
                <a:latin typeface="Times New Roman" panose="02020603050405020304" pitchFamily="18" charset="0"/>
                <a:cs typeface="Times New Roman" panose="02020603050405020304" pitchFamily="18" charset="0"/>
              </a:rPr>
              <a:t>Chicken Nuggets</a:t>
            </a:r>
          </a:p>
          <a:p>
            <a:r>
              <a:rPr lang="en-US" dirty="0" smtClean="0">
                <a:latin typeface="Times New Roman" panose="02020603050405020304" pitchFamily="18" charset="0"/>
                <a:cs typeface="Times New Roman" panose="02020603050405020304" pitchFamily="18" charset="0"/>
              </a:rPr>
              <a:t>Fried Chicken</a:t>
            </a:r>
          </a:p>
          <a:p>
            <a:endParaRPr lang="en-US" dirty="0"/>
          </a:p>
        </p:txBody>
      </p:sp>
      <p:sp>
        <p:nvSpPr>
          <p:cNvPr id="13" name="Text Placeholder 12"/>
          <p:cNvSpPr>
            <a:spLocks noGrp="1"/>
          </p:cNvSpPr>
          <p:nvPr>
            <p:ph type="body" sz="quarter" idx="3"/>
          </p:nvPr>
        </p:nvSpPr>
        <p:spPr/>
        <p:txBody>
          <a:bodyPr/>
          <a:lstStyle/>
          <a:p>
            <a:pPr algn="ctr"/>
            <a:r>
              <a:rPr lang="en-US" dirty="0" smtClean="0">
                <a:latin typeface="Times New Roman" panose="02020603050405020304" pitchFamily="18" charset="0"/>
                <a:cs typeface="Times New Roman" panose="02020603050405020304" pitchFamily="18" charset="0"/>
              </a:rPr>
              <a:t>China</a:t>
            </a:r>
            <a:endParaRPr lang="en-US" dirty="0">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sz="quarter" idx="4"/>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t>14</a:t>
            </a:fld>
            <a:endParaRPr lang="en-US"/>
          </a:p>
        </p:txBody>
      </p:sp>
    </p:spTree>
    <p:extLst>
      <p:ext uri="{BB962C8B-B14F-4D97-AF65-F5344CB8AC3E}">
        <p14:creationId xmlns:p14="http://schemas.microsoft.com/office/powerpoint/2010/main" val="3326646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962" y="0"/>
            <a:ext cx="91821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84392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Choosing the favorite Fast Food Restaurant</a:t>
            </a:r>
            <a:br>
              <a:rPr lang="en-US" dirty="0" smtClean="0"/>
            </a:br>
            <a:r>
              <a:rPr lang="en-US" dirty="0" smtClean="0"/>
              <a:t>Caucus Format </a:t>
            </a:r>
            <a:endParaRPr lang="en-US" dirty="0"/>
          </a:p>
        </p:txBody>
      </p:sp>
      <p:sp>
        <p:nvSpPr>
          <p:cNvPr id="3" name="Content Placeholder 2"/>
          <p:cNvSpPr>
            <a:spLocks noGrp="1"/>
          </p:cNvSpPr>
          <p:nvPr>
            <p:ph idx="1"/>
          </p:nvPr>
        </p:nvSpPr>
        <p:spPr/>
        <p:txBody>
          <a:bodyPr>
            <a:normAutofit lnSpcReduction="10000"/>
          </a:bodyPr>
          <a:lstStyle/>
          <a:p>
            <a:r>
              <a:rPr lang="en-US" dirty="0" smtClean="0"/>
              <a:t>A caucus is a format for making a group decision.</a:t>
            </a:r>
          </a:p>
          <a:p>
            <a:r>
              <a:rPr lang="en-US" dirty="0" smtClean="0"/>
              <a:t>Caucus rules:</a:t>
            </a:r>
          </a:p>
          <a:p>
            <a:pPr lvl="1"/>
            <a:r>
              <a:rPr lang="en-US" dirty="0" smtClean="0"/>
              <a:t>Divide into assigned groups.</a:t>
            </a:r>
          </a:p>
          <a:p>
            <a:pPr lvl="1"/>
            <a:r>
              <a:rPr lang="en-US" dirty="0" smtClean="0"/>
              <a:t>Appoint a spokesperson.  </a:t>
            </a:r>
          </a:p>
          <a:p>
            <a:pPr lvl="1"/>
            <a:r>
              <a:rPr lang="en-US" dirty="0" smtClean="0"/>
              <a:t>From the list of fast food restaurants (select) the one that your group prefers.  Your decision, must be based upon some rational criteria i.e. quality, nutritional value, taste, cleanliness, etc.</a:t>
            </a:r>
          </a:p>
          <a:p>
            <a:pPr lvl="1"/>
            <a:r>
              <a:rPr lang="en-US" dirty="0" smtClean="0"/>
              <a:t>The spokesperson should be prepared to announce your groups choice and the reasons for the choice.  </a:t>
            </a:r>
          </a:p>
          <a:p>
            <a:pPr lvl="1"/>
            <a:r>
              <a:rPr lang="en-US" dirty="0" smtClean="0"/>
              <a:t>Restaurants/food choices receiving the fewest votes will be dropped from the list and the process will be repeated until there is only one restaurant/food choice remaining or until one has the majority of the votes.</a:t>
            </a:r>
          </a:p>
          <a:p>
            <a:pPr lvl="1"/>
            <a:endParaRPr lang="en-US" dirty="0" smtClean="0"/>
          </a:p>
          <a:p>
            <a:pPr lvl="1"/>
            <a:endParaRPr lang="en-US" dirty="0"/>
          </a:p>
        </p:txBody>
      </p:sp>
    </p:spTree>
    <p:extLst>
      <p:ext uri="{BB962C8B-B14F-4D97-AF65-F5344CB8AC3E}">
        <p14:creationId xmlns:p14="http://schemas.microsoft.com/office/powerpoint/2010/main" val="3611498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718" y="191705"/>
            <a:ext cx="10515600" cy="1325563"/>
          </a:xfrm>
        </p:spPr>
        <p:txBody>
          <a:bodyPr>
            <a:normAutofit/>
          </a:bodyPr>
          <a:lstStyle/>
          <a:p>
            <a:pPr algn="ctr"/>
            <a:r>
              <a:rPr lang="en-US" sz="6600" b="1" dirty="0" smtClean="0"/>
              <a:t>Food Humor</a:t>
            </a:r>
            <a:endParaRPr lang="en-US" sz="6600" b="1" dirty="0"/>
          </a:p>
        </p:txBody>
      </p:sp>
      <p:sp>
        <p:nvSpPr>
          <p:cNvPr id="3" name="Content Placeholder 2"/>
          <p:cNvSpPr>
            <a:spLocks noGrp="1"/>
          </p:cNvSpPr>
          <p:nvPr>
            <p:ph idx="1"/>
          </p:nvPr>
        </p:nvSpPr>
        <p:spPr>
          <a:xfrm>
            <a:off x="696311" y="1415721"/>
            <a:ext cx="10515600" cy="4351338"/>
          </a:xfrm>
        </p:spPr>
        <p:txBody>
          <a:bodyPr/>
          <a:lstStyle/>
          <a:p>
            <a:pPr marL="0" indent="0">
              <a:buNone/>
            </a:pPr>
            <a:r>
              <a:rPr lang="en-US" sz="6000" dirty="0"/>
              <a:t>As a child my family’s menu consisted of two choices: take it or leave it! </a:t>
            </a:r>
            <a:endParaRPr lang="en-US" sz="6000" dirty="0" smtClean="0"/>
          </a:p>
          <a:p>
            <a:pPr marL="0" indent="0">
              <a:buNone/>
            </a:pPr>
            <a:r>
              <a:rPr lang="en-US" sz="4400" dirty="0" smtClean="0"/>
              <a:t>(</a:t>
            </a:r>
            <a:r>
              <a:rPr lang="en-US" sz="4400" dirty="0"/>
              <a:t>Buddy </a:t>
            </a:r>
            <a:r>
              <a:rPr lang="en-US" sz="4400" dirty="0" smtClean="0"/>
              <a:t>Hackett, American Comedian)</a:t>
            </a:r>
            <a:endParaRPr lang="en-US" sz="4400" dirty="0"/>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7457" y="3307171"/>
            <a:ext cx="2647363" cy="3550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623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855"/>
            <a:ext cx="10972800" cy="1143000"/>
          </a:xfrm>
        </p:spPr>
        <p:txBody>
          <a:bodyPr/>
          <a:lstStyle/>
          <a:p>
            <a:pPr algn="ctr"/>
            <a:r>
              <a:rPr lang="en-US" dirty="0" smtClean="0"/>
              <a:t>This is not Communication!!!</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5954" y="1047750"/>
            <a:ext cx="10341647" cy="5817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6701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October 30,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This is Communication</a:t>
            </a:r>
            <a:endParaRPr lang="en-US" sz="6000"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73" y="1752601"/>
            <a:ext cx="12082816" cy="4198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2025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34636"/>
            <a:ext cx="10972800" cy="1143000"/>
          </a:xfrm>
        </p:spPr>
        <p:txBody>
          <a:bodyPr/>
          <a:lstStyle/>
          <a:p>
            <a:pPr algn="ctr"/>
            <a:r>
              <a:rPr lang="en-US" dirty="0" smtClean="0"/>
              <a:t>Effective Communication</a:t>
            </a:r>
            <a:endParaRPr lang="en-US" dirty="0"/>
          </a:p>
        </p:txBody>
      </p:sp>
      <p:sp>
        <p:nvSpPr>
          <p:cNvPr id="4" name="Text Placeholder 3"/>
          <p:cNvSpPr>
            <a:spLocks noGrp="1"/>
          </p:cNvSpPr>
          <p:nvPr>
            <p:ph type="body" idx="1"/>
          </p:nvPr>
        </p:nvSpPr>
        <p:spPr>
          <a:xfrm>
            <a:off x="406400" y="2830881"/>
            <a:ext cx="5386917" cy="639762"/>
          </a:xfrm>
        </p:spPr>
        <p:txBody>
          <a:bodyPr/>
          <a:lstStyle/>
          <a:p>
            <a:r>
              <a:rPr lang="en-US" dirty="0" smtClean="0"/>
              <a:t>	Listening</a:t>
            </a:r>
            <a:endParaRPr lang="en-US" dirty="0"/>
          </a:p>
          <a:p>
            <a:endParaRPr lang="en-US" dirty="0"/>
          </a:p>
        </p:txBody>
      </p:sp>
      <p:sp>
        <p:nvSpPr>
          <p:cNvPr id="5" name="Content Placeholder 4"/>
          <p:cNvSpPr>
            <a:spLocks noGrp="1"/>
          </p:cNvSpPr>
          <p:nvPr>
            <p:ph sz="half" idx="2"/>
          </p:nvPr>
        </p:nvSpPr>
        <p:spPr>
          <a:xfrm>
            <a:off x="304800" y="2892857"/>
            <a:ext cx="5386917" cy="3951288"/>
          </a:xfrm>
        </p:spPr>
        <p:txBody>
          <a:bodyPr>
            <a:normAutofit/>
          </a:bodyPr>
          <a:lstStyle/>
          <a:p>
            <a:r>
              <a:rPr lang="en-US" dirty="0"/>
              <a:t>Eye contact.</a:t>
            </a:r>
          </a:p>
          <a:p>
            <a:r>
              <a:rPr lang="en-US" dirty="0"/>
              <a:t>Undivided attention.</a:t>
            </a:r>
          </a:p>
          <a:p>
            <a:r>
              <a:rPr lang="en-US" dirty="0"/>
              <a:t>Think about what is being said.</a:t>
            </a:r>
          </a:p>
          <a:p>
            <a:r>
              <a:rPr lang="en-US" dirty="0"/>
              <a:t>Listen with your heart.</a:t>
            </a:r>
          </a:p>
          <a:p>
            <a:r>
              <a:rPr lang="en-US" dirty="0"/>
              <a:t>Reflect what is being said.</a:t>
            </a:r>
          </a:p>
          <a:p>
            <a:r>
              <a:rPr lang="en-US" dirty="0"/>
              <a:t>Smile and nod to show you </a:t>
            </a:r>
            <a:r>
              <a:rPr lang="en-US" dirty="0" smtClean="0"/>
              <a:t>understand and have empathy.</a:t>
            </a:r>
            <a:endParaRPr lang="en-US" dirty="0"/>
          </a:p>
          <a:p>
            <a:endParaRPr lang="en-US" dirty="0"/>
          </a:p>
        </p:txBody>
      </p:sp>
      <p:sp>
        <p:nvSpPr>
          <p:cNvPr id="6" name="Text Placeholder 5"/>
          <p:cNvSpPr>
            <a:spLocks noGrp="1"/>
          </p:cNvSpPr>
          <p:nvPr>
            <p:ph type="body" sz="quarter" idx="3"/>
          </p:nvPr>
        </p:nvSpPr>
        <p:spPr>
          <a:xfrm>
            <a:off x="6299201" y="2667000"/>
            <a:ext cx="5389033" cy="639762"/>
          </a:xfrm>
        </p:spPr>
        <p:txBody>
          <a:bodyPr>
            <a:normAutofit/>
          </a:bodyPr>
          <a:lstStyle/>
          <a:p>
            <a:r>
              <a:rPr lang="en-US" dirty="0" smtClean="0"/>
              <a:t>	       Speaking</a:t>
            </a:r>
            <a:endParaRPr lang="en-US" dirty="0"/>
          </a:p>
          <a:p>
            <a:endParaRPr lang="en-US" dirty="0"/>
          </a:p>
        </p:txBody>
      </p:sp>
      <p:sp>
        <p:nvSpPr>
          <p:cNvPr id="7" name="Content Placeholder 6"/>
          <p:cNvSpPr>
            <a:spLocks noGrp="1"/>
          </p:cNvSpPr>
          <p:nvPr>
            <p:ph sz="quarter" idx="4"/>
          </p:nvPr>
        </p:nvSpPr>
        <p:spPr>
          <a:xfrm>
            <a:off x="5994400" y="2819400"/>
            <a:ext cx="5892800" cy="3951288"/>
          </a:xfrm>
        </p:spPr>
        <p:txBody>
          <a:bodyPr>
            <a:normAutofit/>
          </a:bodyPr>
          <a:lstStyle/>
          <a:p>
            <a:r>
              <a:rPr lang="en-US" dirty="0" smtClean="0"/>
              <a:t>Eye Contact.</a:t>
            </a:r>
          </a:p>
          <a:p>
            <a:r>
              <a:rPr lang="en-US" dirty="0" smtClean="0"/>
              <a:t>Undivided attention.</a:t>
            </a:r>
          </a:p>
          <a:p>
            <a:r>
              <a:rPr lang="en-US" dirty="0" smtClean="0"/>
              <a:t>Think about what you are saying.</a:t>
            </a:r>
          </a:p>
          <a:p>
            <a:r>
              <a:rPr lang="en-US" dirty="0" smtClean="0"/>
              <a:t>Speak with your heart.</a:t>
            </a:r>
          </a:p>
          <a:p>
            <a:r>
              <a:rPr lang="en-US" dirty="0" smtClean="0"/>
              <a:t>Use a soft, gentle voice.</a:t>
            </a:r>
          </a:p>
          <a:p>
            <a:r>
              <a:rPr lang="en-US" dirty="0" smtClean="0"/>
              <a:t>Be responsible; do not blame others—speak the truth.</a:t>
            </a:r>
          </a:p>
          <a:p>
            <a:r>
              <a:rPr lang="en-US" dirty="0" smtClean="0"/>
              <a:t>Smile and nod to show your sincerity.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4401" y="838200"/>
            <a:ext cx="4278393" cy="1914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94261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Listen Actively</a:t>
            </a:r>
            <a:endParaRPr lang="en-US" sz="6000" b="1" dirty="0"/>
          </a:p>
        </p:txBody>
      </p:sp>
      <p:sp>
        <p:nvSpPr>
          <p:cNvPr id="3" name="Content Placeholder 2"/>
          <p:cNvSpPr>
            <a:spLocks noGrp="1"/>
          </p:cNvSpPr>
          <p:nvPr>
            <p:ph idx="1"/>
          </p:nvPr>
        </p:nvSpPr>
        <p:spPr/>
        <p:txBody>
          <a:bodyPr>
            <a:normAutofit/>
          </a:bodyPr>
          <a:lstStyle/>
          <a:p>
            <a:r>
              <a:rPr lang="en-US" dirty="0" smtClean="0"/>
              <a:t>Seek </a:t>
            </a:r>
            <a:r>
              <a:rPr lang="en-US" dirty="0"/>
              <a:t>first to understand and then </a:t>
            </a:r>
            <a:r>
              <a:rPr lang="en-US" dirty="0" smtClean="0"/>
              <a:t>seek to </a:t>
            </a:r>
            <a:r>
              <a:rPr lang="en-US" dirty="0"/>
              <a:t>be understood. </a:t>
            </a:r>
            <a:endParaRPr lang="en-US" dirty="0" smtClean="0"/>
          </a:p>
          <a:p>
            <a:r>
              <a:rPr lang="en-US" dirty="0" smtClean="0"/>
              <a:t>Actively </a:t>
            </a:r>
            <a:r>
              <a:rPr lang="en-US" dirty="0"/>
              <a:t>listening is about listening with all of our senses and making sure that we understand the other person's views and thoughts before </a:t>
            </a:r>
            <a:r>
              <a:rPr lang="en-US" dirty="0" smtClean="0"/>
              <a:t>speaking </a:t>
            </a:r>
            <a:r>
              <a:rPr lang="en-US" dirty="0"/>
              <a:t>our own</a:t>
            </a:r>
            <a:r>
              <a:rPr lang="en-US" dirty="0" smtClean="0"/>
              <a:t>.</a:t>
            </a:r>
          </a:p>
          <a:p>
            <a:r>
              <a:rPr lang="en-US" dirty="0" smtClean="0"/>
              <a:t> </a:t>
            </a:r>
            <a:r>
              <a:rPr lang="en-US" dirty="0"/>
              <a:t>Active listening requires watching for body </a:t>
            </a:r>
            <a:r>
              <a:rPr lang="en-US" dirty="0" smtClean="0"/>
              <a:t>language</a:t>
            </a:r>
            <a:r>
              <a:rPr lang="en-US" dirty="0"/>
              <a:t> </a:t>
            </a:r>
            <a:r>
              <a:rPr lang="en-US" dirty="0" smtClean="0"/>
              <a:t>to help us understand what is being said.</a:t>
            </a:r>
            <a:endParaRPr lang="en-US" dirty="0"/>
          </a:p>
        </p:txBody>
      </p:sp>
    </p:spTree>
    <p:extLst>
      <p:ext uri="{BB962C8B-B14F-4D97-AF65-F5344CB8AC3E}">
        <p14:creationId xmlns:p14="http://schemas.microsoft.com/office/powerpoint/2010/main" val="2916754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74638"/>
            <a:ext cx="11074400" cy="1325562"/>
          </a:xfrm>
        </p:spPr>
        <p:txBody>
          <a:bodyPr>
            <a:normAutofit/>
          </a:bodyPr>
          <a:lstStyle/>
          <a:p>
            <a:pPr algn="ctr"/>
            <a:r>
              <a:rPr lang="en-US" b="1" dirty="0" smtClean="0"/>
              <a:t>A Story About Effective Communication</a:t>
            </a:r>
            <a:endParaRPr lang="en-US" b="1" dirty="0"/>
          </a:p>
        </p:txBody>
      </p:sp>
      <p:sp>
        <p:nvSpPr>
          <p:cNvPr id="3" name="Content Placeholder 2"/>
          <p:cNvSpPr>
            <a:spLocks noGrp="1"/>
          </p:cNvSpPr>
          <p:nvPr>
            <p:ph idx="1"/>
          </p:nvPr>
        </p:nvSpPr>
        <p:spPr>
          <a:xfrm>
            <a:off x="609600" y="1828801"/>
            <a:ext cx="10972800" cy="4525963"/>
          </a:xfrm>
        </p:spPr>
        <p:txBody>
          <a:bodyPr/>
          <a:lstStyle/>
          <a:p>
            <a:endParaRPr lang="en-US" dirty="0"/>
          </a:p>
        </p:txBody>
      </p:sp>
      <p:sp>
        <p:nvSpPr>
          <p:cNvPr id="4" name="Rectangle 3"/>
          <p:cNvSpPr/>
          <p:nvPr/>
        </p:nvSpPr>
        <p:spPr>
          <a:xfrm>
            <a:off x="609600" y="2590800"/>
            <a:ext cx="10871200" cy="1200329"/>
          </a:xfrm>
          <a:prstGeom prst="rect">
            <a:avLst/>
          </a:prstGeom>
          <a:noFill/>
        </p:spPr>
        <p:txBody>
          <a:bodyPr wrap="square" lIns="91440" tIns="45720" rIns="91440" bIns="45720">
            <a:spAutoFit/>
          </a:bodyPr>
          <a:lstStyle/>
          <a:p>
            <a:pPr algn="ctr"/>
            <a:r>
              <a:rPr lang="en-US" sz="7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90/10 Principle</a:t>
            </a:r>
            <a:endParaRPr lang="en-US" sz="7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266664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8" descr="ep_rachel_cosgrove_90-10"/>
          <p:cNvPicPr>
            <a:picLocks noChangeAspect="1" noChangeArrowheads="1"/>
          </p:cNvPicPr>
          <p:nvPr/>
        </p:nvPicPr>
        <p:blipFill>
          <a:blip r:embed="rId2">
            <a:extLst>
              <a:ext uri="{28A0092B-C50C-407E-A947-70E740481C1C}">
                <a14:useLocalDpi xmlns:a14="http://schemas.microsoft.com/office/drawing/2010/main" val="0"/>
              </a:ext>
            </a:extLst>
          </a:blip>
          <a:srcRect t="7491" b="14607"/>
          <a:stretch>
            <a:fillRect/>
          </a:stretch>
        </p:blipFill>
        <p:spPr bwMode="auto">
          <a:xfrm>
            <a:off x="2743200" y="381000"/>
            <a:ext cx="7224184"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6"/>
          <p:cNvSpPr>
            <a:spLocks noChangeArrowheads="1"/>
          </p:cNvSpPr>
          <p:nvPr/>
        </p:nvSpPr>
        <p:spPr bwMode="auto">
          <a:xfrm>
            <a:off x="3021771" y="5357724"/>
            <a:ext cx="61484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348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3600">
                <a:latin typeface="Comic Sans MS" pitchFamily="66" charset="0"/>
              </a:rPr>
              <a:t>The 90/10 Principle, </a:t>
            </a:r>
            <a:endParaRPr lang="en-US" altLang="en-US" sz="3600">
              <a:latin typeface="Comic Sans MS" pitchFamily="66" charset="0"/>
            </a:endParaRPr>
          </a:p>
          <a:p>
            <a:pPr algn="ctr" eaLnBrk="1" hangingPunct="1"/>
            <a:r>
              <a:rPr lang="en-GB" altLang="en-US" sz="3600">
                <a:latin typeface="Comic Sans MS" pitchFamily="66" charset="0"/>
              </a:rPr>
              <a:t>an absolute truth to live by </a:t>
            </a:r>
          </a:p>
        </p:txBody>
      </p:sp>
    </p:spTree>
    <p:extLst>
      <p:ext uri="{BB962C8B-B14F-4D97-AF65-F5344CB8AC3E}">
        <p14:creationId xmlns:p14="http://schemas.microsoft.com/office/powerpoint/2010/main" val="3067581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descr="?ui=1&amp;view=att&amp;th=127a7ca6029308b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200" y="-1295400"/>
            <a:ext cx="18288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7039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5" descr="?ui=1&amp;view=att&amp;th=127a7ca6029308b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429000"/>
            <a:ext cx="18288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0022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5" descr="?ui=1&amp;view=att&amp;th=127a7ca6029308b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3407" y="-2362200"/>
            <a:ext cx="19778133" cy="1112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66076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descr="?ui=1&amp;view=att&amp;th=127a7ca6029308b5&amp;atti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3242" y="-1905000"/>
            <a:ext cx="18288000" cy="1028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277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1200" y="13855"/>
            <a:ext cx="10972800" cy="1384300"/>
          </a:xfrm>
        </p:spPr>
        <p:txBody>
          <a:bodyPr/>
          <a:lstStyle/>
          <a:p>
            <a:pPr algn="ctr"/>
            <a:r>
              <a:rPr lang="en-US" dirty="0"/>
              <a:t>90/10 Principle</a:t>
            </a:r>
          </a:p>
        </p:txBody>
      </p:sp>
      <p:sp>
        <p:nvSpPr>
          <p:cNvPr id="7" name="Text Placeholder 6"/>
          <p:cNvSpPr>
            <a:spLocks noGrp="1"/>
          </p:cNvSpPr>
          <p:nvPr>
            <p:ph type="body" sz="half" idx="1"/>
          </p:nvPr>
        </p:nvSpPr>
        <p:spPr>
          <a:xfrm>
            <a:off x="6096000" y="1447800"/>
            <a:ext cx="5486400" cy="5181600"/>
          </a:xfrm>
        </p:spPr>
        <p:txBody>
          <a:bodyPr/>
          <a:lstStyle/>
          <a:p>
            <a:pPr marL="0" indent="0">
              <a:buNone/>
            </a:pPr>
            <a:r>
              <a:rPr lang="en-US" dirty="0" smtClean="0"/>
              <a:t>You have no control over what just happened.</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You do have control over how you will react.</a:t>
            </a:r>
            <a:endParaRPr lang="en-US" dirty="0"/>
          </a:p>
        </p:txBody>
      </p:sp>
      <p:sp>
        <p:nvSpPr>
          <p:cNvPr id="5" name="Content Placeholder 4"/>
          <p:cNvSpPr>
            <a:spLocks noGrp="1"/>
          </p:cNvSpPr>
          <p:nvPr>
            <p:ph sz="half" idx="2"/>
          </p:nvPr>
        </p:nvSpPr>
        <p:spPr>
          <a:xfrm>
            <a:off x="609600" y="1447800"/>
            <a:ext cx="5384800" cy="4114800"/>
          </a:xfrm>
        </p:spPr>
        <p:txBody>
          <a:bodyPr/>
          <a:lstStyle/>
          <a:p>
            <a:pPr marL="0" indent="0">
              <a:buNone/>
            </a:pPr>
            <a:r>
              <a:rPr lang="en-US" dirty="0" smtClean="0"/>
              <a:t>You are having breakfast with your family.  Your daughter knocks over a cup of coffee; it splashes onto your new, white business shirt.</a:t>
            </a:r>
            <a:endParaRPr lang="en-US"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9240" y="2086378"/>
            <a:ext cx="3853793" cy="3053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858" y="3189070"/>
            <a:ext cx="5147741" cy="3416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8863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16, 2014</a:t>
            </a:r>
            <a:endParaRPr lang="en-US" sz="3200" b="1" dirty="0"/>
          </a:p>
        </p:txBody>
      </p:sp>
      <p:sp>
        <p:nvSpPr>
          <p:cNvPr id="3" name="Content Placeholder 2"/>
          <p:cNvSpPr>
            <a:spLocks noGrp="1"/>
          </p:cNvSpPr>
          <p:nvPr>
            <p:ph idx="1"/>
          </p:nvPr>
        </p:nvSpPr>
        <p:spPr/>
        <p:txBody>
          <a:bodyPr/>
          <a:lstStyle/>
          <a:p>
            <a:endParaRPr lang="en-US" dirty="0"/>
          </a:p>
        </p:txBody>
      </p:sp>
      <p:pic>
        <p:nvPicPr>
          <p:cNvPr id="1026" name="Picture 2" descr="G:\DCIM\100MSDCF\DSC027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557" y="1576552"/>
            <a:ext cx="9795639" cy="7346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512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90/10 Principle</a:t>
            </a:r>
          </a:p>
        </p:txBody>
      </p:sp>
      <p:sp>
        <p:nvSpPr>
          <p:cNvPr id="3" name="Text Placeholder 2"/>
          <p:cNvSpPr>
            <a:spLocks noGrp="1"/>
          </p:cNvSpPr>
          <p:nvPr>
            <p:ph type="body" sz="half" idx="1"/>
          </p:nvPr>
        </p:nvSpPr>
        <p:spPr>
          <a:xfrm>
            <a:off x="262759" y="1905000"/>
            <a:ext cx="5384800" cy="4114800"/>
          </a:xfrm>
        </p:spPr>
        <p:txBody>
          <a:bodyPr/>
          <a:lstStyle/>
          <a:p>
            <a:pPr marL="0" indent="0">
              <a:buNone/>
            </a:pPr>
            <a:r>
              <a:rPr lang="en-US" dirty="0" smtClean="0"/>
              <a:t>You curse, you harshly scold your daughter for knocking the cup over.  She cries.</a:t>
            </a:r>
            <a:endParaRPr lang="en-US" dirty="0"/>
          </a:p>
        </p:txBody>
      </p:sp>
      <p:sp>
        <p:nvSpPr>
          <p:cNvPr id="4" name="Content Placeholder 3"/>
          <p:cNvSpPr>
            <a:spLocks noGrp="1"/>
          </p:cNvSpPr>
          <p:nvPr>
            <p:ph sz="half" idx="2"/>
          </p:nvPr>
        </p:nvSpPr>
        <p:spPr>
          <a:xfrm>
            <a:off x="5878787" y="1920765"/>
            <a:ext cx="6197600" cy="4114800"/>
          </a:xfrm>
        </p:spPr>
        <p:txBody>
          <a:bodyPr/>
          <a:lstStyle/>
          <a:p>
            <a:pPr marL="0" indent="0">
              <a:buNone/>
            </a:pPr>
            <a:r>
              <a:rPr lang="en-US" dirty="0" smtClean="0"/>
              <a:t>Next you criticize your wife for placing the cup to close to the end of the table.  An argument ensues.</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301" y="3610303"/>
            <a:ext cx="4085396" cy="324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734" y="3231932"/>
            <a:ext cx="4916846" cy="3854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17229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90/10 Principle</a:t>
            </a:r>
          </a:p>
        </p:txBody>
      </p:sp>
      <p:sp>
        <p:nvSpPr>
          <p:cNvPr id="3" name="Content Placeholder 2"/>
          <p:cNvSpPr>
            <a:spLocks noGrp="1"/>
          </p:cNvSpPr>
          <p:nvPr>
            <p:ph idx="1"/>
          </p:nvPr>
        </p:nvSpPr>
        <p:spPr/>
        <p:txBody>
          <a:bodyPr/>
          <a:lstStyle/>
          <a:p>
            <a:pPr marL="0" indent="0">
              <a:buNone/>
            </a:pPr>
            <a:r>
              <a:rPr lang="en-US" dirty="0" smtClean="0"/>
              <a:t>You storm upstairs to change your shirt.  When you arrived downstairs, your daughter is too upset to finish her breakfast.  She isn’t ready and misses her ride to school.</a:t>
            </a:r>
            <a:endParaRPr lang="en-US" dirty="0"/>
          </a:p>
        </p:txBody>
      </p:sp>
      <p:pic>
        <p:nvPicPr>
          <p:cNvPr id="31746" name="Picture 2" descr="C:\Users\Murdoch\AppData\Local\Microsoft\Windows\Temporary Internet Files\Content.IE5\928HKK4V\MC90038257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99200" y="3567545"/>
            <a:ext cx="43688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201" y="4061087"/>
            <a:ext cx="2976033" cy="235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4159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28600"/>
            <a:ext cx="10972800" cy="1143000"/>
          </a:xfrm>
        </p:spPr>
        <p:txBody>
          <a:bodyPr/>
          <a:lstStyle/>
          <a:p>
            <a:r>
              <a:rPr lang="en-US" dirty="0"/>
              <a:t>90/10 Principle</a:t>
            </a:r>
          </a:p>
        </p:txBody>
      </p:sp>
      <p:sp>
        <p:nvSpPr>
          <p:cNvPr id="3" name="Content Placeholder 2"/>
          <p:cNvSpPr>
            <a:spLocks noGrp="1"/>
          </p:cNvSpPr>
          <p:nvPr>
            <p:ph sz="half" idx="1"/>
          </p:nvPr>
        </p:nvSpPr>
        <p:spPr>
          <a:xfrm>
            <a:off x="508000" y="1219201"/>
            <a:ext cx="5384800" cy="4525963"/>
          </a:xfrm>
        </p:spPr>
        <p:txBody>
          <a:bodyPr/>
          <a:lstStyle/>
          <a:p>
            <a:pPr marL="0" indent="0">
              <a:buNone/>
            </a:pPr>
            <a:r>
              <a:rPr lang="en-US" dirty="0" smtClean="0"/>
              <a:t>Your spouse must leave immediately for her work.  So, you drive your daughter to school.  You drive too fast and you are stopped by a police officer.</a:t>
            </a:r>
            <a:endParaRPr lang="en-US" dirty="0"/>
          </a:p>
        </p:txBody>
      </p:sp>
      <p:sp>
        <p:nvSpPr>
          <p:cNvPr id="4" name="Content Placeholder 3"/>
          <p:cNvSpPr>
            <a:spLocks noGrp="1"/>
          </p:cNvSpPr>
          <p:nvPr>
            <p:ph sz="half" idx="2"/>
          </p:nvPr>
        </p:nvSpPr>
        <p:spPr>
          <a:xfrm>
            <a:off x="6197600" y="1371601"/>
            <a:ext cx="5384800" cy="4754563"/>
          </a:xfrm>
        </p:spPr>
        <p:txBody>
          <a:bodyPr/>
          <a:lstStyle/>
          <a:p>
            <a:pPr marL="0" indent="0">
              <a:buNone/>
            </a:pPr>
            <a:r>
              <a:rPr lang="en-US" dirty="0" smtClean="0"/>
              <a:t>The police officer gives you a ticket for speeding.  It will cost you 400 RMB.</a:t>
            </a:r>
            <a:endParaRPr lang="en-US" dirty="0"/>
          </a:p>
        </p:txBody>
      </p:sp>
      <p:pic>
        <p:nvPicPr>
          <p:cNvPr id="32772" name="Picture 4" descr="https://sp.yimg.com/ib/th?id=HN.608042312866399616&amp;pid=15.1&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4343400"/>
            <a:ext cx="44704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327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8800" y="3242311"/>
            <a:ext cx="3759200" cy="3453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85007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90/10 Principle</a:t>
            </a:r>
          </a:p>
        </p:txBody>
      </p:sp>
      <p:sp>
        <p:nvSpPr>
          <p:cNvPr id="3" name="Content Placeholder 2"/>
          <p:cNvSpPr>
            <a:spLocks noGrp="1"/>
          </p:cNvSpPr>
          <p:nvPr>
            <p:ph sz="half" idx="1"/>
          </p:nvPr>
        </p:nvSpPr>
        <p:spPr>
          <a:xfrm>
            <a:off x="223345" y="1778328"/>
            <a:ext cx="5181600" cy="4351338"/>
          </a:xfrm>
        </p:spPr>
        <p:txBody>
          <a:bodyPr/>
          <a:lstStyle/>
          <a:p>
            <a:pPr marL="0" indent="0">
              <a:buNone/>
            </a:pPr>
            <a:r>
              <a:rPr lang="en-US" dirty="0" smtClean="0"/>
              <a:t>After a 20 minute delay and a 400RMB fine, you arrive at school. Your daughter runs into school without saying goodbye.</a:t>
            </a:r>
            <a:endParaRPr lang="en-US" dirty="0"/>
          </a:p>
        </p:txBody>
      </p:sp>
      <p:sp>
        <p:nvSpPr>
          <p:cNvPr id="4" name="Content Placeholder 3"/>
          <p:cNvSpPr>
            <a:spLocks noGrp="1"/>
          </p:cNvSpPr>
          <p:nvPr>
            <p:ph sz="half" idx="2"/>
          </p:nvPr>
        </p:nvSpPr>
        <p:spPr/>
        <p:txBody>
          <a:bodyPr/>
          <a:lstStyle/>
          <a:p>
            <a:pPr marL="0" indent="0">
              <a:buNone/>
            </a:pPr>
            <a:r>
              <a:rPr lang="en-US" dirty="0" smtClean="0"/>
              <a:t>You arrive at your office 30 minutes late.  </a:t>
            </a:r>
          </a:p>
          <a:p>
            <a:pPr marL="0" indent="0">
              <a:buNone/>
            </a:pPr>
            <a:endParaRPr lang="en-US" dirty="0" smtClean="0"/>
          </a:p>
          <a:p>
            <a:pPr marL="0" indent="0">
              <a:buNone/>
            </a:pPr>
            <a:r>
              <a:rPr lang="en-US" dirty="0" smtClean="0"/>
              <a:t>You realize you forgot and left your briefcase at home, which contained many important papers.</a:t>
            </a:r>
            <a:endParaRPr lang="en-US" dirty="0"/>
          </a:p>
        </p:txBody>
      </p:sp>
      <p:pic>
        <p:nvPicPr>
          <p:cNvPr id="337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6000" y="4845627"/>
            <a:ext cx="3048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6797" y="2059815"/>
            <a:ext cx="1016003" cy="1034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30297"/>
            <a:ext cx="4724400" cy="2999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8457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90/10 Principle</a:t>
            </a:r>
          </a:p>
        </p:txBody>
      </p:sp>
      <p:sp>
        <p:nvSpPr>
          <p:cNvPr id="3" name="Content Placeholder 2"/>
          <p:cNvSpPr>
            <a:spLocks noGrp="1"/>
          </p:cNvSpPr>
          <p:nvPr>
            <p:ph sz="half" idx="1"/>
          </p:nvPr>
        </p:nvSpPr>
        <p:spPr/>
        <p:txBody>
          <a:bodyPr/>
          <a:lstStyle/>
          <a:p>
            <a:pPr marL="0" indent="0">
              <a:buNone/>
            </a:pPr>
            <a:r>
              <a:rPr lang="en-US" dirty="0" smtClean="0"/>
              <a:t>Your day has started out terrible; you have a disagreement with your boss.</a:t>
            </a:r>
            <a:endParaRPr lang="en-US" dirty="0"/>
          </a:p>
        </p:txBody>
      </p:sp>
      <p:sp>
        <p:nvSpPr>
          <p:cNvPr id="4" name="Content Placeholder 3"/>
          <p:cNvSpPr>
            <a:spLocks noGrp="1"/>
          </p:cNvSpPr>
          <p:nvPr>
            <p:ph sz="half" idx="2"/>
          </p:nvPr>
        </p:nvSpPr>
        <p:spPr/>
        <p:txBody>
          <a:bodyPr/>
          <a:lstStyle/>
          <a:p>
            <a:pPr marL="0" indent="0">
              <a:buNone/>
            </a:pPr>
            <a:r>
              <a:rPr lang="en-US" dirty="0" smtClean="0"/>
              <a:t>At the end of the workday, you are very tired and look forward to going home only to find that there is a wedge between you and your wife and daughter.</a:t>
            </a:r>
            <a:endParaRPr lang="en-US" dirty="0"/>
          </a:p>
        </p:txBody>
      </p:sp>
      <p:pic>
        <p:nvPicPr>
          <p:cNvPr id="348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3657601"/>
            <a:ext cx="5161104" cy="2105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3673" y="4495800"/>
            <a:ext cx="4064000" cy="220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02380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90/10 Principle</a:t>
            </a:r>
          </a:p>
        </p:txBody>
      </p:sp>
      <p:sp>
        <p:nvSpPr>
          <p:cNvPr id="5" name="Content Placeholder 4"/>
          <p:cNvSpPr>
            <a:spLocks noGrp="1"/>
          </p:cNvSpPr>
          <p:nvPr>
            <p:ph sz="half" idx="1"/>
          </p:nvPr>
        </p:nvSpPr>
        <p:spPr>
          <a:xfrm>
            <a:off x="270641" y="1794093"/>
            <a:ext cx="5181600" cy="4351338"/>
          </a:xfrm>
        </p:spPr>
        <p:txBody>
          <a:bodyPr/>
          <a:lstStyle/>
          <a:p>
            <a:pPr marL="0" indent="0">
              <a:buNone/>
            </a:pPr>
            <a:r>
              <a:rPr lang="en-US" dirty="0" smtClean="0"/>
              <a:t>Why did you have such a bad day?</a:t>
            </a:r>
            <a:endParaRPr lang="en-US" dirty="0"/>
          </a:p>
        </p:txBody>
      </p:sp>
      <p:sp>
        <p:nvSpPr>
          <p:cNvPr id="6" name="Content Placeholder 5"/>
          <p:cNvSpPr>
            <a:spLocks noGrp="1"/>
          </p:cNvSpPr>
          <p:nvPr>
            <p:ph sz="half" idx="2"/>
          </p:nvPr>
        </p:nvSpPr>
        <p:spPr>
          <a:xfrm>
            <a:off x="6096000" y="1631732"/>
            <a:ext cx="6096000" cy="4525963"/>
          </a:xfrm>
        </p:spPr>
        <p:txBody>
          <a:bodyPr>
            <a:normAutofit/>
          </a:bodyPr>
          <a:lstStyle/>
          <a:p>
            <a:pPr marL="514350" indent="-514350">
              <a:buAutoNum type="alphaUcPeriod"/>
            </a:pPr>
            <a:r>
              <a:rPr lang="en-US" sz="3200" dirty="0" smtClean="0"/>
              <a:t>Did the coffee cause it?</a:t>
            </a:r>
          </a:p>
          <a:p>
            <a:pPr marL="514350" indent="-514350">
              <a:buAutoNum type="alphaUcPeriod"/>
            </a:pPr>
            <a:r>
              <a:rPr lang="en-US" sz="3200" dirty="0" smtClean="0"/>
              <a:t>Did your daughter cause it?</a:t>
            </a:r>
          </a:p>
          <a:p>
            <a:pPr marL="514350" indent="-514350">
              <a:buAutoNum type="alphaUcPeriod"/>
            </a:pPr>
            <a:r>
              <a:rPr lang="en-US" sz="3200" dirty="0" smtClean="0"/>
              <a:t>Did the policeman cause it?</a:t>
            </a:r>
          </a:p>
          <a:p>
            <a:pPr marL="514350" indent="-514350">
              <a:buAutoNum type="alphaUcPeriod"/>
            </a:pPr>
            <a:r>
              <a:rPr lang="en-US" sz="3200" dirty="0" smtClean="0"/>
              <a:t>Did your boss cause it?</a:t>
            </a:r>
          </a:p>
          <a:p>
            <a:pPr marL="514350" indent="-514350">
              <a:buAutoNum type="alphaUcPeriod"/>
            </a:pPr>
            <a:r>
              <a:rPr lang="en-US" sz="3200" dirty="0" smtClean="0"/>
              <a:t>Did you cause it?</a:t>
            </a:r>
            <a:endParaRPr lang="en-US" sz="3200" dirty="0"/>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2798618"/>
            <a:ext cx="4588933" cy="3754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50989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90/10 Principle</a:t>
            </a:r>
          </a:p>
        </p:txBody>
      </p:sp>
      <p:sp>
        <p:nvSpPr>
          <p:cNvPr id="3" name="Content Placeholder 2"/>
          <p:cNvSpPr>
            <a:spLocks noGrp="1"/>
          </p:cNvSpPr>
          <p:nvPr>
            <p:ph idx="1"/>
          </p:nvPr>
        </p:nvSpPr>
        <p:spPr/>
        <p:txBody>
          <a:bodyPr>
            <a:normAutofit/>
          </a:bodyPr>
          <a:lstStyle/>
          <a:p>
            <a:pPr marL="0" indent="0" algn="ctr">
              <a:buNone/>
            </a:pPr>
            <a:r>
              <a:rPr lang="en-US" sz="6000" dirty="0" smtClean="0"/>
              <a:t>Answer</a:t>
            </a:r>
          </a:p>
          <a:p>
            <a:pPr marL="0" indent="0" algn="ctr">
              <a:buNone/>
            </a:pPr>
            <a:endParaRPr lang="en-US" sz="6000" dirty="0"/>
          </a:p>
          <a:p>
            <a:pPr marL="0" indent="0" algn="ctr">
              <a:buNone/>
            </a:pPr>
            <a:r>
              <a:rPr lang="en-US" sz="6000" dirty="0" smtClean="0"/>
              <a:t>E. You caused it!</a:t>
            </a:r>
            <a:endParaRPr lang="en-US" sz="6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3422074"/>
            <a:ext cx="2489200"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0700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8" descr="ep_rachel_cosgrove_90-10"/>
          <p:cNvPicPr>
            <a:picLocks noChangeAspect="1" noChangeArrowheads="1"/>
          </p:cNvPicPr>
          <p:nvPr/>
        </p:nvPicPr>
        <p:blipFill>
          <a:blip r:embed="rId2">
            <a:extLst>
              <a:ext uri="{28A0092B-C50C-407E-A947-70E740481C1C}">
                <a14:useLocalDpi xmlns:a14="http://schemas.microsoft.com/office/drawing/2010/main" val="0"/>
              </a:ext>
            </a:extLst>
          </a:blip>
          <a:srcRect t="7491" b="14607"/>
          <a:stretch>
            <a:fillRect/>
          </a:stretch>
        </p:blipFill>
        <p:spPr bwMode="auto">
          <a:xfrm>
            <a:off x="2743200" y="381000"/>
            <a:ext cx="7224184"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6"/>
          <p:cNvSpPr>
            <a:spLocks noChangeArrowheads="1"/>
          </p:cNvSpPr>
          <p:nvPr/>
        </p:nvSpPr>
        <p:spPr bwMode="auto">
          <a:xfrm>
            <a:off x="2055163" y="5357724"/>
            <a:ext cx="80816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348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3600" dirty="0" smtClean="0">
                <a:latin typeface="Comic Sans MS" pitchFamily="66" charset="0"/>
              </a:rPr>
              <a:t>Communication: The </a:t>
            </a:r>
            <a:r>
              <a:rPr lang="en-GB" altLang="en-US" sz="3600" dirty="0">
                <a:latin typeface="Comic Sans MS" pitchFamily="66" charset="0"/>
              </a:rPr>
              <a:t>90/10 </a:t>
            </a:r>
            <a:r>
              <a:rPr lang="en-GB" altLang="en-US" sz="3600" dirty="0" smtClean="0">
                <a:latin typeface="Comic Sans MS" pitchFamily="66" charset="0"/>
              </a:rPr>
              <a:t>Principle, </a:t>
            </a:r>
            <a:endParaRPr lang="en-US" altLang="en-US" sz="3600" dirty="0">
              <a:latin typeface="Comic Sans MS" pitchFamily="66" charset="0"/>
            </a:endParaRPr>
          </a:p>
          <a:p>
            <a:pPr algn="ctr" eaLnBrk="1" hangingPunct="1"/>
            <a:r>
              <a:rPr lang="en-GB" altLang="en-US" sz="3600" dirty="0">
                <a:latin typeface="Comic Sans MS" pitchFamily="66" charset="0"/>
              </a:rPr>
              <a:t>an absolute truth to live </a:t>
            </a:r>
            <a:r>
              <a:rPr lang="en-GB" altLang="en-US" sz="3600" dirty="0" smtClean="0">
                <a:latin typeface="Comic Sans MS" pitchFamily="66" charset="0"/>
              </a:rPr>
              <a:t>by. </a:t>
            </a:r>
            <a:endParaRPr lang="en-GB" altLang="en-US" sz="3600" dirty="0">
              <a:latin typeface="Comic Sans MS" pitchFamily="66" charset="0"/>
            </a:endParaRPr>
          </a:p>
        </p:txBody>
      </p:sp>
    </p:spTree>
    <p:extLst>
      <p:ext uri="{BB962C8B-B14F-4D97-AF65-F5344CB8AC3E}">
        <p14:creationId xmlns:p14="http://schemas.microsoft.com/office/powerpoint/2010/main" val="5152042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028" y="223236"/>
            <a:ext cx="10515600" cy="1325563"/>
          </a:xfrm>
        </p:spPr>
        <p:txBody>
          <a:bodyPr>
            <a:normAutofit/>
          </a:bodyPr>
          <a:lstStyle/>
          <a:p>
            <a:pPr algn="ctr"/>
            <a:r>
              <a:rPr lang="en-US" b="1" dirty="0" smtClean="0"/>
              <a:t>You had no control over what </a:t>
            </a:r>
            <a:br>
              <a:rPr lang="en-US" b="1" dirty="0" smtClean="0"/>
            </a:br>
            <a:r>
              <a:rPr lang="en-US" b="1" dirty="0" smtClean="0"/>
              <a:t>happened to the coffee.</a:t>
            </a:r>
            <a:endParaRPr lang="en-US" b="1" dirty="0"/>
          </a:p>
        </p:txBody>
      </p:sp>
      <p:sp>
        <p:nvSpPr>
          <p:cNvPr id="3" name="Content Placeholder 2"/>
          <p:cNvSpPr>
            <a:spLocks noGrp="1"/>
          </p:cNvSpPr>
          <p:nvPr>
            <p:ph idx="1"/>
          </p:nvPr>
        </p:nvSpPr>
        <p:spPr>
          <a:xfrm>
            <a:off x="304800" y="1600201"/>
            <a:ext cx="11582400" cy="4525963"/>
          </a:xfrm>
        </p:spPr>
        <p:txBody>
          <a:bodyPr>
            <a:normAutofit lnSpcReduction="10000"/>
          </a:bodyPr>
          <a:lstStyle/>
          <a:p>
            <a:pPr marL="0" indent="0">
              <a:buNone/>
            </a:pPr>
            <a:r>
              <a:rPr lang="en-US" dirty="0" smtClean="0"/>
              <a:t>How you responded when the spill occurred is what caused the bad day!</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How could you have handled the spilled coffee better?</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891" y="2317532"/>
            <a:ext cx="4068633" cy="2703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8458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965" y="175939"/>
            <a:ext cx="10515600" cy="1325563"/>
          </a:xfrm>
        </p:spPr>
        <p:txBody>
          <a:bodyPr>
            <a:normAutofit/>
          </a:bodyPr>
          <a:lstStyle/>
          <a:p>
            <a:pPr algn="ctr"/>
            <a:r>
              <a:rPr lang="en-US" b="1" dirty="0" smtClean="0"/>
              <a:t>The coffee splashes over you;</a:t>
            </a:r>
            <a:br>
              <a:rPr lang="en-US" b="1" dirty="0" smtClean="0"/>
            </a:br>
            <a:r>
              <a:rPr lang="en-US" b="1" dirty="0" smtClean="0"/>
              <a:t>your daughter begins to cry.</a:t>
            </a:r>
            <a:endParaRPr lang="en-US" b="1" dirty="0"/>
          </a:p>
        </p:txBody>
      </p:sp>
      <p:sp>
        <p:nvSpPr>
          <p:cNvPr id="7" name="Content Placeholder 6"/>
          <p:cNvSpPr>
            <a:spLocks noGrp="1"/>
          </p:cNvSpPr>
          <p:nvPr>
            <p:ph sz="half" idx="1"/>
          </p:nvPr>
        </p:nvSpPr>
        <p:spPr>
          <a:xfrm>
            <a:off x="406400" y="1828800"/>
            <a:ext cx="5791200" cy="5029200"/>
          </a:xfrm>
        </p:spPr>
        <p:txBody>
          <a:bodyPr>
            <a:normAutofit lnSpcReduction="10000"/>
          </a:bodyPr>
          <a:lstStyle/>
          <a:p>
            <a:r>
              <a:rPr lang="en-US" dirty="0" smtClean="0"/>
              <a:t>You gentle say, “It’s okay, honey, you just need to be more careful next time.”</a:t>
            </a:r>
            <a:endParaRPr lang="en-US" dirty="0"/>
          </a:p>
          <a:p>
            <a:r>
              <a:rPr lang="en-US" dirty="0" smtClean="0"/>
              <a:t>Grabbing a towel, you clean-up  the coffee; change your shirt, and pick-up your briefcase.  </a:t>
            </a:r>
          </a:p>
          <a:p>
            <a:r>
              <a:rPr lang="en-US" dirty="0" smtClean="0"/>
              <a:t>Your daughter smiles, waves and says, “Love you Daddy,” as she leaves for school.</a:t>
            </a:r>
          </a:p>
          <a:p>
            <a:r>
              <a:rPr lang="en-US" dirty="0" smtClean="0"/>
              <a:t>You arrive at the office 5 minutes early and greet everyone with a smile.</a:t>
            </a:r>
            <a:endParaRPr lang="en-US" dirty="0"/>
          </a:p>
        </p:txBody>
      </p:sp>
      <p:pic>
        <p:nvPicPr>
          <p:cNvPr id="10"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400801" y="2133601"/>
            <a:ext cx="5639169" cy="281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090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16, 2014</a:t>
            </a:r>
            <a:endParaRPr lang="en-US" sz="3200" b="1" dirty="0"/>
          </a:p>
        </p:txBody>
      </p:sp>
      <p:sp>
        <p:nvSpPr>
          <p:cNvPr id="3" name="Content Placeholder 2"/>
          <p:cNvSpPr>
            <a:spLocks noGrp="1"/>
          </p:cNvSpPr>
          <p:nvPr>
            <p:ph idx="1"/>
          </p:nvPr>
        </p:nvSpPr>
        <p:spPr/>
        <p:txBody>
          <a:bodyPr/>
          <a:lstStyle/>
          <a:p>
            <a:endParaRPr lang="en-US" dirty="0"/>
          </a:p>
        </p:txBody>
      </p:sp>
      <p:pic>
        <p:nvPicPr>
          <p:cNvPr id="2050" name="Picture 2" descr="G:\DCIM\100MSDCF\DSC027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5550" y="1810407"/>
            <a:ext cx="9336691" cy="7002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1143000"/>
            <a:ext cx="13411200"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70847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t>Two Different Scenarios </a:t>
            </a:r>
            <a:endParaRPr lang="en-US" sz="5400" b="1" dirty="0"/>
          </a:p>
        </p:txBody>
      </p:sp>
      <p:sp>
        <p:nvSpPr>
          <p:cNvPr id="3" name="Content Placeholder 2"/>
          <p:cNvSpPr>
            <a:spLocks noGrp="1"/>
          </p:cNvSpPr>
          <p:nvPr>
            <p:ph idx="1"/>
          </p:nvPr>
        </p:nvSpPr>
        <p:spPr/>
        <p:txBody>
          <a:bodyPr>
            <a:normAutofit/>
          </a:bodyPr>
          <a:lstStyle/>
          <a:p>
            <a:r>
              <a:rPr lang="en-US" sz="4800" dirty="0" smtClean="0"/>
              <a:t>Both started with a spilled cup of coffee.</a:t>
            </a:r>
          </a:p>
          <a:p>
            <a:r>
              <a:rPr lang="en-US" sz="4800" dirty="0" smtClean="0"/>
              <a:t>Both ended differently.</a:t>
            </a:r>
          </a:p>
          <a:p>
            <a:endParaRPr lang="en-US" sz="4800" dirty="0"/>
          </a:p>
          <a:p>
            <a:endParaRPr lang="en-US" sz="4800" dirty="0" smtClean="0"/>
          </a:p>
          <a:p>
            <a:r>
              <a:rPr lang="en-US" sz="4800" dirty="0" smtClean="0"/>
              <a:t>Discuss with your seat partners.</a:t>
            </a:r>
            <a:endParaRPr lang="en-US" sz="4800" dirty="0"/>
          </a:p>
        </p:txBody>
      </p:sp>
      <p:sp>
        <p:nvSpPr>
          <p:cNvPr id="4" name="Rectangle 3"/>
          <p:cNvSpPr/>
          <p:nvPr/>
        </p:nvSpPr>
        <p:spPr>
          <a:xfrm>
            <a:off x="7267903" y="2788402"/>
            <a:ext cx="4209393" cy="2062103"/>
          </a:xfrm>
          <a:prstGeom prst="rect">
            <a:avLst/>
          </a:prstGeom>
          <a:noFill/>
        </p:spPr>
        <p:txBody>
          <a:bodyPr wrap="square" lIns="91440" tIns="45720" rIns="91440" bIns="45720">
            <a:spAutoFit/>
          </a:bodyPr>
          <a:lstStyle/>
          <a:p>
            <a:pPr algn="ctr"/>
            <a:r>
              <a:rPr lang="en-US" sz="1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Why?</a:t>
            </a:r>
            <a:endParaRPr lang="en-US" sz="1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25314175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41808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731" y="0"/>
            <a:ext cx="10515600" cy="1325563"/>
          </a:xfrm>
        </p:spPr>
        <p:txBody>
          <a:bodyPr>
            <a:normAutofit/>
          </a:bodyPr>
          <a:lstStyle/>
          <a:p>
            <a:r>
              <a:rPr lang="en-US" sz="4800" b="1" dirty="0" smtClean="0"/>
              <a:t>What have you learned so far?</a:t>
            </a:r>
            <a:endParaRPr lang="en-US" sz="4800" b="1" dirty="0"/>
          </a:p>
        </p:txBody>
      </p:sp>
      <p:sp>
        <p:nvSpPr>
          <p:cNvPr id="3" name="Content Placeholder 2"/>
          <p:cNvSpPr>
            <a:spLocks noGrp="1"/>
          </p:cNvSpPr>
          <p:nvPr>
            <p:ph idx="1"/>
          </p:nvPr>
        </p:nvSpPr>
        <p:spPr>
          <a:xfrm>
            <a:off x="406400" y="1166019"/>
            <a:ext cx="11582400" cy="4525963"/>
          </a:xfrm>
        </p:spPr>
        <p:txBody>
          <a:bodyPr>
            <a:normAutofit/>
          </a:bodyPr>
          <a:lstStyle/>
          <a:p>
            <a:r>
              <a:rPr lang="en-US" sz="4000" dirty="0" smtClean="0"/>
              <a:t>Share what you have learned about communication with the people seated next to you.</a:t>
            </a:r>
          </a:p>
          <a:p>
            <a:endParaRPr lang="en-US" sz="4000" dirty="0" smtClean="0"/>
          </a:p>
          <a:p>
            <a:pPr marL="0" indent="0">
              <a:buNone/>
            </a:pPr>
            <a:endParaRPr lang="en-US" sz="4000" dirty="0" smtClean="0"/>
          </a:p>
          <a:p>
            <a:pPr marL="0" indent="0">
              <a:buNone/>
            </a:pPr>
            <a:endParaRPr lang="en-US" sz="4000" dirty="0" smtClean="0"/>
          </a:p>
          <a:p>
            <a:r>
              <a:rPr lang="en-US" sz="4000" dirty="0" smtClean="0"/>
              <a:t>What questions do you have for us?</a:t>
            </a:r>
            <a:endParaRPr lang="en-US" sz="40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8400" y="5299364"/>
            <a:ext cx="2032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C:\Users\Murdoch\AppData\Local\Microsoft\Windows\Temporary Internet Files\Content.IE5\RMOFRDZL\MC90012730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8170" y="2467303"/>
            <a:ext cx="3622392" cy="1594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4035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5031" y="1702676"/>
            <a:ext cx="9052362" cy="5098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663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Dinner 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things I </a:t>
            </a:r>
            <a:r>
              <a:rPr lang="en-US" dirty="0" smtClean="0"/>
              <a:t>need</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enough dinner. Thanks. </a:t>
            </a:r>
            <a:endParaRPr lang="en-US" dirty="0" smtClean="0"/>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endParaRPr lang="en-US" dirty="0"/>
          </a:p>
        </p:txBody>
      </p:sp>
    </p:spTree>
    <p:extLst>
      <p:ext uri="{BB962C8B-B14F-4D97-AF65-F5344CB8AC3E}">
        <p14:creationId xmlns:p14="http://schemas.microsoft.com/office/powerpoint/2010/main" val="1740464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things I </a:t>
            </a:r>
            <a:r>
              <a:rPr lang="en-US" dirty="0" smtClean="0"/>
              <a:t>need</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enough dinner. </a:t>
            </a:r>
            <a:r>
              <a:rPr lang="en-US" dirty="0" smtClean="0"/>
              <a:t>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endParaRPr lang="en-US" dirty="0"/>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48</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16, 2014</a:t>
            </a:r>
            <a:endParaRPr lang="en-US" sz="3200" b="1" dirty="0"/>
          </a:p>
        </p:txBody>
      </p:sp>
      <p:sp>
        <p:nvSpPr>
          <p:cNvPr id="3" name="Content Placeholder 2"/>
          <p:cNvSpPr>
            <a:spLocks noGrp="1"/>
          </p:cNvSpPr>
          <p:nvPr>
            <p:ph idx="1"/>
          </p:nvPr>
        </p:nvSpPr>
        <p:spPr/>
        <p:txBody>
          <a:bodyPr/>
          <a:lstStyle/>
          <a:p>
            <a:endParaRPr lang="en-US" dirty="0"/>
          </a:p>
        </p:txBody>
      </p:sp>
      <p:pic>
        <p:nvPicPr>
          <p:cNvPr id="3074" name="Picture 2" descr="G:\DCIM\100MSDCF\DSC027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055" y="1620125"/>
            <a:ext cx="10052852" cy="7539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16, 2014</a:t>
            </a:r>
            <a:endParaRPr lang="en-US" sz="3200" b="1" dirty="0"/>
          </a:p>
        </p:txBody>
      </p:sp>
      <p:sp>
        <p:nvSpPr>
          <p:cNvPr id="3" name="Content Placeholder 2"/>
          <p:cNvSpPr>
            <a:spLocks noGrp="1"/>
          </p:cNvSpPr>
          <p:nvPr>
            <p:ph idx="1"/>
          </p:nvPr>
        </p:nvSpPr>
        <p:spPr/>
        <p:txBody>
          <a:bodyPr/>
          <a:lstStyle/>
          <a:p>
            <a:endParaRPr lang="en-US" dirty="0"/>
          </a:p>
        </p:txBody>
      </p:sp>
      <p:pic>
        <p:nvPicPr>
          <p:cNvPr id="4098" name="Picture 2" descr="G:\DCIM\100MSDCF\DSC027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534" y="1639614"/>
            <a:ext cx="10783612" cy="808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16, 2014</a:t>
            </a:r>
            <a:endParaRPr lang="en-US" sz="3200" b="1" dirty="0"/>
          </a:p>
        </p:txBody>
      </p:sp>
      <p:sp>
        <p:nvSpPr>
          <p:cNvPr id="3" name="Content Placeholder 2"/>
          <p:cNvSpPr>
            <a:spLocks noGrp="1"/>
          </p:cNvSpPr>
          <p:nvPr>
            <p:ph idx="1"/>
          </p:nvPr>
        </p:nvSpPr>
        <p:spPr/>
        <p:txBody>
          <a:bodyPr/>
          <a:lstStyle/>
          <a:p>
            <a:endParaRPr lang="en-US" dirty="0"/>
          </a:p>
        </p:txBody>
      </p:sp>
      <p:pic>
        <p:nvPicPr>
          <p:cNvPr id="5122" name="Picture 2" descr="G:\DCIM\100MSDCF\DSC027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022" y="1781504"/>
            <a:ext cx="10643331" cy="7982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a:t>Our English Corner Friends</a:t>
            </a:r>
            <a:br>
              <a:rPr lang="en-US" sz="5400" b="1" dirty="0"/>
            </a:br>
            <a:r>
              <a:rPr lang="en-US" sz="3200" b="1" dirty="0" smtClean="0"/>
              <a:t>October 16, </a:t>
            </a:r>
            <a:r>
              <a:rPr lang="en-US" sz="3200" b="1" dirty="0"/>
              <a:t>2014</a:t>
            </a:r>
            <a:endParaRPr lang="en-US" sz="3200" dirty="0"/>
          </a:p>
        </p:txBody>
      </p:sp>
      <p:sp>
        <p:nvSpPr>
          <p:cNvPr id="3" name="Content Placeholder 2"/>
          <p:cNvSpPr>
            <a:spLocks noGrp="1"/>
          </p:cNvSpPr>
          <p:nvPr>
            <p:ph idx="1"/>
          </p:nvPr>
        </p:nvSpPr>
        <p:spPr/>
        <p:txBody>
          <a:bodyPr/>
          <a:lstStyle/>
          <a:p>
            <a:endParaRPr lang="en-US" dirty="0"/>
          </a:p>
        </p:txBody>
      </p:sp>
      <p:pic>
        <p:nvPicPr>
          <p:cNvPr id="6147" name="Picture 3" descr="G:\DCIM\100MSDCF\DSC027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9900" y="1652640"/>
            <a:ext cx="9063567" cy="679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139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Monster</a:t>
            </a:r>
          </a:p>
          <a:p>
            <a:pPr marL="0" indent="0" algn="ctr">
              <a:defRPr/>
            </a:pPr>
            <a:r>
              <a:rPr lang="en-US" altLang="en-US" sz="6000" b="1" dirty="0" smtClean="0">
                <a:effectLst>
                  <a:outerShdw blurRad="38100" dist="38100" dir="2700000" algn="tl">
                    <a:srgbClr val="336699"/>
                  </a:outerShdw>
                </a:effectLst>
                <a:latin typeface="Comic Sans MS" pitchFamily="66" charset="0"/>
              </a:rPr>
              <a:t>Mash</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7315</TotalTime>
  <Words>2726</Words>
  <Application>Microsoft Office PowerPoint</Application>
  <PresentationFormat>Custom</PresentationFormat>
  <Paragraphs>375</Paragraphs>
  <Slides>67</Slides>
  <Notes>2</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PowerPoint Presentation</vt:lpstr>
      <vt:lpstr> Next English Corner Thursday, October 30, 2014  7 PM  </vt:lpstr>
      <vt:lpstr>Our English Corner Friends October 16, 2014</vt:lpstr>
      <vt:lpstr>Our English Corner Friends October 16, 2014</vt:lpstr>
      <vt:lpstr>Our English Corner Friends October 16, 2014</vt:lpstr>
      <vt:lpstr>Our English Corner Friends October 16, 2014</vt:lpstr>
      <vt:lpstr>Our English Corner Friends October 16, 2014</vt:lpstr>
      <vt:lpstr>Our English Corner Friends October 16, 2014</vt:lpstr>
      <vt:lpstr>PowerPoint Presentation</vt:lpstr>
      <vt:lpstr> </vt:lpstr>
      <vt:lpstr>The Foods We Love to Eat</vt:lpstr>
      <vt:lpstr>Fast Food Establishments</vt:lpstr>
      <vt:lpstr>Meet &amp; Greet Let’s Have a Chat!!!!</vt:lpstr>
      <vt:lpstr>Comparisons of Cultures Fast Food</vt:lpstr>
      <vt:lpstr>PowerPoint Presentation</vt:lpstr>
      <vt:lpstr>Choosing the favorite Fast Food Restaurant Caucus Format </vt:lpstr>
      <vt:lpstr>Food Humor</vt:lpstr>
      <vt:lpstr>PowerPoint Presentation</vt:lpstr>
      <vt:lpstr>This is not Communication!!!</vt:lpstr>
      <vt:lpstr>This is Communication</vt:lpstr>
      <vt:lpstr>Effective Communication</vt:lpstr>
      <vt:lpstr>Listen Actively</vt:lpstr>
      <vt:lpstr>A Story About Effective Communication</vt:lpstr>
      <vt:lpstr>PowerPoint Presentation</vt:lpstr>
      <vt:lpstr>PowerPoint Presentation</vt:lpstr>
      <vt:lpstr>PowerPoint Presentation</vt:lpstr>
      <vt:lpstr>PowerPoint Presentation</vt:lpstr>
      <vt:lpstr>PowerPoint Presentation</vt:lpstr>
      <vt:lpstr>90/10 Principle</vt:lpstr>
      <vt:lpstr>90/10 Principle</vt:lpstr>
      <vt:lpstr>90/10 Principle</vt:lpstr>
      <vt:lpstr>90/10 Principle</vt:lpstr>
      <vt:lpstr>90/10 Principle</vt:lpstr>
      <vt:lpstr>90/10 Principle</vt:lpstr>
      <vt:lpstr>90/10 Principle</vt:lpstr>
      <vt:lpstr>90/10 Principle</vt:lpstr>
      <vt:lpstr>PowerPoint Presentation</vt:lpstr>
      <vt:lpstr>You had no control over what  happened to the coffee.</vt:lpstr>
      <vt:lpstr>The coffee splashes over you; your daughter begins to cry.</vt:lpstr>
      <vt:lpstr>PowerPoint Presentation</vt:lpstr>
      <vt:lpstr>Two Different Scenarios </vt:lpstr>
      <vt:lpstr>PowerPoint Presentation</vt:lpstr>
      <vt:lpstr>What have you learned so far?</vt:lpstr>
      <vt:lpstr>PowerPoint Presentation</vt:lpstr>
      <vt:lpstr>Communication  </vt:lpstr>
      <vt:lpstr>Communication requires knowing both sides of the story.</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601</cp:revision>
  <cp:lastPrinted>2014-10-15T10:36:25Z</cp:lastPrinted>
  <dcterms:created xsi:type="dcterms:W3CDTF">2013-09-17T00:49:18Z</dcterms:created>
  <dcterms:modified xsi:type="dcterms:W3CDTF">2014-10-23T08:10:09Z</dcterms:modified>
</cp:coreProperties>
</file>