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9"/>
  </p:notesMasterIdLst>
  <p:sldIdLst>
    <p:sldId id="730" r:id="rId2"/>
    <p:sldId id="267" r:id="rId3"/>
    <p:sldId id="731" r:id="rId4"/>
    <p:sldId id="827" r:id="rId5"/>
    <p:sldId id="828" r:id="rId6"/>
    <p:sldId id="829" r:id="rId7"/>
    <p:sldId id="830" r:id="rId8"/>
    <p:sldId id="732" r:id="rId9"/>
    <p:sldId id="705" r:id="rId10"/>
    <p:sldId id="759" r:id="rId11"/>
    <p:sldId id="832" r:id="rId12"/>
    <p:sldId id="834" r:id="rId13"/>
    <p:sldId id="838" r:id="rId14"/>
    <p:sldId id="833" r:id="rId15"/>
    <p:sldId id="865" r:id="rId16"/>
    <p:sldId id="835" r:id="rId17"/>
    <p:sldId id="836" r:id="rId18"/>
    <p:sldId id="407" r:id="rId19"/>
    <p:sldId id="839" r:id="rId20"/>
    <p:sldId id="840" r:id="rId21"/>
    <p:sldId id="841" r:id="rId22"/>
    <p:sldId id="842" r:id="rId23"/>
    <p:sldId id="843" r:id="rId24"/>
    <p:sldId id="844" r:id="rId25"/>
    <p:sldId id="845" r:id="rId26"/>
    <p:sldId id="846" r:id="rId27"/>
    <p:sldId id="847" r:id="rId28"/>
    <p:sldId id="848" r:id="rId29"/>
    <p:sldId id="849" r:id="rId30"/>
    <p:sldId id="850" r:id="rId31"/>
    <p:sldId id="851" r:id="rId32"/>
    <p:sldId id="852" r:id="rId33"/>
    <p:sldId id="853" r:id="rId34"/>
    <p:sldId id="854" r:id="rId35"/>
    <p:sldId id="855" r:id="rId36"/>
    <p:sldId id="856" r:id="rId37"/>
    <p:sldId id="857" r:id="rId38"/>
    <p:sldId id="858" r:id="rId39"/>
    <p:sldId id="859" r:id="rId40"/>
    <p:sldId id="860" r:id="rId41"/>
    <p:sldId id="866" r:id="rId42"/>
    <p:sldId id="861" r:id="rId43"/>
    <p:sldId id="862" r:id="rId44"/>
    <p:sldId id="872" r:id="rId45"/>
    <p:sldId id="873" r:id="rId46"/>
    <p:sldId id="874" r:id="rId47"/>
    <p:sldId id="598" r:id="rId48"/>
    <p:sldId id="454" r:id="rId49"/>
    <p:sldId id="728" r:id="rId50"/>
    <p:sldId id="867" r:id="rId51"/>
    <p:sldId id="868" r:id="rId52"/>
    <p:sldId id="869" r:id="rId53"/>
    <p:sldId id="870" r:id="rId54"/>
    <p:sldId id="871" r:id="rId55"/>
    <p:sldId id="729" r:id="rId56"/>
    <p:sldId id="264" r:id="rId57"/>
    <p:sldId id="481" r:id="rId58"/>
    <p:sldId id="482" r:id="rId59"/>
    <p:sldId id="597" r:id="rId60"/>
    <p:sldId id="646" r:id="rId61"/>
    <p:sldId id="647" r:id="rId62"/>
    <p:sldId id="648" r:id="rId63"/>
    <p:sldId id="649" r:id="rId64"/>
    <p:sldId id="650" r:id="rId65"/>
    <p:sldId id="651" r:id="rId66"/>
    <p:sldId id="652" r:id="rId67"/>
    <p:sldId id="653" r:id="rId68"/>
  </p:sldIdLst>
  <p:sldSz cx="12192000" cy="6858000"/>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000" autoAdjust="0"/>
    <p:restoredTop sz="94660"/>
  </p:normalViewPr>
  <p:slideViewPr>
    <p:cSldViewPr snapToGrid="0">
      <p:cViewPr>
        <p:scale>
          <a:sx n="60" d="100"/>
          <a:sy n="60" d="100"/>
        </p:scale>
        <p:origin x="-1716" y="-384"/>
      </p:cViewPr>
      <p:guideLst>
        <p:guide orient="horz" pos="2160"/>
        <p:guide pos="3840"/>
      </p:guideLst>
    </p:cSldViewPr>
  </p:slideViewPr>
  <p:notesTextViewPr>
    <p:cViewPr>
      <p:scale>
        <a:sx n="1" d="1"/>
        <a:sy n="1" d="1"/>
      </p:scale>
      <p:origin x="0" y="0"/>
    </p:cViewPr>
  </p:notesTextViewPr>
  <p:sorterViewPr>
    <p:cViewPr>
      <p:scale>
        <a:sx n="150" d="100"/>
        <a:sy n="150" d="100"/>
      </p:scale>
      <p:origin x="0" y="39042"/>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73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7311"/>
          </a:xfrm>
          <a:prstGeom prst="rect">
            <a:avLst/>
          </a:prstGeom>
        </p:spPr>
        <p:txBody>
          <a:bodyPr vert="horz" lIns="91440" tIns="45720" rIns="91440" bIns="45720" rtlCol="0"/>
          <a:lstStyle>
            <a:lvl1pPr algn="r">
              <a:defRPr sz="1200"/>
            </a:lvl1pPr>
          </a:lstStyle>
          <a:p>
            <a:fld id="{9D442191-C85D-40F8-B3AE-E8AC54426D83}" type="datetimeFigureOut">
              <a:rPr lang="en-US" smtClean="0"/>
              <a:pPr/>
              <a:t>10/23/2014</a:t>
            </a:fld>
            <a:endParaRPr lang="en-US"/>
          </a:p>
        </p:txBody>
      </p:sp>
      <p:sp>
        <p:nvSpPr>
          <p:cNvPr id="4" name="Slide Image Placeholder 3"/>
          <p:cNvSpPr>
            <a:spLocks noGrp="1" noRot="1" noChangeAspect="1"/>
          </p:cNvSpPr>
          <p:nvPr>
            <p:ph type="sldImg" idx="2"/>
          </p:nvPr>
        </p:nvSpPr>
        <p:spPr>
          <a:xfrm>
            <a:off x="635000" y="1163638"/>
            <a:ext cx="5588000" cy="31432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82296"/>
            <a:ext cx="5486400" cy="366733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6554"/>
            <a:ext cx="2971800" cy="46731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46554"/>
            <a:ext cx="2971800" cy="467310"/>
          </a:xfrm>
          <a:prstGeom prst="rect">
            <a:avLst/>
          </a:prstGeom>
        </p:spPr>
        <p:txBody>
          <a:bodyPr vert="horz" lIns="91440" tIns="45720" rIns="91440" bIns="45720" rtlCol="0" anchor="b"/>
          <a:lstStyle>
            <a:lvl1pPr algn="r">
              <a:defRPr sz="1200"/>
            </a:lvl1pPr>
          </a:lstStyle>
          <a:p>
            <a:fld id="{0C602954-3A6B-497E-8CAD-8CC77A605943}" type="slidenum">
              <a:rPr lang="en-US" smtClean="0"/>
              <a:pPr/>
              <a:t>‹#›</a:t>
            </a:fld>
            <a:endParaRPr lang="en-US"/>
          </a:p>
        </p:txBody>
      </p:sp>
    </p:spTree>
    <p:extLst>
      <p:ext uri="{BB962C8B-B14F-4D97-AF65-F5344CB8AC3E}">
        <p14:creationId xmlns:p14="http://schemas.microsoft.com/office/powerpoint/2010/main" val="36755946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90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290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755EEED1-2568-4CB2-BE26-D536D0FC214C}" type="slidenum">
              <a:rPr lang="en-US" altLang="en-US">
                <a:latin typeface="Arial" charset="0"/>
              </a:rPr>
              <a:pPr eaLnBrk="1" hangingPunct="1">
                <a:spcBef>
                  <a:spcPct val="0"/>
                </a:spcBef>
              </a:pPr>
              <a:t>1</a:t>
            </a:fld>
            <a:endParaRPr lang="en-US" altLang="en-US">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A4451F3-EA85-409E-A850-7309A1391DAB}" type="slidenum">
              <a:rPr lang="en-US" altLang="en-US">
                <a:latin typeface="Arial" charset="0"/>
              </a:rPr>
              <a:pPr eaLnBrk="1" hangingPunct="1">
                <a:spcBef>
                  <a:spcPct val="0"/>
                </a:spcBef>
              </a:pPr>
              <a:t>9</a:t>
            </a:fld>
            <a:endParaRPr lang="en-US" altLang="en-US">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10/23/2014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790334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10/23/2014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979806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10/23/2014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416502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92100"/>
            <a:ext cx="10972800" cy="13843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09600" y="1905000"/>
            <a:ext cx="53848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905000"/>
            <a:ext cx="53848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09600" y="6245225"/>
            <a:ext cx="2844800" cy="476250"/>
          </a:xfrm>
        </p:spPr>
        <p:txBody>
          <a:bodyPr/>
          <a:lstStyle>
            <a:lvl1pPr>
              <a:defRPr/>
            </a:lvl1pPr>
          </a:lstStyle>
          <a:p>
            <a:endParaRPr lang="en-US"/>
          </a:p>
        </p:txBody>
      </p:sp>
      <p:sp>
        <p:nvSpPr>
          <p:cNvPr id="6" name="Footer Placeholder 5"/>
          <p:cNvSpPr>
            <a:spLocks noGrp="1"/>
          </p:cNvSpPr>
          <p:nvPr>
            <p:ph type="ftr" sz="quarter" idx="11"/>
          </p:nvPr>
        </p:nvSpPr>
        <p:spPr>
          <a:xfrm>
            <a:off x="4165600" y="6245225"/>
            <a:ext cx="38608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8737600" y="6245225"/>
            <a:ext cx="2844800" cy="476250"/>
          </a:xfrm>
        </p:spPr>
        <p:txBody>
          <a:bodyPr/>
          <a:lstStyle>
            <a:lvl1pPr>
              <a:defRPr/>
            </a:lvl1pPr>
          </a:lstStyle>
          <a:p>
            <a:fld id="{8F1C04E9-9FAE-42E4-977E-5AE25A59E829}" type="slidenum">
              <a:rPr lang="en-US"/>
              <a:pPr/>
              <a:t>‹#›</a:t>
            </a:fld>
            <a:endParaRPr lang="en-US"/>
          </a:p>
        </p:txBody>
      </p:sp>
    </p:spTree>
    <p:extLst>
      <p:ext uri="{BB962C8B-B14F-4D97-AF65-F5344CB8AC3E}">
        <p14:creationId xmlns:p14="http://schemas.microsoft.com/office/powerpoint/2010/main" val="22269040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10/23/2014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3618961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27E469-E76D-4506-93AE-00EBB45EAD69}" type="datetimeFigureOut">
              <a:rPr lang="en-US" smtClean="0"/>
              <a:pPr/>
              <a:t>10/23/2014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15672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927E469-E76D-4506-93AE-00EBB45EAD69}" type="datetimeFigureOut">
              <a:rPr lang="en-US" smtClean="0"/>
              <a:pPr/>
              <a:t>10/23/2014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211646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927E469-E76D-4506-93AE-00EBB45EAD69}" type="datetimeFigureOut">
              <a:rPr lang="en-US" smtClean="0"/>
              <a:pPr/>
              <a:t>10/23/2014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3856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927E469-E76D-4506-93AE-00EBB45EAD69}" type="datetimeFigureOut">
              <a:rPr lang="en-US" smtClean="0"/>
              <a:pPr/>
              <a:t>10/23/2014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411492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27E469-E76D-4506-93AE-00EBB45EAD69}" type="datetimeFigureOut">
              <a:rPr lang="en-US" smtClean="0"/>
              <a:pPr/>
              <a:t>10/23/2014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871196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10/23/2014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19407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10/23/2014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604993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27E469-E76D-4506-93AE-00EBB45EAD69}" type="datetimeFigureOut">
              <a:rPr lang="en-US" smtClean="0"/>
              <a:pPr/>
              <a:t>10/23/2014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0414D5-E642-40FE-B8F5-88F82B8EB10A}" type="slidenum">
              <a:rPr lang="en-US" smtClean="0"/>
              <a:pPr/>
              <a:t>‹#›</a:t>
            </a:fld>
            <a:endParaRPr lang="en-US"/>
          </a:p>
        </p:txBody>
      </p:sp>
    </p:spTree>
    <p:extLst>
      <p:ext uri="{BB962C8B-B14F-4D97-AF65-F5344CB8AC3E}">
        <p14:creationId xmlns:p14="http://schemas.microsoft.com/office/powerpoint/2010/main" val="2871661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18.png"/><Relationship Id="rId11" Type="http://schemas.openxmlformats.org/officeDocument/2006/relationships/image" Target="../media/image23.png"/><Relationship Id="rId5" Type="http://schemas.openxmlformats.org/officeDocument/2006/relationships/image" Target="../media/image17.png"/><Relationship Id="rId10" Type="http://schemas.openxmlformats.org/officeDocument/2006/relationships/image" Target="../media/image22.png"/><Relationship Id="rId4" Type="http://schemas.openxmlformats.org/officeDocument/2006/relationships/image" Target="../media/image16.png"/><Relationship Id="rId9" Type="http://schemas.openxmlformats.org/officeDocument/2006/relationships/image" Target="../media/image2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jpe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image" Target="../media/image43.emf"/><Relationship Id="rId1" Type="http://schemas.openxmlformats.org/officeDocument/2006/relationships/slideLayout" Target="../slideLayouts/slideLayout4.xml"/><Relationship Id="rId4" Type="http://schemas.openxmlformats.org/officeDocument/2006/relationships/image" Target="../media/image45.png"/></Relationships>
</file>

<file path=ppt/slides/_rels/slide34.x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image" Target="../media/image46.emf"/><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48.emf"/><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49.e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55.wmf"/><Relationship Id="rId2" Type="http://schemas.openxmlformats.org/officeDocument/2006/relationships/image" Target="../media/image54.emf"/><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2"/>
          <p:cNvSpPr txBox="1">
            <a:spLocks noChangeArrowheads="1"/>
          </p:cNvSpPr>
          <p:nvPr/>
        </p:nvSpPr>
        <p:spPr bwMode="auto">
          <a:xfrm>
            <a:off x="1165004" y="364364"/>
            <a:ext cx="9539817" cy="646331"/>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effectLst>
                  <a:outerShdw blurRad="38100" dist="38100" dir="2700000" algn="tl">
                    <a:srgbClr val="336699"/>
                  </a:outerShdw>
                </a:effectLst>
                <a:latin typeface="Comic Sans MS" pitchFamily="66" charset="0"/>
              </a:rPr>
              <a:t>Welcome to English Corner</a:t>
            </a:r>
          </a:p>
        </p:txBody>
      </p:sp>
      <p:pic>
        <p:nvPicPr>
          <p:cNvPr id="61443"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66499" y="1033465"/>
            <a:ext cx="6936828" cy="75132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3011705" y="1839179"/>
            <a:ext cx="6391622" cy="1538883"/>
          </a:xfrm>
          <a:prstGeom prst="rect">
            <a:avLst/>
          </a:prstGeom>
          <a:noFill/>
        </p:spPr>
        <p:txBody>
          <a:bodyPr wrap="none" lIns="91440" tIns="45720" rIns="91440" bIns="45720">
            <a:spAutoFit/>
          </a:bodyPr>
          <a:lstStyle/>
          <a:p>
            <a:pPr algn="ctr"/>
            <a:r>
              <a:rPr lang="en-US"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Professors</a:t>
            </a:r>
          </a:p>
          <a:p>
            <a:pPr algn="ctr"/>
            <a:r>
              <a:rPr lang="en-US" sz="4000" b="1" cap="none" spc="300" dirty="0" smtClean="0">
                <a:ln w="11430" cmpd="sng">
                  <a:solidFill>
                    <a:schemeClr val="accent1">
                      <a:tint val="10000"/>
                    </a:schemeClr>
                  </a:solidFill>
                  <a:prstDash val="solid"/>
                  <a:miter lim="800000"/>
                </a:ln>
                <a:effectLst>
                  <a:glow rad="45500">
                    <a:schemeClr val="accent1">
                      <a:satMod val="220000"/>
                      <a:alpha val="35000"/>
                    </a:schemeClr>
                  </a:glow>
                </a:effectLst>
              </a:rPr>
              <a:t>John and Marie Murdoch</a:t>
            </a:r>
            <a:endParaRPr lang="en-US" sz="4000" b="1" cap="none" spc="300" dirty="0">
              <a:ln w="11430" cmpd="sng">
                <a:solidFill>
                  <a:schemeClr val="accent1">
                    <a:tint val="10000"/>
                  </a:schemeClr>
                </a:solidFill>
                <a:prstDash val="solid"/>
                <a:miter lim="800000"/>
              </a:ln>
              <a:effectLst>
                <a:glow rad="45500">
                  <a:schemeClr val="accent1">
                    <a:satMod val="220000"/>
                    <a:alpha val="35000"/>
                  </a:schemeClr>
                </a:glow>
              </a:effectLst>
            </a:endParaRPr>
          </a:p>
        </p:txBody>
      </p:sp>
    </p:spTree>
    <p:extLst>
      <p:ext uri="{BB962C8B-B14F-4D97-AF65-F5344CB8AC3E}">
        <p14:creationId xmlns:p14="http://schemas.microsoft.com/office/powerpoint/2010/main" val="140779077"/>
      </p:ext>
    </p:extLst>
  </p:cSld>
  <p:clrMapOvr>
    <a:masterClrMapping/>
  </p:clrMapOvr>
  <p:transition spd="slow">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 </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dirty="0" smtClean="0">
                <a:latin typeface="Times New Roman" panose="02020603050405020304" pitchFamily="18" charset="0"/>
                <a:cs typeface="Times New Roman" panose="02020603050405020304" pitchFamily="18" charset="0"/>
              </a:rPr>
              <a:t>Limericks are short (sometimes serious; sometime silly) poems that are fun to recite.</a:t>
            </a:r>
          </a:p>
          <a:p>
            <a:pPr marL="0" indent="0">
              <a:buNone/>
            </a:pP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What is a limerick, Mother?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It's a form of verse, said brother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In which lines one and two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Rhyme with five when it's through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And three and four rhyme with each other.</a:t>
            </a:r>
          </a:p>
          <a:p>
            <a:pPr marL="0" indent="0">
              <a:buNone/>
            </a:pPr>
            <a:endParaRPr lang="en-US" sz="4400" dirty="0" smtClean="0"/>
          </a:p>
        </p:txBody>
      </p:sp>
      <p:sp>
        <p:nvSpPr>
          <p:cNvPr id="4" name="Rectangle 3"/>
          <p:cNvSpPr/>
          <p:nvPr/>
        </p:nvSpPr>
        <p:spPr>
          <a:xfrm>
            <a:off x="1162373" y="780103"/>
            <a:ext cx="8927023" cy="923330"/>
          </a:xfrm>
          <a:prstGeom prst="rect">
            <a:avLst/>
          </a:prstGeom>
        </p:spPr>
        <p:txBody>
          <a:bodyPr wrap="square">
            <a:spAutoFit/>
          </a:bodyPr>
          <a:lstStyle/>
          <a:p>
            <a:pPr algn="ctr"/>
            <a:r>
              <a:rPr lang="en-US" sz="5400" b="1" dirty="0">
                <a:solidFill>
                  <a:srgbClr val="FF0000"/>
                </a:solidFill>
              </a:rPr>
              <a:t>Did anyone write a Limerick?</a:t>
            </a:r>
            <a:endParaRPr lang="en-US" sz="5400" dirty="0"/>
          </a:p>
        </p:txBody>
      </p:sp>
    </p:spTree>
    <p:extLst>
      <p:ext uri="{BB962C8B-B14F-4D97-AF65-F5344CB8AC3E}">
        <p14:creationId xmlns:p14="http://schemas.microsoft.com/office/powerpoint/2010/main" val="41969803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9372" y="270532"/>
            <a:ext cx="10515600" cy="1325563"/>
          </a:xfrm>
        </p:spPr>
        <p:txBody>
          <a:bodyPr>
            <a:normAutofit/>
          </a:bodyPr>
          <a:lstStyle/>
          <a:p>
            <a:pPr algn="ctr"/>
            <a:r>
              <a:rPr lang="en-US" sz="6000" dirty="0" smtClean="0"/>
              <a:t>The Foods We Love to Eat</a:t>
            </a:r>
            <a:endParaRPr lang="en-US" sz="6000" dirty="0"/>
          </a:p>
        </p:txBody>
      </p:sp>
      <p:sp>
        <p:nvSpPr>
          <p:cNvPr id="3" name="Content Placeholder 2"/>
          <p:cNvSpPr>
            <a:spLocks noGrp="1"/>
          </p:cNvSpPr>
          <p:nvPr>
            <p:ph idx="1"/>
          </p:nvPr>
        </p:nvSpPr>
        <p:spPr>
          <a:xfrm>
            <a:off x="141890" y="1794094"/>
            <a:ext cx="10675883" cy="4351338"/>
          </a:xfrm>
        </p:spPr>
        <p:txBody>
          <a:bodyPr>
            <a:normAutofit/>
          </a:bodyPr>
          <a:lstStyle/>
          <a:p>
            <a:r>
              <a:rPr lang="en-US" sz="4400" dirty="0" smtClean="0"/>
              <a:t>Oh </a:t>
            </a:r>
            <a:r>
              <a:rPr lang="en-US" sz="4400" dirty="0"/>
              <a:t>how </a:t>
            </a:r>
            <a:r>
              <a:rPr lang="en-US" sz="4400" dirty="0" smtClean="0"/>
              <a:t>do you </a:t>
            </a:r>
            <a:r>
              <a:rPr lang="en-US" sz="4400" dirty="0"/>
              <a:t>love </a:t>
            </a:r>
            <a:r>
              <a:rPr lang="en-US" sz="4400" dirty="0" smtClean="0"/>
              <a:t>tasty food,</a:t>
            </a:r>
          </a:p>
          <a:p>
            <a:r>
              <a:rPr lang="en-US" sz="4400" dirty="0" smtClean="0"/>
              <a:t>You know the best you’ve ever chewed--</a:t>
            </a:r>
          </a:p>
          <a:p>
            <a:r>
              <a:rPr lang="en-US" sz="4400" dirty="0" smtClean="0"/>
              <a:t>Delectable and scrumptious,</a:t>
            </a:r>
          </a:p>
          <a:p>
            <a:r>
              <a:rPr lang="en-US" sz="4400" dirty="0" smtClean="0"/>
              <a:t>Delicious and luscious,</a:t>
            </a:r>
          </a:p>
          <a:p>
            <a:r>
              <a:rPr lang="en-US" sz="4400" dirty="0" smtClean="0"/>
              <a:t>That leaves you in a savory mood!</a:t>
            </a:r>
          </a:p>
          <a:p>
            <a:endParaRPr lang="en-US" sz="3600"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884"/>
            <a:ext cx="1545021" cy="10566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25025" y="2961520"/>
            <a:ext cx="2466975"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07662" y="7884"/>
            <a:ext cx="1516022" cy="1133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5"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25025" y="1284890"/>
            <a:ext cx="2466975" cy="16416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6"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725025" y="4809370"/>
            <a:ext cx="2495550" cy="1828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188444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Times New Roman" panose="02020603050405020304" pitchFamily="18" charset="0"/>
                <a:cs typeface="Times New Roman" panose="02020603050405020304" pitchFamily="18" charset="0"/>
              </a:rPr>
              <a:t>Fast Food Establishments</a:t>
            </a:r>
            <a:endParaRPr lang="en-US" b="1"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9BEE506A-6572-4D7F-A7DF-D184AC2FA788}" type="slidenum">
              <a:rPr lang="en-US" smtClean="0"/>
              <a:t>12</a:t>
            </a:fld>
            <a:endParaRPr lang="en-US"/>
          </a:p>
        </p:txBody>
      </p:sp>
      <p:pic>
        <p:nvPicPr>
          <p:cNvPr id="6" name="Content Placeholder 5"/>
          <p:cNvPicPr>
            <a:picLocks noGrp="1" noChangeAspect="1"/>
          </p:cNvPicPr>
          <p:nvPr>
            <p:ph idx="1"/>
          </p:nvPr>
        </p:nvPicPr>
        <p:blipFill>
          <a:blip r:embed="rId2"/>
          <a:stretch>
            <a:fillRect/>
          </a:stretch>
        </p:blipFill>
        <p:spPr>
          <a:xfrm>
            <a:off x="3056640" y="1617723"/>
            <a:ext cx="1438275" cy="1428750"/>
          </a:xfrm>
          <a:prstGeom prst="rect">
            <a:avLst/>
          </a:prstGeom>
        </p:spPr>
      </p:pic>
      <p:pic>
        <p:nvPicPr>
          <p:cNvPr id="7" name="Picture 6"/>
          <p:cNvPicPr>
            <a:picLocks noChangeAspect="1"/>
          </p:cNvPicPr>
          <p:nvPr/>
        </p:nvPicPr>
        <p:blipFill>
          <a:blip r:embed="rId3"/>
          <a:stretch>
            <a:fillRect/>
          </a:stretch>
        </p:blipFill>
        <p:spPr>
          <a:xfrm>
            <a:off x="9317421" y="3187780"/>
            <a:ext cx="2393870" cy="1351832"/>
          </a:xfrm>
          <a:prstGeom prst="rect">
            <a:avLst/>
          </a:prstGeom>
        </p:spPr>
      </p:pic>
      <p:pic>
        <p:nvPicPr>
          <p:cNvPr id="8" name="Picture 7"/>
          <p:cNvPicPr>
            <a:picLocks noChangeAspect="1"/>
          </p:cNvPicPr>
          <p:nvPr/>
        </p:nvPicPr>
        <p:blipFill>
          <a:blip r:embed="rId4"/>
          <a:stretch>
            <a:fillRect/>
          </a:stretch>
        </p:blipFill>
        <p:spPr>
          <a:xfrm>
            <a:off x="493835" y="2264560"/>
            <a:ext cx="1438275" cy="1438275"/>
          </a:xfrm>
          <a:prstGeom prst="rect">
            <a:avLst/>
          </a:prstGeom>
        </p:spPr>
      </p:pic>
      <p:pic>
        <p:nvPicPr>
          <p:cNvPr id="9" name="Picture 8"/>
          <p:cNvPicPr>
            <a:picLocks noChangeAspect="1"/>
          </p:cNvPicPr>
          <p:nvPr/>
        </p:nvPicPr>
        <p:blipFill>
          <a:blip r:embed="rId5"/>
          <a:stretch>
            <a:fillRect/>
          </a:stretch>
        </p:blipFill>
        <p:spPr>
          <a:xfrm>
            <a:off x="580141" y="159297"/>
            <a:ext cx="1737218" cy="1737218"/>
          </a:xfrm>
          <a:prstGeom prst="rect">
            <a:avLst/>
          </a:prstGeom>
        </p:spPr>
      </p:pic>
      <p:pic>
        <p:nvPicPr>
          <p:cNvPr id="10" name="Picture 9"/>
          <p:cNvPicPr>
            <a:picLocks noChangeAspect="1"/>
          </p:cNvPicPr>
          <p:nvPr/>
        </p:nvPicPr>
        <p:blipFill>
          <a:blip r:embed="rId6"/>
          <a:stretch>
            <a:fillRect/>
          </a:stretch>
        </p:blipFill>
        <p:spPr>
          <a:xfrm>
            <a:off x="9972896" y="35080"/>
            <a:ext cx="1952625" cy="2171700"/>
          </a:xfrm>
          <a:prstGeom prst="rect">
            <a:avLst/>
          </a:prstGeom>
        </p:spPr>
      </p:pic>
      <p:pic>
        <p:nvPicPr>
          <p:cNvPr id="11" name="Picture 10"/>
          <p:cNvPicPr>
            <a:picLocks noChangeAspect="1"/>
          </p:cNvPicPr>
          <p:nvPr/>
        </p:nvPicPr>
        <p:blipFill>
          <a:blip r:embed="rId7"/>
          <a:stretch>
            <a:fillRect/>
          </a:stretch>
        </p:blipFill>
        <p:spPr>
          <a:xfrm>
            <a:off x="2541923" y="3008290"/>
            <a:ext cx="2897353" cy="1226126"/>
          </a:xfrm>
          <a:prstGeom prst="rect">
            <a:avLst/>
          </a:prstGeom>
        </p:spPr>
      </p:pic>
      <p:pic>
        <p:nvPicPr>
          <p:cNvPr id="12" name="Picture 11"/>
          <p:cNvPicPr>
            <a:picLocks noChangeAspect="1"/>
          </p:cNvPicPr>
          <p:nvPr/>
        </p:nvPicPr>
        <p:blipFill>
          <a:blip r:embed="rId8"/>
          <a:stretch>
            <a:fillRect/>
          </a:stretch>
        </p:blipFill>
        <p:spPr>
          <a:xfrm>
            <a:off x="5705931" y="1282525"/>
            <a:ext cx="1519744" cy="1690983"/>
          </a:xfrm>
          <a:prstGeom prst="rect">
            <a:avLst/>
          </a:prstGeom>
        </p:spPr>
      </p:pic>
      <p:sp>
        <p:nvSpPr>
          <p:cNvPr id="13" name="Rectangle 12"/>
          <p:cNvSpPr/>
          <p:nvPr/>
        </p:nvSpPr>
        <p:spPr>
          <a:xfrm>
            <a:off x="838200" y="4539611"/>
            <a:ext cx="10272143" cy="1938992"/>
          </a:xfrm>
          <a:prstGeom prst="rect">
            <a:avLst/>
          </a:prstGeom>
        </p:spPr>
        <p:txBody>
          <a:bodyPr wrap="square">
            <a:spAutoFit/>
          </a:bodyPr>
          <a:lstStyle/>
          <a:p>
            <a:r>
              <a:rPr lang="en-US" sz="2400" b="1" dirty="0">
                <a:latin typeface="Times New Roman" panose="02020603050405020304" pitchFamily="18" charset="0"/>
                <a:cs typeface="Times New Roman" panose="02020603050405020304" pitchFamily="18" charset="0"/>
              </a:rPr>
              <a:t>In recent years, reduced leisure time in China has led to a consumer shift away from traditional full-service restaurants toward fast-food establishments. Over the five years to 2012, revenue for the Fast-Food Restaurant industry in China grew at an annualized rate of 16.9% to $89.6 billion, says </a:t>
            </a:r>
            <a:r>
              <a:rPr lang="en-US" sz="2400" b="1" dirty="0" err="1">
                <a:latin typeface="Times New Roman" panose="02020603050405020304" pitchFamily="18" charset="0"/>
                <a:cs typeface="Times New Roman" panose="02020603050405020304" pitchFamily="18" charset="0"/>
              </a:rPr>
              <a:t>IBISWorld</a:t>
            </a:r>
            <a:r>
              <a:rPr lang="en-US" sz="2400" b="1" dirty="0">
                <a:latin typeface="Times New Roman" panose="02020603050405020304" pitchFamily="18" charset="0"/>
                <a:cs typeface="Times New Roman" panose="02020603050405020304" pitchFamily="18" charset="0"/>
              </a:rPr>
              <a:t>. </a:t>
            </a:r>
          </a:p>
        </p:txBody>
      </p:sp>
      <p:pic>
        <p:nvPicPr>
          <p:cNvPr id="3" name="Picture 2"/>
          <p:cNvPicPr>
            <a:picLocks noChangeAspect="1"/>
          </p:cNvPicPr>
          <p:nvPr/>
        </p:nvPicPr>
        <p:blipFill>
          <a:blip r:embed="rId9"/>
          <a:stretch>
            <a:fillRect/>
          </a:stretch>
        </p:blipFill>
        <p:spPr>
          <a:xfrm>
            <a:off x="8036461" y="1406519"/>
            <a:ext cx="1737060" cy="1737060"/>
          </a:xfrm>
          <a:prstGeom prst="rect">
            <a:avLst/>
          </a:prstGeom>
        </p:spPr>
      </p:pic>
      <p:pic>
        <p:nvPicPr>
          <p:cNvPr id="5" name="Picture 4"/>
          <p:cNvPicPr>
            <a:picLocks noChangeAspect="1"/>
          </p:cNvPicPr>
          <p:nvPr/>
        </p:nvPicPr>
        <p:blipFill>
          <a:blip r:embed="rId10"/>
          <a:stretch>
            <a:fillRect/>
          </a:stretch>
        </p:blipFill>
        <p:spPr>
          <a:xfrm>
            <a:off x="7455816" y="3231645"/>
            <a:ext cx="1431023" cy="1431023"/>
          </a:xfrm>
          <a:prstGeom prst="rect">
            <a:avLst/>
          </a:prstGeom>
        </p:spPr>
      </p:pic>
      <p:pic>
        <p:nvPicPr>
          <p:cNvPr id="14" name="Picture 13"/>
          <p:cNvPicPr>
            <a:picLocks noChangeAspect="1"/>
          </p:cNvPicPr>
          <p:nvPr/>
        </p:nvPicPr>
        <p:blipFill>
          <a:blip r:embed="rId11"/>
          <a:stretch>
            <a:fillRect/>
          </a:stretch>
        </p:blipFill>
        <p:spPr>
          <a:xfrm>
            <a:off x="5250235" y="3066918"/>
            <a:ext cx="2205581" cy="1065234"/>
          </a:xfrm>
          <a:prstGeom prst="rect">
            <a:avLst/>
          </a:prstGeom>
        </p:spPr>
      </p:pic>
    </p:spTree>
    <p:extLst>
      <p:ext uri="{BB962C8B-B14F-4D97-AF65-F5344CB8AC3E}">
        <p14:creationId xmlns:p14="http://schemas.microsoft.com/office/powerpoint/2010/main" val="38053358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6000" b="1" dirty="0" smtClean="0"/>
              <a:t>Meet &amp; Greet</a:t>
            </a:r>
            <a:br>
              <a:rPr lang="en-US" sz="6000" b="1" dirty="0" smtClean="0"/>
            </a:br>
            <a:r>
              <a:rPr lang="en-US" sz="6000" b="1" dirty="0" smtClean="0"/>
              <a:t>Let’s Have a Chat!!!!</a:t>
            </a:r>
            <a:endParaRPr lang="en-US" sz="6000" b="1" dirty="0"/>
          </a:p>
        </p:txBody>
      </p:sp>
      <p:sp>
        <p:nvSpPr>
          <p:cNvPr id="3" name="Content Placeholder 2"/>
          <p:cNvSpPr>
            <a:spLocks noGrp="1"/>
          </p:cNvSpPr>
          <p:nvPr>
            <p:ph idx="1"/>
          </p:nvPr>
        </p:nvSpPr>
        <p:spPr/>
        <p:txBody>
          <a:bodyPr/>
          <a:lstStyle/>
          <a:p>
            <a:pPr marL="0" indent="0" algn="ctr">
              <a:buNone/>
            </a:pPr>
            <a:r>
              <a:rPr lang="en-US" sz="4800" b="1" dirty="0" smtClean="0"/>
              <a:t>Introduce yourself:</a:t>
            </a:r>
          </a:p>
          <a:p>
            <a:pPr lvl="1" algn="ctr"/>
            <a:r>
              <a:rPr lang="en-US" sz="4000" dirty="0" smtClean="0"/>
              <a:t>Name</a:t>
            </a:r>
          </a:p>
          <a:p>
            <a:pPr marL="0" indent="0" algn="ctr">
              <a:buNone/>
            </a:pPr>
            <a:r>
              <a:rPr lang="en-US" sz="5400" b="1" dirty="0" smtClean="0"/>
              <a:t>Topic: </a:t>
            </a:r>
          </a:p>
          <a:p>
            <a:pPr marL="0" indent="0">
              <a:buNone/>
            </a:pPr>
            <a:endParaRPr lang="en-US" dirty="0"/>
          </a:p>
        </p:txBody>
      </p:sp>
      <p:sp>
        <p:nvSpPr>
          <p:cNvPr id="4" name="Rectangle 3"/>
          <p:cNvSpPr/>
          <p:nvPr/>
        </p:nvSpPr>
        <p:spPr>
          <a:xfrm>
            <a:off x="2551508" y="4670011"/>
            <a:ext cx="7088992" cy="1200329"/>
          </a:xfrm>
          <a:prstGeom prst="rect">
            <a:avLst/>
          </a:prstGeom>
          <a:noFill/>
        </p:spPr>
        <p:txBody>
          <a:bodyPr wrap="none" lIns="91440" tIns="45720" rIns="91440" bIns="45720">
            <a:spAutoFit/>
          </a:bodyPr>
          <a:lstStyle/>
          <a:p>
            <a:pPr algn="ctr"/>
            <a:r>
              <a:rPr lang="en-US" sz="7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My favorite Foods</a:t>
            </a:r>
            <a:endParaRPr lang="en-US" sz="72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43515240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Times New Roman" panose="02020603050405020304" pitchFamily="18" charset="0"/>
                <a:cs typeface="Times New Roman" panose="02020603050405020304" pitchFamily="18" charset="0"/>
              </a:rPr>
              <a:t>Comparisons of Cultures</a:t>
            </a:r>
            <a:br>
              <a:rPr lang="en-US" b="1" dirty="0" smtClean="0">
                <a:latin typeface="Times New Roman" panose="02020603050405020304" pitchFamily="18" charset="0"/>
                <a:cs typeface="Times New Roman" panose="02020603050405020304" pitchFamily="18" charset="0"/>
              </a:rPr>
            </a:br>
            <a:r>
              <a:rPr lang="en-US" b="1" dirty="0" smtClean="0">
                <a:latin typeface="Times New Roman" panose="02020603050405020304" pitchFamily="18" charset="0"/>
                <a:cs typeface="Times New Roman" panose="02020603050405020304" pitchFamily="18" charset="0"/>
              </a:rPr>
              <a:t>Fast Food</a:t>
            </a:r>
            <a:endParaRPr lang="en-US" b="1" dirty="0">
              <a:latin typeface="Times New Roman" panose="02020603050405020304" pitchFamily="18" charset="0"/>
              <a:cs typeface="Times New Roman" panose="02020603050405020304" pitchFamily="18" charset="0"/>
            </a:endParaRPr>
          </a:p>
        </p:txBody>
      </p:sp>
      <p:sp>
        <p:nvSpPr>
          <p:cNvPr id="11" name="Text Placeholder 10"/>
          <p:cNvSpPr>
            <a:spLocks noGrp="1"/>
          </p:cNvSpPr>
          <p:nvPr>
            <p:ph type="body" idx="1"/>
          </p:nvPr>
        </p:nvSpPr>
        <p:spPr/>
        <p:txBody>
          <a:bodyPr/>
          <a:lstStyle/>
          <a:p>
            <a:pPr algn="ctr"/>
            <a:r>
              <a:rPr lang="en-US" dirty="0" smtClean="0">
                <a:latin typeface="Times New Roman" panose="02020603050405020304" pitchFamily="18" charset="0"/>
                <a:cs typeface="Times New Roman" panose="02020603050405020304" pitchFamily="18" charset="0"/>
              </a:rPr>
              <a:t>America</a:t>
            </a:r>
            <a:endParaRPr lang="en-US" dirty="0">
              <a:latin typeface="Times New Roman" panose="02020603050405020304" pitchFamily="18" charset="0"/>
              <a:cs typeface="Times New Roman" panose="02020603050405020304" pitchFamily="18" charset="0"/>
            </a:endParaRPr>
          </a:p>
        </p:txBody>
      </p:sp>
      <p:sp>
        <p:nvSpPr>
          <p:cNvPr id="12" name="Content Placeholder 11"/>
          <p:cNvSpPr>
            <a:spLocks noGrp="1"/>
          </p:cNvSpPr>
          <p:nvPr>
            <p:ph sz="half" idx="2"/>
          </p:nvPr>
        </p:nvSpPr>
        <p:spPr/>
        <p:txBody>
          <a:bodyPr>
            <a:normAutofit fontScale="70000" lnSpcReduction="20000"/>
          </a:bodyPr>
          <a:lstStyle/>
          <a:p>
            <a:r>
              <a:rPr lang="en-US" dirty="0" smtClean="0">
                <a:latin typeface="Times New Roman" panose="02020603050405020304" pitchFamily="18" charset="0"/>
                <a:cs typeface="Times New Roman" panose="02020603050405020304" pitchFamily="18" charset="0"/>
              </a:rPr>
              <a:t>Burgers (beef / chicken)</a:t>
            </a:r>
          </a:p>
          <a:p>
            <a:r>
              <a:rPr lang="en-US" dirty="0" smtClean="0">
                <a:latin typeface="Times New Roman" panose="02020603050405020304" pitchFamily="18" charset="0"/>
                <a:cs typeface="Times New Roman" panose="02020603050405020304" pitchFamily="18" charset="0"/>
              </a:rPr>
              <a:t>Hotdogs</a:t>
            </a:r>
          </a:p>
          <a:p>
            <a:r>
              <a:rPr lang="en-US" dirty="0" smtClean="0">
                <a:latin typeface="Times New Roman" panose="02020603050405020304" pitchFamily="18" charset="0"/>
                <a:cs typeface="Times New Roman" panose="02020603050405020304" pitchFamily="18" charset="0"/>
              </a:rPr>
              <a:t>French Fries</a:t>
            </a:r>
          </a:p>
          <a:p>
            <a:r>
              <a:rPr lang="en-US" dirty="0" smtClean="0">
                <a:latin typeface="Times New Roman" panose="02020603050405020304" pitchFamily="18" charset="0"/>
                <a:cs typeface="Times New Roman" panose="02020603050405020304" pitchFamily="18" charset="0"/>
              </a:rPr>
              <a:t>Tacos (Mexican)</a:t>
            </a:r>
          </a:p>
          <a:p>
            <a:r>
              <a:rPr lang="en-US" dirty="0" smtClean="0">
                <a:latin typeface="Times New Roman" panose="02020603050405020304" pitchFamily="18" charset="0"/>
                <a:cs typeface="Times New Roman" panose="02020603050405020304" pitchFamily="18" charset="0"/>
              </a:rPr>
              <a:t>Soda Pop </a:t>
            </a:r>
          </a:p>
          <a:p>
            <a:r>
              <a:rPr lang="en-US" dirty="0" smtClean="0">
                <a:latin typeface="Times New Roman" panose="02020603050405020304" pitchFamily="18" charset="0"/>
                <a:cs typeface="Times New Roman" panose="02020603050405020304" pitchFamily="18" charset="0"/>
              </a:rPr>
              <a:t>Pizza</a:t>
            </a:r>
          </a:p>
          <a:p>
            <a:r>
              <a:rPr lang="en-US" dirty="0" smtClean="0">
                <a:latin typeface="Times New Roman" panose="02020603050405020304" pitchFamily="18" charset="0"/>
                <a:cs typeface="Times New Roman" panose="02020603050405020304" pitchFamily="18" charset="0"/>
              </a:rPr>
              <a:t>Ice Cream Cones, Malts, Ice Cream </a:t>
            </a:r>
            <a:r>
              <a:rPr lang="en-US" dirty="0">
                <a:latin typeface="Times New Roman" panose="02020603050405020304" pitchFamily="18" charset="0"/>
                <a:cs typeface="Times New Roman" panose="02020603050405020304" pitchFamily="18" charset="0"/>
              </a:rPr>
              <a:t>S</a:t>
            </a:r>
            <a:r>
              <a:rPr lang="en-US" dirty="0" smtClean="0">
                <a:latin typeface="Times New Roman" panose="02020603050405020304" pitchFamily="18" charset="0"/>
                <a:cs typeface="Times New Roman" panose="02020603050405020304" pitchFamily="18" charset="0"/>
              </a:rPr>
              <a:t>undays</a:t>
            </a:r>
          </a:p>
          <a:p>
            <a:r>
              <a:rPr lang="en-US" dirty="0" smtClean="0">
                <a:latin typeface="Times New Roman" panose="02020603050405020304" pitchFamily="18" charset="0"/>
                <a:cs typeface="Times New Roman" panose="02020603050405020304" pitchFamily="18" charset="0"/>
              </a:rPr>
              <a:t>Fried rice /Sweet &amp; Sour pork or chicken</a:t>
            </a:r>
          </a:p>
          <a:p>
            <a:r>
              <a:rPr lang="en-US" dirty="0" smtClean="0">
                <a:latin typeface="Times New Roman" panose="02020603050405020304" pitchFamily="18" charset="0"/>
                <a:cs typeface="Times New Roman" panose="02020603050405020304" pitchFamily="18" charset="0"/>
              </a:rPr>
              <a:t>Chicken Nuggets</a:t>
            </a:r>
          </a:p>
          <a:p>
            <a:r>
              <a:rPr lang="en-US" dirty="0" smtClean="0">
                <a:latin typeface="Times New Roman" panose="02020603050405020304" pitchFamily="18" charset="0"/>
                <a:cs typeface="Times New Roman" panose="02020603050405020304" pitchFamily="18" charset="0"/>
              </a:rPr>
              <a:t>Fried Chicken</a:t>
            </a:r>
          </a:p>
          <a:p>
            <a:endParaRPr lang="en-US" dirty="0"/>
          </a:p>
        </p:txBody>
      </p:sp>
      <p:sp>
        <p:nvSpPr>
          <p:cNvPr id="13" name="Text Placeholder 12"/>
          <p:cNvSpPr>
            <a:spLocks noGrp="1"/>
          </p:cNvSpPr>
          <p:nvPr>
            <p:ph type="body" sz="quarter" idx="3"/>
          </p:nvPr>
        </p:nvSpPr>
        <p:spPr/>
        <p:txBody>
          <a:bodyPr/>
          <a:lstStyle/>
          <a:p>
            <a:pPr algn="ctr"/>
            <a:r>
              <a:rPr lang="en-US" dirty="0" smtClean="0">
                <a:latin typeface="Times New Roman" panose="02020603050405020304" pitchFamily="18" charset="0"/>
                <a:cs typeface="Times New Roman" panose="02020603050405020304" pitchFamily="18" charset="0"/>
              </a:rPr>
              <a:t>China</a:t>
            </a:r>
            <a:endParaRPr lang="en-US" dirty="0">
              <a:latin typeface="Times New Roman" panose="02020603050405020304" pitchFamily="18" charset="0"/>
              <a:cs typeface="Times New Roman" panose="02020603050405020304" pitchFamily="18" charset="0"/>
            </a:endParaRPr>
          </a:p>
        </p:txBody>
      </p:sp>
      <p:sp>
        <p:nvSpPr>
          <p:cNvPr id="14" name="Content Placeholder 13"/>
          <p:cNvSpPr>
            <a:spLocks noGrp="1"/>
          </p:cNvSpPr>
          <p:nvPr>
            <p:ph sz="quarter" idx="4"/>
          </p:nvPr>
        </p:nvSpPr>
        <p:spPr/>
        <p:txBody>
          <a:bodyPr/>
          <a:lstStyle/>
          <a:p>
            <a:endParaRPr lang="en-US" dirty="0"/>
          </a:p>
        </p:txBody>
      </p:sp>
      <p:sp>
        <p:nvSpPr>
          <p:cNvPr id="4" name="Slide Number Placeholder 3"/>
          <p:cNvSpPr>
            <a:spLocks noGrp="1"/>
          </p:cNvSpPr>
          <p:nvPr>
            <p:ph type="sldNum" sz="quarter" idx="12"/>
          </p:nvPr>
        </p:nvSpPr>
        <p:spPr/>
        <p:txBody>
          <a:bodyPr/>
          <a:lstStyle/>
          <a:p>
            <a:fld id="{9BEE506A-6572-4D7F-A7DF-D184AC2FA788}" type="slidenum">
              <a:rPr lang="en-US" smtClean="0"/>
              <a:t>14</a:t>
            </a:fld>
            <a:endParaRPr lang="en-US"/>
          </a:p>
        </p:txBody>
      </p:sp>
    </p:spTree>
    <p:extLst>
      <p:ext uri="{BB962C8B-B14F-4D97-AF65-F5344CB8AC3E}">
        <p14:creationId xmlns:p14="http://schemas.microsoft.com/office/powerpoint/2010/main" val="33266466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0962" y="0"/>
            <a:ext cx="91821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884392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Choosing the favorite Fast Food Restaurant</a:t>
            </a:r>
            <a:br>
              <a:rPr lang="en-US" dirty="0" smtClean="0"/>
            </a:br>
            <a:r>
              <a:rPr lang="en-US" dirty="0" smtClean="0"/>
              <a:t>Caucus Format </a:t>
            </a:r>
            <a:endParaRPr lang="en-US" dirty="0"/>
          </a:p>
        </p:txBody>
      </p:sp>
      <p:sp>
        <p:nvSpPr>
          <p:cNvPr id="3" name="Content Placeholder 2"/>
          <p:cNvSpPr>
            <a:spLocks noGrp="1"/>
          </p:cNvSpPr>
          <p:nvPr>
            <p:ph idx="1"/>
          </p:nvPr>
        </p:nvSpPr>
        <p:spPr/>
        <p:txBody>
          <a:bodyPr>
            <a:normAutofit lnSpcReduction="10000"/>
          </a:bodyPr>
          <a:lstStyle/>
          <a:p>
            <a:r>
              <a:rPr lang="en-US" dirty="0" smtClean="0"/>
              <a:t>A caucus is a format for making a group decision.</a:t>
            </a:r>
          </a:p>
          <a:p>
            <a:r>
              <a:rPr lang="en-US" dirty="0" smtClean="0"/>
              <a:t>Caucus rules:</a:t>
            </a:r>
          </a:p>
          <a:p>
            <a:pPr lvl="1"/>
            <a:r>
              <a:rPr lang="en-US" dirty="0" smtClean="0"/>
              <a:t>Divide into assigned groups.</a:t>
            </a:r>
          </a:p>
          <a:p>
            <a:pPr lvl="1"/>
            <a:r>
              <a:rPr lang="en-US" dirty="0" smtClean="0"/>
              <a:t>Appoint a spokesperson.  </a:t>
            </a:r>
          </a:p>
          <a:p>
            <a:pPr lvl="1"/>
            <a:r>
              <a:rPr lang="en-US" dirty="0" smtClean="0"/>
              <a:t>From the list of fast food restaurants (select) the one that your group prefers.  Your decision, must be based upon some rational criteria i.e. quality, nutritional value, taste, cleanliness, etc.</a:t>
            </a:r>
          </a:p>
          <a:p>
            <a:pPr lvl="1"/>
            <a:r>
              <a:rPr lang="en-US" dirty="0" smtClean="0"/>
              <a:t>The spokesperson should be prepared to announce your groups choice and the reasons for the choice.  </a:t>
            </a:r>
          </a:p>
          <a:p>
            <a:pPr lvl="1"/>
            <a:r>
              <a:rPr lang="en-US" dirty="0" smtClean="0"/>
              <a:t>Restaurants/food choices receiving the fewest votes will be dropped from the list and the process will be repeated until there is only one restaurant/food choice remaining or until one has the majority of the votes.</a:t>
            </a:r>
          </a:p>
          <a:p>
            <a:pPr lvl="1"/>
            <a:endParaRPr lang="en-US" dirty="0" smtClean="0"/>
          </a:p>
          <a:p>
            <a:pPr lvl="1"/>
            <a:endParaRPr lang="en-US" dirty="0"/>
          </a:p>
        </p:txBody>
      </p:sp>
    </p:spTree>
    <p:extLst>
      <p:ext uri="{BB962C8B-B14F-4D97-AF65-F5344CB8AC3E}">
        <p14:creationId xmlns:p14="http://schemas.microsoft.com/office/powerpoint/2010/main" val="361149870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1718" y="191705"/>
            <a:ext cx="10515600" cy="1325563"/>
          </a:xfrm>
        </p:spPr>
        <p:txBody>
          <a:bodyPr>
            <a:normAutofit/>
          </a:bodyPr>
          <a:lstStyle/>
          <a:p>
            <a:pPr algn="ctr"/>
            <a:r>
              <a:rPr lang="en-US" sz="6600" b="1" dirty="0" smtClean="0"/>
              <a:t>Food Humor</a:t>
            </a:r>
            <a:endParaRPr lang="en-US" sz="6600" b="1" dirty="0"/>
          </a:p>
        </p:txBody>
      </p:sp>
      <p:sp>
        <p:nvSpPr>
          <p:cNvPr id="3" name="Content Placeholder 2"/>
          <p:cNvSpPr>
            <a:spLocks noGrp="1"/>
          </p:cNvSpPr>
          <p:nvPr>
            <p:ph idx="1"/>
          </p:nvPr>
        </p:nvSpPr>
        <p:spPr>
          <a:xfrm>
            <a:off x="696311" y="1415721"/>
            <a:ext cx="10515600" cy="4351338"/>
          </a:xfrm>
        </p:spPr>
        <p:txBody>
          <a:bodyPr/>
          <a:lstStyle/>
          <a:p>
            <a:pPr marL="0" indent="0">
              <a:buNone/>
            </a:pPr>
            <a:r>
              <a:rPr lang="en-US" sz="6000" dirty="0"/>
              <a:t>As a child my family’s menu consisted of two choices: take it or leave it! </a:t>
            </a:r>
            <a:endParaRPr lang="en-US" sz="6000" dirty="0" smtClean="0"/>
          </a:p>
          <a:p>
            <a:pPr marL="0" indent="0">
              <a:buNone/>
            </a:pPr>
            <a:r>
              <a:rPr lang="en-US" sz="4400" dirty="0" smtClean="0"/>
              <a:t>(</a:t>
            </a:r>
            <a:r>
              <a:rPr lang="en-US" sz="4400" dirty="0"/>
              <a:t>Buddy </a:t>
            </a:r>
            <a:r>
              <a:rPr lang="en-US" sz="4400" dirty="0" smtClean="0"/>
              <a:t>Hackett, American Comedian)</a:t>
            </a:r>
            <a:endParaRPr lang="en-US" sz="4400" dirty="0"/>
          </a:p>
          <a:p>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77457" y="3307171"/>
            <a:ext cx="2647363" cy="35508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36230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18</a:t>
            </a:fld>
            <a:endParaRPr lang="en-US"/>
          </a:p>
        </p:txBody>
      </p:sp>
      <p:sp>
        <p:nvSpPr>
          <p:cNvPr id="3" name="Rectangle 2"/>
          <p:cNvSpPr/>
          <p:nvPr/>
        </p:nvSpPr>
        <p:spPr>
          <a:xfrm>
            <a:off x="3271234" y="2176529"/>
            <a:ext cx="4919730" cy="2092881"/>
          </a:xfrm>
          <a:prstGeom prst="rect">
            <a:avLst/>
          </a:prstGeom>
          <a:noFill/>
        </p:spPr>
        <p:txBody>
          <a:bodyPr wrap="square" lIns="91440" tIns="45720" rIns="91440" bIns="45720">
            <a:spAutoFit/>
          </a:bodyPr>
          <a:lstStyle/>
          <a:p>
            <a:pPr algn="ctr"/>
            <a:r>
              <a:rPr lang="en-US" sz="130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Break</a:t>
            </a:r>
            <a:endParaRPr lang="en-US" sz="130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1031" y="773293"/>
            <a:ext cx="3250794" cy="3250794"/>
          </a:xfrm>
          <a:prstGeom prst="rect">
            <a:avLst/>
          </a:prstGeom>
        </p:spPr>
      </p:pic>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85144" y="3607206"/>
            <a:ext cx="3250794" cy="3250794"/>
          </a:xfrm>
          <a:prstGeom prst="rect">
            <a:avLst/>
          </a:prstGeom>
        </p:spPr>
      </p:pic>
      <p:sp>
        <p:nvSpPr>
          <p:cNvPr id="7" name="Rectangle 6"/>
          <p:cNvSpPr/>
          <p:nvPr/>
        </p:nvSpPr>
        <p:spPr>
          <a:xfrm>
            <a:off x="7750736" y="921180"/>
            <a:ext cx="348172"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8" name="Rectangle 7"/>
          <p:cNvSpPr/>
          <p:nvPr/>
        </p:nvSpPr>
        <p:spPr>
          <a:xfrm>
            <a:off x="5566005" y="690347"/>
            <a:ext cx="5249917" cy="1015663"/>
          </a:xfrm>
          <a:prstGeom prst="rect">
            <a:avLst/>
          </a:prstGeom>
        </p:spPr>
        <p:txBody>
          <a:bodyPr wrap="square">
            <a:spAutoFit/>
          </a:bodyPr>
          <a:lstStyle/>
          <a:p>
            <a:pPr lvl="0"/>
            <a:r>
              <a:rPr lang="en-US" sz="6000" b="1" dirty="0">
                <a:ln w="18000">
                  <a:solidFill>
                    <a:srgbClr val="ED7D31">
                      <a:satMod val="140000"/>
                    </a:srgbClr>
                  </a:solidFill>
                  <a:prstDash val="solid"/>
                  <a:miter lim="800000"/>
                </a:ln>
                <a:solidFill>
                  <a:srgbClr val="FF0000"/>
                </a:solidFill>
                <a:effectLst>
                  <a:outerShdw blurRad="25500" dist="23000" dir="7020000" algn="tl">
                    <a:srgbClr val="000000">
                      <a:alpha val="50000"/>
                    </a:srgbClr>
                  </a:outerShdw>
                </a:effectLst>
              </a:rPr>
              <a:t>Have a Treat</a:t>
            </a:r>
          </a:p>
        </p:txBody>
      </p:sp>
      <p:sp>
        <p:nvSpPr>
          <p:cNvPr id="10" name="Rectangle 9"/>
          <p:cNvSpPr/>
          <p:nvPr/>
        </p:nvSpPr>
        <p:spPr>
          <a:xfrm>
            <a:off x="927528" y="4982828"/>
            <a:ext cx="5628593" cy="923330"/>
          </a:xfrm>
          <a:prstGeom prst="rect">
            <a:avLst/>
          </a:prstGeom>
          <a:noFill/>
        </p:spPr>
        <p:txBody>
          <a:bodyPr wrap="none" lIns="91440" tIns="45720" rIns="91440" bIns="45720">
            <a:spAutoFit/>
          </a:bodyPr>
          <a:lstStyle/>
          <a:p>
            <a:pPr algn="ctr"/>
            <a:r>
              <a:rPr lang="en-US" sz="5400" b="1" cap="none" spc="0" dirty="0" smtClean="0">
                <a:ln w="17780" cmpd="sng">
                  <a:solidFill>
                    <a:srgbClr val="FFFFFF"/>
                  </a:solidFill>
                  <a:prstDash val="solid"/>
                  <a:miter lim="800000"/>
                </a:ln>
                <a:solidFill>
                  <a:schemeClr val="tx1">
                    <a:lumMod val="95000"/>
                    <a:lumOff val="5000"/>
                  </a:schemeClr>
                </a:solidFill>
                <a:effectLst>
                  <a:outerShdw blurRad="50800" algn="tl" rotWithShape="0">
                    <a:srgbClr val="000000"/>
                  </a:outerShdw>
                </a:effectLst>
              </a:rPr>
              <a:t>Let’s Take a Picture</a:t>
            </a:r>
            <a:endParaRPr lang="en-US" sz="5400" b="1" cap="none" spc="0" dirty="0">
              <a:ln w="17780" cmpd="sng">
                <a:solidFill>
                  <a:srgbClr val="FFFFFF"/>
                </a:solidFill>
                <a:prstDash val="solid"/>
                <a:miter lim="800000"/>
              </a:ln>
              <a:solidFill>
                <a:schemeClr val="tx1">
                  <a:lumMod val="95000"/>
                  <a:lumOff val="5000"/>
                </a:schemeClr>
              </a:solidFill>
              <a:effectLst>
                <a:outerShdw blurRad="50800" algn="tl" rotWithShape="0">
                  <a:srgbClr val="000000"/>
                </a:outerShdw>
              </a:effectLst>
            </a:endParaRPr>
          </a:p>
        </p:txBody>
      </p:sp>
    </p:spTree>
    <p:extLst>
      <p:ext uri="{BB962C8B-B14F-4D97-AF65-F5344CB8AC3E}">
        <p14:creationId xmlns:p14="http://schemas.microsoft.com/office/powerpoint/2010/main" val="90464032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3855"/>
            <a:ext cx="10972800" cy="1143000"/>
          </a:xfrm>
        </p:spPr>
        <p:txBody>
          <a:bodyPr/>
          <a:lstStyle/>
          <a:p>
            <a:pPr algn="ctr"/>
            <a:r>
              <a:rPr lang="en-US" dirty="0" smtClean="0"/>
              <a:t>This is not Communication!!!</a:t>
            </a:r>
            <a:endParaRPr lang="en-US" dirty="0"/>
          </a:p>
        </p:txBody>
      </p:sp>
      <p:pic>
        <p:nvPicPr>
          <p:cNvPr id="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35954" y="1047750"/>
            <a:ext cx="10341647" cy="5817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367015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835573" y="2839764"/>
            <a:ext cx="10515600" cy="1325563"/>
          </a:xfrm>
        </p:spPr>
        <p:txBody>
          <a:bodyPr>
            <a:noAutofit/>
          </a:bodyPr>
          <a:lstStyle/>
          <a:p>
            <a:pPr algn="ct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r>
              <a:rPr lang="en-US" sz="6000" b="1" dirty="0">
                <a:latin typeface="Times New Roman" panose="02020603050405020304" pitchFamily="18" charset="0"/>
                <a:cs typeface="Times New Roman" panose="02020603050405020304" pitchFamily="18" charset="0"/>
              </a:rPr>
              <a:t>Next English Corner</a:t>
            </a:r>
            <a:r>
              <a:rPr lang="en-US" sz="6000" b="1" dirty="0" smtClean="0">
                <a:latin typeface="Times New Roman" panose="02020603050405020304" pitchFamily="18" charset="0"/>
                <a:cs typeface="Times New Roman" panose="02020603050405020304" pitchFamily="18" charset="0"/>
              </a:rPr>
              <a:t/>
            </a:r>
            <a:br>
              <a:rPr lang="en-US" sz="6000" b="1" dirty="0" smtClean="0">
                <a:latin typeface="Times New Roman" panose="02020603050405020304" pitchFamily="18" charset="0"/>
                <a:cs typeface="Times New Roman" panose="02020603050405020304" pitchFamily="18" charset="0"/>
              </a:rPr>
            </a:br>
            <a:r>
              <a:rPr lang="en-US" sz="6000" b="1" dirty="0" smtClean="0">
                <a:latin typeface="Times New Roman" panose="02020603050405020304" pitchFamily="18" charset="0"/>
                <a:cs typeface="Times New Roman" panose="02020603050405020304" pitchFamily="18" charset="0"/>
              </a:rPr>
              <a:t>Thursday, October 30, 2014 </a:t>
            </a:r>
            <a:br>
              <a:rPr lang="en-US" sz="6000" b="1" dirty="0" smtClean="0">
                <a:latin typeface="Times New Roman" panose="02020603050405020304" pitchFamily="18" charset="0"/>
                <a:cs typeface="Times New Roman" panose="02020603050405020304" pitchFamily="18" charset="0"/>
              </a:rPr>
            </a:br>
            <a:r>
              <a:rPr lang="en-US" sz="6000" b="1" dirty="0" smtClean="0">
                <a:latin typeface="Times New Roman" panose="02020603050405020304" pitchFamily="18" charset="0"/>
                <a:cs typeface="Times New Roman" panose="02020603050405020304" pitchFamily="18" charset="0"/>
              </a:rPr>
              <a:t>7 </a:t>
            </a:r>
            <a:r>
              <a:rPr lang="en-US" sz="6000" b="1" dirty="0">
                <a:latin typeface="Times New Roman" panose="02020603050405020304" pitchFamily="18" charset="0"/>
                <a:cs typeface="Times New Roman" panose="02020603050405020304" pitchFamily="18" charset="0"/>
              </a:rPr>
              <a:t>PM</a:t>
            </a:r>
            <a:br>
              <a:rPr lang="en-US" sz="6000" b="1" dirty="0">
                <a:latin typeface="Times New Roman" panose="02020603050405020304" pitchFamily="18" charset="0"/>
                <a:cs typeface="Times New Roman" panose="02020603050405020304" pitchFamily="18" charset="0"/>
              </a:rPr>
            </a:b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endParaRPr lang="en-US" sz="4800" b="1" dirty="0">
              <a:latin typeface="Times New Roman" panose="02020603050405020304" pitchFamily="18" charset="0"/>
              <a:cs typeface="Times New Roman" panose="02020603050405020304" pitchFamily="18" charset="0"/>
            </a:endParaRPr>
          </a:p>
        </p:txBody>
      </p:sp>
      <p:sp>
        <p:nvSpPr>
          <p:cNvPr id="5" name="Oval Callout 4"/>
          <p:cNvSpPr/>
          <p:nvPr/>
        </p:nvSpPr>
        <p:spPr>
          <a:xfrm>
            <a:off x="8639503" y="173421"/>
            <a:ext cx="3216166" cy="1749972"/>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Let’s have some Fun!</a:t>
            </a:r>
            <a:endParaRPr lang="en-US" sz="3600" dirty="0"/>
          </a:p>
        </p:txBody>
      </p:sp>
      <p:sp>
        <p:nvSpPr>
          <p:cNvPr id="6" name="Rectangular Callout 5"/>
          <p:cNvSpPr/>
          <p:nvPr/>
        </p:nvSpPr>
        <p:spPr>
          <a:xfrm>
            <a:off x="299545" y="173421"/>
            <a:ext cx="3121572" cy="1749972"/>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Bring a friend!</a:t>
            </a:r>
            <a:endParaRPr lang="en-US" sz="3600" dirty="0"/>
          </a:p>
        </p:txBody>
      </p:sp>
      <p:sp>
        <p:nvSpPr>
          <p:cNvPr id="7" name="Wave 6"/>
          <p:cNvSpPr/>
          <p:nvPr/>
        </p:nvSpPr>
        <p:spPr>
          <a:xfrm>
            <a:off x="882867" y="4508937"/>
            <a:ext cx="10168759" cy="2207173"/>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800" dirty="0" smtClean="0"/>
              <a:t>Come One; Come ALL</a:t>
            </a:r>
            <a:endParaRPr lang="en-US" sz="8800" dirty="0"/>
          </a:p>
        </p:txBody>
      </p:sp>
      <p:sp>
        <p:nvSpPr>
          <p:cNvPr id="8" name="Vertical Scroll 7"/>
          <p:cNvSpPr/>
          <p:nvPr/>
        </p:nvSpPr>
        <p:spPr>
          <a:xfrm>
            <a:off x="5517930" y="173421"/>
            <a:ext cx="1340069" cy="1749972"/>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Have </a:t>
            </a:r>
          </a:p>
          <a:p>
            <a:pPr algn="ctr"/>
            <a:r>
              <a:rPr lang="en-US" sz="2800" dirty="0" smtClean="0"/>
              <a:t>a </a:t>
            </a:r>
          </a:p>
          <a:p>
            <a:pPr algn="ctr"/>
            <a:r>
              <a:rPr lang="en-US" sz="2800" dirty="0" smtClean="0"/>
              <a:t>Treat.</a:t>
            </a:r>
            <a:endParaRPr lang="en-US" sz="2800" dirty="0"/>
          </a:p>
        </p:txBody>
      </p:sp>
    </p:spTree>
    <p:extLst>
      <p:ext uri="{BB962C8B-B14F-4D97-AF65-F5344CB8AC3E}">
        <p14:creationId xmlns:p14="http://schemas.microsoft.com/office/powerpoint/2010/main" val="218888888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000" b="1" dirty="0" smtClean="0"/>
              <a:t>This is Communication</a:t>
            </a:r>
            <a:endParaRPr lang="en-US" sz="6000" b="1" dirty="0"/>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8473" y="1752601"/>
            <a:ext cx="12082816" cy="41987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4202504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200" y="-34636"/>
            <a:ext cx="10972800" cy="1143000"/>
          </a:xfrm>
        </p:spPr>
        <p:txBody>
          <a:bodyPr/>
          <a:lstStyle/>
          <a:p>
            <a:pPr algn="ctr"/>
            <a:r>
              <a:rPr lang="en-US" dirty="0" smtClean="0"/>
              <a:t>Effective Communication</a:t>
            </a:r>
            <a:endParaRPr lang="en-US" dirty="0"/>
          </a:p>
        </p:txBody>
      </p:sp>
      <p:sp>
        <p:nvSpPr>
          <p:cNvPr id="4" name="Text Placeholder 3"/>
          <p:cNvSpPr>
            <a:spLocks noGrp="1"/>
          </p:cNvSpPr>
          <p:nvPr>
            <p:ph type="body" idx="1"/>
          </p:nvPr>
        </p:nvSpPr>
        <p:spPr>
          <a:xfrm>
            <a:off x="406400" y="2830881"/>
            <a:ext cx="5386917" cy="639762"/>
          </a:xfrm>
        </p:spPr>
        <p:txBody>
          <a:bodyPr/>
          <a:lstStyle/>
          <a:p>
            <a:r>
              <a:rPr lang="en-US" dirty="0" smtClean="0"/>
              <a:t>	Listening</a:t>
            </a:r>
            <a:endParaRPr lang="en-US" dirty="0"/>
          </a:p>
          <a:p>
            <a:endParaRPr lang="en-US" dirty="0"/>
          </a:p>
        </p:txBody>
      </p:sp>
      <p:sp>
        <p:nvSpPr>
          <p:cNvPr id="5" name="Content Placeholder 4"/>
          <p:cNvSpPr>
            <a:spLocks noGrp="1"/>
          </p:cNvSpPr>
          <p:nvPr>
            <p:ph sz="half" idx="2"/>
          </p:nvPr>
        </p:nvSpPr>
        <p:spPr>
          <a:xfrm>
            <a:off x="304800" y="2892857"/>
            <a:ext cx="5386917" cy="3951288"/>
          </a:xfrm>
        </p:spPr>
        <p:txBody>
          <a:bodyPr>
            <a:normAutofit/>
          </a:bodyPr>
          <a:lstStyle/>
          <a:p>
            <a:r>
              <a:rPr lang="en-US" dirty="0"/>
              <a:t>Eye contact.</a:t>
            </a:r>
          </a:p>
          <a:p>
            <a:r>
              <a:rPr lang="en-US" dirty="0"/>
              <a:t>Undivided attention.</a:t>
            </a:r>
          </a:p>
          <a:p>
            <a:r>
              <a:rPr lang="en-US" dirty="0"/>
              <a:t>Think about what is being said.</a:t>
            </a:r>
          </a:p>
          <a:p>
            <a:r>
              <a:rPr lang="en-US" dirty="0"/>
              <a:t>Listen with your heart.</a:t>
            </a:r>
          </a:p>
          <a:p>
            <a:r>
              <a:rPr lang="en-US" dirty="0"/>
              <a:t>Reflect what is being said.</a:t>
            </a:r>
          </a:p>
          <a:p>
            <a:r>
              <a:rPr lang="en-US" dirty="0"/>
              <a:t>Smile and nod to show you </a:t>
            </a:r>
            <a:r>
              <a:rPr lang="en-US" dirty="0" smtClean="0"/>
              <a:t>understand and have empathy.</a:t>
            </a:r>
            <a:endParaRPr lang="en-US" dirty="0"/>
          </a:p>
          <a:p>
            <a:endParaRPr lang="en-US" dirty="0"/>
          </a:p>
        </p:txBody>
      </p:sp>
      <p:sp>
        <p:nvSpPr>
          <p:cNvPr id="6" name="Text Placeholder 5"/>
          <p:cNvSpPr>
            <a:spLocks noGrp="1"/>
          </p:cNvSpPr>
          <p:nvPr>
            <p:ph type="body" sz="quarter" idx="3"/>
          </p:nvPr>
        </p:nvSpPr>
        <p:spPr>
          <a:xfrm>
            <a:off x="6299201" y="2667000"/>
            <a:ext cx="5389033" cy="639762"/>
          </a:xfrm>
        </p:spPr>
        <p:txBody>
          <a:bodyPr>
            <a:normAutofit/>
          </a:bodyPr>
          <a:lstStyle/>
          <a:p>
            <a:r>
              <a:rPr lang="en-US" dirty="0" smtClean="0"/>
              <a:t>	       Speaking</a:t>
            </a:r>
            <a:endParaRPr lang="en-US" dirty="0"/>
          </a:p>
          <a:p>
            <a:endParaRPr lang="en-US" dirty="0"/>
          </a:p>
        </p:txBody>
      </p:sp>
      <p:sp>
        <p:nvSpPr>
          <p:cNvPr id="7" name="Content Placeholder 6"/>
          <p:cNvSpPr>
            <a:spLocks noGrp="1"/>
          </p:cNvSpPr>
          <p:nvPr>
            <p:ph sz="quarter" idx="4"/>
          </p:nvPr>
        </p:nvSpPr>
        <p:spPr>
          <a:xfrm>
            <a:off x="5994400" y="2819400"/>
            <a:ext cx="5892800" cy="3951288"/>
          </a:xfrm>
        </p:spPr>
        <p:txBody>
          <a:bodyPr>
            <a:normAutofit/>
          </a:bodyPr>
          <a:lstStyle/>
          <a:p>
            <a:r>
              <a:rPr lang="en-US" dirty="0" smtClean="0"/>
              <a:t>Eye Contact.</a:t>
            </a:r>
          </a:p>
          <a:p>
            <a:r>
              <a:rPr lang="en-US" dirty="0" smtClean="0"/>
              <a:t>Undivided attention.</a:t>
            </a:r>
          </a:p>
          <a:p>
            <a:r>
              <a:rPr lang="en-US" dirty="0" smtClean="0"/>
              <a:t>Think about what you are saying.</a:t>
            </a:r>
          </a:p>
          <a:p>
            <a:r>
              <a:rPr lang="en-US" dirty="0" smtClean="0"/>
              <a:t>Speak with your heart.</a:t>
            </a:r>
          </a:p>
          <a:p>
            <a:r>
              <a:rPr lang="en-US" dirty="0" smtClean="0"/>
              <a:t>Use a soft, gentle voice.</a:t>
            </a:r>
          </a:p>
          <a:p>
            <a:r>
              <a:rPr lang="en-US" dirty="0" smtClean="0"/>
              <a:t>Be responsible; do not blame others—speak the truth.</a:t>
            </a:r>
          </a:p>
          <a:p>
            <a:r>
              <a:rPr lang="en-US" dirty="0" smtClean="0"/>
              <a:t>Smile and nod to show your sincerity. </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54401" y="838200"/>
            <a:ext cx="4278393" cy="1914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4942614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000" b="1" dirty="0" smtClean="0"/>
              <a:t>Listen Actively</a:t>
            </a:r>
            <a:endParaRPr lang="en-US" sz="6000" b="1" dirty="0"/>
          </a:p>
        </p:txBody>
      </p:sp>
      <p:sp>
        <p:nvSpPr>
          <p:cNvPr id="3" name="Content Placeholder 2"/>
          <p:cNvSpPr>
            <a:spLocks noGrp="1"/>
          </p:cNvSpPr>
          <p:nvPr>
            <p:ph idx="1"/>
          </p:nvPr>
        </p:nvSpPr>
        <p:spPr/>
        <p:txBody>
          <a:bodyPr>
            <a:normAutofit/>
          </a:bodyPr>
          <a:lstStyle/>
          <a:p>
            <a:r>
              <a:rPr lang="en-US" dirty="0" smtClean="0"/>
              <a:t>Seek </a:t>
            </a:r>
            <a:r>
              <a:rPr lang="en-US" dirty="0"/>
              <a:t>first to understand and then </a:t>
            </a:r>
            <a:r>
              <a:rPr lang="en-US" dirty="0" smtClean="0"/>
              <a:t>seek to </a:t>
            </a:r>
            <a:r>
              <a:rPr lang="en-US" dirty="0"/>
              <a:t>be understood. </a:t>
            </a:r>
            <a:endParaRPr lang="en-US" dirty="0" smtClean="0"/>
          </a:p>
          <a:p>
            <a:r>
              <a:rPr lang="en-US" dirty="0" smtClean="0"/>
              <a:t>Actively </a:t>
            </a:r>
            <a:r>
              <a:rPr lang="en-US" dirty="0"/>
              <a:t>listening is about listening with all of our senses and making sure that we understand the other person's views and thoughts before </a:t>
            </a:r>
            <a:r>
              <a:rPr lang="en-US" dirty="0" smtClean="0"/>
              <a:t>speaking </a:t>
            </a:r>
            <a:r>
              <a:rPr lang="en-US" dirty="0"/>
              <a:t>our own</a:t>
            </a:r>
            <a:r>
              <a:rPr lang="en-US" dirty="0" smtClean="0"/>
              <a:t>.</a:t>
            </a:r>
          </a:p>
          <a:p>
            <a:r>
              <a:rPr lang="en-US" dirty="0" smtClean="0"/>
              <a:t> </a:t>
            </a:r>
            <a:r>
              <a:rPr lang="en-US" dirty="0"/>
              <a:t>Active listening requires watching for body </a:t>
            </a:r>
            <a:r>
              <a:rPr lang="en-US" dirty="0" smtClean="0"/>
              <a:t>language</a:t>
            </a:r>
            <a:r>
              <a:rPr lang="en-US" dirty="0"/>
              <a:t> </a:t>
            </a:r>
            <a:r>
              <a:rPr lang="en-US" dirty="0" smtClean="0"/>
              <a:t>to help us understand what is being said.</a:t>
            </a:r>
            <a:endParaRPr lang="en-US" dirty="0"/>
          </a:p>
        </p:txBody>
      </p:sp>
    </p:spTree>
    <p:extLst>
      <p:ext uri="{BB962C8B-B14F-4D97-AF65-F5344CB8AC3E}">
        <p14:creationId xmlns:p14="http://schemas.microsoft.com/office/powerpoint/2010/main" val="291675458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000" y="274638"/>
            <a:ext cx="11074400" cy="1325562"/>
          </a:xfrm>
        </p:spPr>
        <p:txBody>
          <a:bodyPr>
            <a:normAutofit/>
          </a:bodyPr>
          <a:lstStyle/>
          <a:p>
            <a:pPr algn="ctr"/>
            <a:r>
              <a:rPr lang="en-US" b="1" dirty="0" smtClean="0"/>
              <a:t>A Story About Effective Communication</a:t>
            </a:r>
            <a:endParaRPr lang="en-US" b="1" dirty="0"/>
          </a:p>
        </p:txBody>
      </p:sp>
      <p:sp>
        <p:nvSpPr>
          <p:cNvPr id="3" name="Content Placeholder 2"/>
          <p:cNvSpPr>
            <a:spLocks noGrp="1"/>
          </p:cNvSpPr>
          <p:nvPr>
            <p:ph idx="1"/>
          </p:nvPr>
        </p:nvSpPr>
        <p:spPr>
          <a:xfrm>
            <a:off x="609600" y="1828801"/>
            <a:ext cx="10972800" cy="4525963"/>
          </a:xfrm>
        </p:spPr>
        <p:txBody>
          <a:bodyPr/>
          <a:lstStyle/>
          <a:p>
            <a:endParaRPr lang="en-US" dirty="0"/>
          </a:p>
        </p:txBody>
      </p:sp>
      <p:sp>
        <p:nvSpPr>
          <p:cNvPr id="4" name="Rectangle 3"/>
          <p:cNvSpPr/>
          <p:nvPr/>
        </p:nvSpPr>
        <p:spPr>
          <a:xfrm>
            <a:off x="609600" y="2590800"/>
            <a:ext cx="10871200" cy="1200329"/>
          </a:xfrm>
          <a:prstGeom prst="rect">
            <a:avLst/>
          </a:prstGeom>
          <a:noFill/>
        </p:spPr>
        <p:txBody>
          <a:bodyPr wrap="square" lIns="91440" tIns="45720" rIns="91440" bIns="45720">
            <a:spAutoFit/>
          </a:bodyPr>
          <a:lstStyle/>
          <a:p>
            <a:pPr algn="ctr"/>
            <a:r>
              <a:rPr lang="en-US" sz="72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The 90/10 Principle</a:t>
            </a:r>
            <a:endParaRPr lang="en-US" sz="72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extLst>
      <p:ext uri="{BB962C8B-B14F-4D97-AF65-F5344CB8AC3E}">
        <p14:creationId xmlns:p14="http://schemas.microsoft.com/office/powerpoint/2010/main" val="226666487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8" name="Picture 8" descr="ep_rachel_cosgrove_90-10"/>
          <p:cNvPicPr>
            <a:picLocks noChangeAspect="1" noChangeArrowheads="1"/>
          </p:cNvPicPr>
          <p:nvPr/>
        </p:nvPicPr>
        <p:blipFill>
          <a:blip r:embed="rId2">
            <a:extLst>
              <a:ext uri="{28A0092B-C50C-407E-A947-70E740481C1C}">
                <a14:useLocalDpi xmlns:a14="http://schemas.microsoft.com/office/drawing/2010/main" val="0"/>
              </a:ext>
            </a:extLst>
          </a:blip>
          <a:srcRect t="7491" b="14607"/>
          <a:stretch>
            <a:fillRect/>
          </a:stretch>
        </p:blipFill>
        <p:spPr bwMode="auto">
          <a:xfrm>
            <a:off x="2743200" y="381000"/>
            <a:ext cx="7224184"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419" name="Rectangle 6"/>
          <p:cNvSpPr>
            <a:spLocks noChangeArrowheads="1"/>
          </p:cNvSpPr>
          <p:nvPr/>
        </p:nvSpPr>
        <p:spPr bwMode="auto">
          <a:xfrm>
            <a:off x="3021771" y="5357724"/>
            <a:ext cx="614845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3480"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GB" altLang="en-US" sz="3600">
                <a:latin typeface="Comic Sans MS" pitchFamily="66" charset="0"/>
              </a:rPr>
              <a:t>The 90/10 Principle, </a:t>
            </a:r>
            <a:endParaRPr lang="en-US" altLang="en-US" sz="3600">
              <a:latin typeface="Comic Sans MS" pitchFamily="66" charset="0"/>
            </a:endParaRPr>
          </a:p>
          <a:p>
            <a:pPr algn="ctr" eaLnBrk="1" hangingPunct="1"/>
            <a:r>
              <a:rPr lang="en-GB" altLang="en-US" sz="3600">
                <a:latin typeface="Comic Sans MS" pitchFamily="66" charset="0"/>
              </a:rPr>
              <a:t>an absolute truth to live by </a:t>
            </a:r>
          </a:p>
        </p:txBody>
      </p:sp>
    </p:spTree>
    <p:extLst>
      <p:ext uri="{BB962C8B-B14F-4D97-AF65-F5344CB8AC3E}">
        <p14:creationId xmlns:p14="http://schemas.microsoft.com/office/powerpoint/2010/main" val="30675817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Picture 5" descr="?ui=1&amp;view=att&amp;th=127a7ca6029308b5&amp;attid=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51200" y="-1295400"/>
            <a:ext cx="18288000" cy="1028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1070397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5" descr="?ui=1&amp;view=att&amp;th=127a7ca6029308b5&amp;attid=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2800" y="-3429000"/>
            <a:ext cx="18288000" cy="1028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2500228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0" name="Picture 5" descr="?ui=1&amp;view=att&amp;th=127a7ca6029308b5&amp;attid=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53407" y="-2362200"/>
            <a:ext cx="19778133" cy="1112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9660767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4" name="Picture 5" descr="?ui=1&amp;view=att&amp;th=127a7ca6029308b5&amp;attid=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23242" y="-1905000"/>
            <a:ext cx="18288000" cy="1028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182773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11200" y="13855"/>
            <a:ext cx="10972800" cy="1384300"/>
          </a:xfrm>
        </p:spPr>
        <p:txBody>
          <a:bodyPr/>
          <a:lstStyle/>
          <a:p>
            <a:pPr algn="ctr"/>
            <a:r>
              <a:rPr lang="en-US" dirty="0"/>
              <a:t>90/10 Principle</a:t>
            </a:r>
          </a:p>
        </p:txBody>
      </p:sp>
      <p:sp>
        <p:nvSpPr>
          <p:cNvPr id="7" name="Text Placeholder 6"/>
          <p:cNvSpPr>
            <a:spLocks noGrp="1"/>
          </p:cNvSpPr>
          <p:nvPr>
            <p:ph type="body" sz="half" idx="1"/>
          </p:nvPr>
        </p:nvSpPr>
        <p:spPr>
          <a:xfrm>
            <a:off x="6096000" y="1447800"/>
            <a:ext cx="5486400" cy="5181600"/>
          </a:xfrm>
        </p:spPr>
        <p:txBody>
          <a:bodyPr/>
          <a:lstStyle/>
          <a:p>
            <a:pPr marL="0" indent="0">
              <a:buNone/>
            </a:pPr>
            <a:r>
              <a:rPr lang="en-US" dirty="0" smtClean="0"/>
              <a:t>You have no control over what just happened.</a:t>
            </a:r>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You do have control over how you will react.</a:t>
            </a:r>
            <a:endParaRPr lang="en-US" dirty="0"/>
          </a:p>
        </p:txBody>
      </p:sp>
      <p:sp>
        <p:nvSpPr>
          <p:cNvPr id="5" name="Content Placeholder 4"/>
          <p:cNvSpPr>
            <a:spLocks noGrp="1"/>
          </p:cNvSpPr>
          <p:nvPr>
            <p:ph sz="half" idx="2"/>
          </p:nvPr>
        </p:nvSpPr>
        <p:spPr>
          <a:xfrm>
            <a:off x="609600" y="1447800"/>
            <a:ext cx="5384800" cy="4114800"/>
          </a:xfrm>
        </p:spPr>
        <p:txBody>
          <a:bodyPr/>
          <a:lstStyle/>
          <a:p>
            <a:pPr marL="0" indent="0">
              <a:buNone/>
            </a:pPr>
            <a:r>
              <a:rPr lang="en-US" dirty="0" smtClean="0"/>
              <a:t>You are having breakfast with your family.  Your daughter knocks over a cup of coffee; it splashes onto your new, white business shirt.</a:t>
            </a:r>
            <a:endParaRPr lang="en-US" dirty="0"/>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19240" y="2086378"/>
            <a:ext cx="3853793" cy="30531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3"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5858" y="3189070"/>
            <a:ext cx="5147741" cy="34166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558863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6000" b="1" dirty="0" smtClean="0"/>
              <a:t>Our English Corner Friends</a:t>
            </a:r>
            <a:br>
              <a:rPr lang="en-US" sz="6000" b="1" dirty="0" smtClean="0"/>
            </a:br>
            <a:r>
              <a:rPr lang="en-US" sz="3200" b="1" dirty="0" smtClean="0"/>
              <a:t>October 16, 2014</a:t>
            </a:r>
            <a:endParaRPr lang="en-US" sz="3200" b="1" dirty="0"/>
          </a:p>
        </p:txBody>
      </p:sp>
      <p:sp>
        <p:nvSpPr>
          <p:cNvPr id="3" name="Content Placeholder 2"/>
          <p:cNvSpPr>
            <a:spLocks noGrp="1"/>
          </p:cNvSpPr>
          <p:nvPr>
            <p:ph idx="1"/>
          </p:nvPr>
        </p:nvSpPr>
        <p:spPr/>
        <p:txBody>
          <a:bodyPr/>
          <a:lstStyle/>
          <a:p>
            <a:endParaRPr lang="en-US" dirty="0"/>
          </a:p>
        </p:txBody>
      </p:sp>
      <p:pic>
        <p:nvPicPr>
          <p:cNvPr id="1026" name="Picture 2" descr="G:\DCIM\100MSDCF\DSC0270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03557" y="1576552"/>
            <a:ext cx="9795639" cy="73467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151253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90/10 Principle</a:t>
            </a:r>
          </a:p>
        </p:txBody>
      </p:sp>
      <p:sp>
        <p:nvSpPr>
          <p:cNvPr id="3" name="Text Placeholder 2"/>
          <p:cNvSpPr>
            <a:spLocks noGrp="1"/>
          </p:cNvSpPr>
          <p:nvPr>
            <p:ph type="body" sz="half" idx="1"/>
          </p:nvPr>
        </p:nvSpPr>
        <p:spPr>
          <a:xfrm>
            <a:off x="262759" y="1905000"/>
            <a:ext cx="5384800" cy="4114800"/>
          </a:xfrm>
        </p:spPr>
        <p:txBody>
          <a:bodyPr/>
          <a:lstStyle/>
          <a:p>
            <a:pPr marL="0" indent="0">
              <a:buNone/>
            </a:pPr>
            <a:r>
              <a:rPr lang="en-US" dirty="0" smtClean="0"/>
              <a:t>You curse, you harshly scold your daughter for knocking the cup over.  She cries.</a:t>
            </a:r>
            <a:endParaRPr lang="en-US" dirty="0"/>
          </a:p>
        </p:txBody>
      </p:sp>
      <p:sp>
        <p:nvSpPr>
          <p:cNvPr id="4" name="Content Placeholder 3"/>
          <p:cNvSpPr>
            <a:spLocks noGrp="1"/>
          </p:cNvSpPr>
          <p:nvPr>
            <p:ph sz="half" idx="2"/>
          </p:nvPr>
        </p:nvSpPr>
        <p:spPr>
          <a:xfrm>
            <a:off x="5878787" y="1920765"/>
            <a:ext cx="6197600" cy="4114800"/>
          </a:xfrm>
        </p:spPr>
        <p:txBody>
          <a:bodyPr/>
          <a:lstStyle/>
          <a:p>
            <a:pPr marL="0" indent="0">
              <a:buNone/>
            </a:pPr>
            <a:r>
              <a:rPr lang="en-US" dirty="0" smtClean="0"/>
              <a:t>Next you criticize your wife for placing the cup to close to the end of the table.  An argument ensues.</a:t>
            </a:r>
          </a:p>
          <a:p>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3301" y="3610303"/>
            <a:ext cx="4085396" cy="32476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73734" y="3231932"/>
            <a:ext cx="4916846" cy="38546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3172297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90/10 Principle</a:t>
            </a:r>
          </a:p>
        </p:txBody>
      </p:sp>
      <p:sp>
        <p:nvSpPr>
          <p:cNvPr id="3" name="Content Placeholder 2"/>
          <p:cNvSpPr>
            <a:spLocks noGrp="1"/>
          </p:cNvSpPr>
          <p:nvPr>
            <p:ph idx="1"/>
          </p:nvPr>
        </p:nvSpPr>
        <p:spPr/>
        <p:txBody>
          <a:bodyPr/>
          <a:lstStyle/>
          <a:p>
            <a:pPr marL="0" indent="0">
              <a:buNone/>
            </a:pPr>
            <a:r>
              <a:rPr lang="en-US" dirty="0" smtClean="0"/>
              <a:t>You storm upstairs to change your shirt.  When you arrived downstairs, your daughter is too upset to finish her breakfast.  She isn’t ready and misses her ride to school.</a:t>
            </a:r>
            <a:endParaRPr lang="en-US" dirty="0"/>
          </a:p>
        </p:txBody>
      </p:sp>
      <p:pic>
        <p:nvPicPr>
          <p:cNvPr id="31746" name="Picture 2" descr="C:\Users\Murdoch\AppData\Local\Microsoft\Windows\Temporary Internet Files\Content.IE5\928HKK4V\MC900382573[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99200" y="3567545"/>
            <a:ext cx="4368800" cy="3276600"/>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35201" y="4061087"/>
            <a:ext cx="2976033" cy="2359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8741595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000" y="228600"/>
            <a:ext cx="10972800" cy="1143000"/>
          </a:xfrm>
        </p:spPr>
        <p:txBody>
          <a:bodyPr/>
          <a:lstStyle/>
          <a:p>
            <a:r>
              <a:rPr lang="en-US" dirty="0"/>
              <a:t>90/10 Principle</a:t>
            </a:r>
          </a:p>
        </p:txBody>
      </p:sp>
      <p:sp>
        <p:nvSpPr>
          <p:cNvPr id="3" name="Content Placeholder 2"/>
          <p:cNvSpPr>
            <a:spLocks noGrp="1"/>
          </p:cNvSpPr>
          <p:nvPr>
            <p:ph sz="half" idx="1"/>
          </p:nvPr>
        </p:nvSpPr>
        <p:spPr>
          <a:xfrm>
            <a:off x="508000" y="1219201"/>
            <a:ext cx="5384800" cy="4525963"/>
          </a:xfrm>
        </p:spPr>
        <p:txBody>
          <a:bodyPr/>
          <a:lstStyle/>
          <a:p>
            <a:pPr marL="0" indent="0">
              <a:buNone/>
            </a:pPr>
            <a:r>
              <a:rPr lang="en-US" dirty="0" smtClean="0"/>
              <a:t>Your spouse must leave immediately for her work.  So, you drive your daughter to school.  You drive too fast and you are stopped by a police officer.</a:t>
            </a:r>
            <a:endParaRPr lang="en-US" dirty="0"/>
          </a:p>
        </p:txBody>
      </p:sp>
      <p:sp>
        <p:nvSpPr>
          <p:cNvPr id="4" name="Content Placeholder 3"/>
          <p:cNvSpPr>
            <a:spLocks noGrp="1"/>
          </p:cNvSpPr>
          <p:nvPr>
            <p:ph sz="half" idx="2"/>
          </p:nvPr>
        </p:nvSpPr>
        <p:spPr>
          <a:xfrm>
            <a:off x="6197600" y="1371601"/>
            <a:ext cx="5384800" cy="4754563"/>
          </a:xfrm>
        </p:spPr>
        <p:txBody>
          <a:bodyPr/>
          <a:lstStyle/>
          <a:p>
            <a:pPr marL="0" indent="0">
              <a:buNone/>
            </a:pPr>
            <a:r>
              <a:rPr lang="en-US" dirty="0" smtClean="0"/>
              <a:t>The police officer gives you a ticket for speeding.  It will cost you 400 RMB.</a:t>
            </a:r>
            <a:endParaRPr lang="en-US" dirty="0"/>
          </a:p>
        </p:txBody>
      </p:sp>
      <p:pic>
        <p:nvPicPr>
          <p:cNvPr id="32772" name="Picture 4" descr="https://sp.yimg.com/ib/th?id=HN.608042312866399616&amp;pid=15.1&amp;P=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000" y="4343400"/>
            <a:ext cx="4470400" cy="2514600"/>
          </a:xfrm>
          <a:prstGeom prst="rect">
            <a:avLst/>
          </a:prstGeom>
          <a:noFill/>
          <a:extLst>
            <a:ext uri="{909E8E84-426E-40DD-AFC4-6F175D3DCCD1}">
              <a14:hiddenFill xmlns:a14="http://schemas.microsoft.com/office/drawing/2010/main">
                <a:solidFill>
                  <a:srgbClr val="FFFFFF"/>
                </a:solidFill>
              </a14:hiddenFill>
            </a:ext>
          </a:extLst>
        </p:spPr>
      </p:pic>
      <p:pic>
        <p:nvPicPr>
          <p:cNvPr id="3277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08800" y="3242311"/>
            <a:ext cx="3759200" cy="34537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9850079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90/10 Principle</a:t>
            </a:r>
          </a:p>
        </p:txBody>
      </p:sp>
      <p:sp>
        <p:nvSpPr>
          <p:cNvPr id="3" name="Content Placeholder 2"/>
          <p:cNvSpPr>
            <a:spLocks noGrp="1"/>
          </p:cNvSpPr>
          <p:nvPr>
            <p:ph sz="half" idx="1"/>
          </p:nvPr>
        </p:nvSpPr>
        <p:spPr>
          <a:xfrm>
            <a:off x="223345" y="1778328"/>
            <a:ext cx="5181600" cy="4351338"/>
          </a:xfrm>
        </p:spPr>
        <p:txBody>
          <a:bodyPr/>
          <a:lstStyle/>
          <a:p>
            <a:pPr marL="0" indent="0">
              <a:buNone/>
            </a:pPr>
            <a:r>
              <a:rPr lang="en-US" dirty="0" smtClean="0"/>
              <a:t>After a 20 minute delay and a 400RMB fine, you arrive at school. Your daughter runs into school without saying goodbye.</a:t>
            </a:r>
            <a:endParaRPr lang="en-US" dirty="0"/>
          </a:p>
        </p:txBody>
      </p:sp>
      <p:sp>
        <p:nvSpPr>
          <p:cNvPr id="4" name="Content Placeholder 3"/>
          <p:cNvSpPr>
            <a:spLocks noGrp="1"/>
          </p:cNvSpPr>
          <p:nvPr>
            <p:ph sz="half" idx="2"/>
          </p:nvPr>
        </p:nvSpPr>
        <p:spPr/>
        <p:txBody>
          <a:bodyPr/>
          <a:lstStyle/>
          <a:p>
            <a:pPr marL="0" indent="0">
              <a:buNone/>
            </a:pPr>
            <a:r>
              <a:rPr lang="en-US" dirty="0" smtClean="0"/>
              <a:t>You arrive at your office 30 minutes late.  </a:t>
            </a:r>
          </a:p>
          <a:p>
            <a:pPr marL="0" indent="0">
              <a:buNone/>
            </a:pPr>
            <a:endParaRPr lang="en-US" dirty="0" smtClean="0"/>
          </a:p>
          <a:p>
            <a:pPr marL="0" indent="0">
              <a:buNone/>
            </a:pPr>
            <a:r>
              <a:rPr lang="en-US" dirty="0" smtClean="0"/>
              <a:t>You realize you forgot and left your briefcase at home, which contained many important papers.</a:t>
            </a:r>
            <a:endParaRPr lang="en-US" dirty="0"/>
          </a:p>
        </p:txBody>
      </p:sp>
      <p:pic>
        <p:nvPicPr>
          <p:cNvPr id="3379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36000" y="4845627"/>
            <a:ext cx="3048000"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798"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56797" y="2059815"/>
            <a:ext cx="1016003" cy="10341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3830297"/>
            <a:ext cx="4724400" cy="29999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784577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90/10 Principle</a:t>
            </a:r>
          </a:p>
        </p:txBody>
      </p:sp>
      <p:sp>
        <p:nvSpPr>
          <p:cNvPr id="3" name="Content Placeholder 2"/>
          <p:cNvSpPr>
            <a:spLocks noGrp="1"/>
          </p:cNvSpPr>
          <p:nvPr>
            <p:ph sz="half" idx="1"/>
          </p:nvPr>
        </p:nvSpPr>
        <p:spPr/>
        <p:txBody>
          <a:bodyPr/>
          <a:lstStyle/>
          <a:p>
            <a:pPr marL="0" indent="0">
              <a:buNone/>
            </a:pPr>
            <a:r>
              <a:rPr lang="en-US" dirty="0" smtClean="0"/>
              <a:t>Your day has started out terrible; you have a disagreement with your boss.</a:t>
            </a:r>
            <a:endParaRPr lang="en-US" dirty="0"/>
          </a:p>
        </p:txBody>
      </p:sp>
      <p:sp>
        <p:nvSpPr>
          <p:cNvPr id="4" name="Content Placeholder 3"/>
          <p:cNvSpPr>
            <a:spLocks noGrp="1"/>
          </p:cNvSpPr>
          <p:nvPr>
            <p:ph sz="half" idx="2"/>
          </p:nvPr>
        </p:nvSpPr>
        <p:spPr/>
        <p:txBody>
          <a:bodyPr/>
          <a:lstStyle/>
          <a:p>
            <a:pPr marL="0" indent="0">
              <a:buNone/>
            </a:pPr>
            <a:r>
              <a:rPr lang="en-US" dirty="0" smtClean="0"/>
              <a:t>At the end of the workday, you are very tired and look forward to going home only to find that there is a wedge between you and your wife and daughter.</a:t>
            </a:r>
            <a:endParaRPr lang="en-US" dirty="0"/>
          </a:p>
        </p:txBody>
      </p:sp>
      <p:pic>
        <p:nvPicPr>
          <p:cNvPr id="3481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400" y="3657601"/>
            <a:ext cx="5161104" cy="21058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482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33673" y="4495800"/>
            <a:ext cx="4064000" cy="2205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7023800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90/10 Principle</a:t>
            </a:r>
          </a:p>
        </p:txBody>
      </p:sp>
      <p:sp>
        <p:nvSpPr>
          <p:cNvPr id="5" name="Content Placeholder 4"/>
          <p:cNvSpPr>
            <a:spLocks noGrp="1"/>
          </p:cNvSpPr>
          <p:nvPr>
            <p:ph sz="half" idx="1"/>
          </p:nvPr>
        </p:nvSpPr>
        <p:spPr>
          <a:xfrm>
            <a:off x="270641" y="1794093"/>
            <a:ext cx="5181600" cy="4351338"/>
          </a:xfrm>
        </p:spPr>
        <p:txBody>
          <a:bodyPr/>
          <a:lstStyle/>
          <a:p>
            <a:pPr marL="0" indent="0">
              <a:buNone/>
            </a:pPr>
            <a:r>
              <a:rPr lang="en-US" dirty="0" smtClean="0"/>
              <a:t>Why did you have such a bad day?</a:t>
            </a:r>
            <a:endParaRPr lang="en-US" dirty="0"/>
          </a:p>
        </p:txBody>
      </p:sp>
      <p:sp>
        <p:nvSpPr>
          <p:cNvPr id="6" name="Content Placeholder 5"/>
          <p:cNvSpPr>
            <a:spLocks noGrp="1"/>
          </p:cNvSpPr>
          <p:nvPr>
            <p:ph sz="half" idx="2"/>
          </p:nvPr>
        </p:nvSpPr>
        <p:spPr>
          <a:xfrm>
            <a:off x="6096000" y="1631732"/>
            <a:ext cx="6096000" cy="4525963"/>
          </a:xfrm>
        </p:spPr>
        <p:txBody>
          <a:bodyPr>
            <a:normAutofit/>
          </a:bodyPr>
          <a:lstStyle/>
          <a:p>
            <a:pPr marL="514350" indent="-514350">
              <a:buAutoNum type="alphaUcPeriod"/>
            </a:pPr>
            <a:r>
              <a:rPr lang="en-US" sz="3200" dirty="0" smtClean="0"/>
              <a:t>Did the coffee cause it?</a:t>
            </a:r>
          </a:p>
          <a:p>
            <a:pPr marL="514350" indent="-514350">
              <a:buAutoNum type="alphaUcPeriod"/>
            </a:pPr>
            <a:r>
              <a:rPr lang="en-US" sz="3200" dirty="0" smtClean="0"/>
              <a:t>Did your daughter cause it?</a:t>
            </a:r>
          </a:p>
          <a:p>
            <a:pPr marL="514350" indent="-514350">
              <a:buAutoNum type="alphaUcPeriod"/>
            </a:pPr>
            <a:r>
              <a:rPr lang="en-US" sz="3200" dirty="0" smtClean="0"/>
              <a:t>Did the policeman cause it?</a:t>
            </a:r>
          </a:p>
          <a:p>
            <a:pPr marL="514350" indent="-514350">
              <a:buAutoNum type="alphaUcPeriod"/>
            </a:pPr>
            <a:r>
              <a:rPr lang="en-US" sz="3200" dirty="0" smtClean="0"/>
              <a:t>Did your boss cause it?</a:t>
            </a:r>
          </a:p>
          <a:p>
            <a:pPr marL="514350" indent="-514350">
              <a:buAutoNum type="alphaUcPeriod"/>
            </a:pPr>
            <a:r>
              <a:rPr lang="en-US" sz="3200" dirty="0" smtClean="0"/>
              <a:t>Did you cause it?</a:t>
            </a:r>
            <a:endParaRPr lang="en-US" sz="3200" dirty="0"/>
          </a:p>
        </p:txBody>
      </p:sp>
      <p:pic>
        <p:nvPicPr>
          <p:cNvPr id="358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6000" y="2798618"/>
            <a:ext cx="4588933" cy="37545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0509890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90/10 Principle</a:t>
            </a:r>
          </a:p>
        </p:txBody>
      </p:sp>
      <p:sp>
        <p:nvSpPr>
          <p:cNvPr id="3" name="Content Placeholder 2"/>
          <p:cNvSpPr>
            <a:spLocks noGrp="1"/>
          </p:cNvSpPr>
          <p:nvPr>
            <p:ph idx="1"/>
          </p:nvPr>
        </p:nvSpPr>
        <p:spPr/>
        <p:txBody>
          <a:bodyPr>
            <a:normAutofit/>
          </a:bodyPr>
          <a:lstStyle/>
          <a:p>
            <a:pPr marL="0" indent="0" algn="ctr">
              <a:buNone/>
            </a:pPr>
            <a:r>
              <a:rPr lang="en-US" sz="6000" dirty="0" smtClean="0"/>
              <a:t>Answer</a:t>
            </a:r>
          </a:p>
          <a:p>
            <a:pPr marL="0" indent="0" algn="ctr">
              <a:buNone/>
            </a:pPr>
            <a:endParaRPr lang="en-US" sz="6000" dirty="0"/>
          </a:p>
          <a:p>
            <a:pPr marL="0" indent="0" algn="ctr">
              <a:buNone/>
            </a:pPr>
            <a:r>
              <a:rPr lang="en-US" sz="6000" dirty="0" smtClean="0"/>
              <a:t>E. You caused it!</a:t>
            </a:r>
            <a:endParaRPr lang="en-US" sz="60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3200" y="3422074"/>
            <a:ext cx="2489200" cy="1266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9307008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8" name="Picture 8" descr="ep_rachel_cosgrove_90-10"/>
          <p:cNvPicPr>
            <a:picLocks noChangeAspect="1" noChangeArrowheads="1"/>
          </p:cNvPicPr>
          <p:nvPr/>
        </p:nvPicPr>
        <p:blipFill>
          <a:blip r:embed="rId2">
            <a:extLst>
              <a:ext uri="{28A0092B-C50C-407E-A947-70E740481C1C}">
                <a14:useLocalDpi xmlns:a14="http://schemas.microsoft.com/office/drawing/2010/main" val="0"/>
              </a:ext>
            </a:extLst>
          </a:blip>
          <a:srcRect t="7491" b="14607"/>
          <a:stretch>
            <a:fillRect/>
          </a:stretch>
        </p:blipFill>
        <p:spPr bwMode="auto">
          <a:xfrm>
            <a:off x="2743200" y="381000"/>
            <a:ext cx="7224184"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419" name="Rectangle 6"/>
          <p:cNvSpPr>
            <a:spLocks noChangeArrowheads="1"/>
          </p:cNvSpPr>
          <p:nvPr/>
        </p:nvSpPr>
        <p:spPr bwMode="auto">
          <a:xfrm>
            <a:off x="2055163" y="5357724"/>
            <a:ext cx="8081679"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3480"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GB" altLang="en-US" sz="3600" dirty="0" smtClean="0">
                <a:latin typeface="Comic Sans MS" pitchFamily="66" charset="0"/>
              </a:rPr>
              <a:t>Communication: The </a:t>
            </a:r>
            <a:r>
              <a:rPr lang="en-GB" altLang="en-US" sz="3600" dirty="0">
                <a:latin typeface="Comic Sans MS" pitchFamily="66" charset="0"/>
              </a:rPr>
              <a:t>90/10 </a:t>
            </a:r>
            <a:r>
              <a:rPr lang="en-GB" altLang="en-US" sz="3600" dirty="0" smtClean="0">
                <a:latin typeface="Comic Sans MS" pitchFamily="66" charset="0"/>
              </a:rPr>
              <a:t>Principle, </a:t>
            </a:r>
            <a:endParaRPr lang="en-US" altLang="en-US" sz="3600" dirty="0">
              <a:latin typeface="Comic Sans MS" pitchFamily="66" charset="0"/>
            </a:endParaRPr>
          </a:p>
          <a:p>
            <a:pPr algn="ctr" eaLnBrk="1" hangingPunct="1"/>
            <a:r>
              <a:rPr lang="en-GB" altLang="en-US" sz="3600" dirty="0">
                <a:latin typeface="Comic Sans MS" pitchFamily="66" charset="0"/>
              </a:rPr>
              <a:t>an absolute truth to live </a:t>
            </a:r>
            <a:r>
              <a:rPr lang="en-GB" altLang="en-US" sz="3600" dirty="0" smtClean="0">
                <a:latin typeface="Comic Sans MS" pitchFamily="66" charset="0"/>
              </a:rPr>
              <a:t>by. </a:t>
            </a:r>
            <a:endParaRPr lang="en-GB" altLang="en-US" sz="3600" dirty="0">
              <a:latin typeface="Comic Sans MS" pitchFamily="66" charset="0"/>
            </a:endParaRPr>
          </a:p>
        </p:txBody>
      </p:sp>
    </p:spTree>
    <p:extLst>
      <p:ext uri="{BB962C8B-B14F-4D97-AF65-F5344CB8AC3E}">
        <p14:creationId xmlns:p14="http://schemas.microsoft.com/office/powerpoint/2010/main" val="51520427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7028" y="223236"/>
            <a:ext cx="10515600" cy="1325563"/>
          </a:xfrm>
        </p:spPr>
        <p:txBody>
          <a:bodyPr>
            <a:normAutofit/>
          </a:bodyPr>
          <a:lstStyle/>
          <a:p>
            <a:pPr algn="ctr"/>
            <a:r>
              <a:rPr lang="en-US" b="1" dirty="0" smtClean="0"/>
              <a:t>You had no control over what </a:t>
            </a:r>
            <a:br>
              <a:rPr lang="en-US" b="1" dirty="0" smtClean="0"/>
            </a:br>
            <a:r>
              <a:rPr lang="en-US" b="1" dirty="0" smtClean="0"/>
              <a:t>happened to the coffee.</a:t>
            </a:r>
            <a:endParaRPr lang="en-US" b="1" dirty="0"/>
          </a:p>
        </p:txBody>
      </p:sp>
      <p:sp>
        <p:nvSpPr>
          <p:cNvPr id="3" name="Content Placeholder 2"/>
          <p:cNvSpPr>
            <a:spLocks noGrp="1"/>
          </p:cNvSpPr>
          <p:nvPr>
            <p:ph idx="1"/>
          </p:nvPr>
        </p:nvSpPr>
        <p:spPr>
          <a:xfrm>
            <a:off x="304800" y="1600201"/>
            <a:ext cx="11582400" cy="4525963"/>
          </a:xfrm>
        </p:spPr>
        <p:txBody>
          <a:bodyPr>
            <a:normAutofit lnSpcReduction="10000"/>
          </a:bodyPr>
          <a:lstStyle/>
          <a:p>
            <a:pPr marL="0" indent="0">
              <a:buNone/>
            </a:pPr>
            <a:r>
              <a:rPr lang="en-US" dirty="0" smtClean="0"/>
              <a:t>How you responded when the spill occurred is what caused the bad day!</a:t>
            </a:r>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How could you have handled the spilled coffee better?</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29891" y="2317532"/>
            <a:ext cx="4068633" cy="27039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484584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3965" y="175939"/>
            <a:ext cx="10515600" cy="1325563"/>
          </a:xfrm>
        </p:spPr>
        <p:txBody>
          <a:bodyPr>
            <a:normAutofit/>
          </a:bodyPr>
          <a:lstStyle/>
          <a:p>
            <a:pPr algn="ctr"/>
            <a:r>
              <a:rPr lang="en-US" b="1" dirty="0" smtClean="0"/>
              <a:t>The coffee splashes over you;</a:t>
            </a:r>
            <a:br>
              <a:rPr lang="en-US" b="1" dirty="0" smtClean="0"/>
            </a:br>
            <a:r>
              <a:rPr lang="en-US" b="1" dirty="0" smtClean="0"/>
              <a:t>your daughter begins to cry.</a:t>
            </a:r>
            <a:endParaRPr lang="en-US" b="1" dirty="0"/>
          </a:p>
        </p:txBody>
      </p:sp>
      <p:sp>
        <p:nvSpPr>
          <p:cNvPr id="7" name="Content Placeholder 6"/>
          <p:cNvSpPr>
            <a:spLocks noGrp="1"/>
          </p:cNvSpPr>
          <p:nvPr>
            <p:ph sz="half" idx="1"/>
          </p:nvPr>
        </p:nvSpPr>
        <p:spPr>
          <a:xfrm>
            <a:off x="406400" y="1828800"/>
            <a:ext cx="5791200" cy="5029200"/>
          </a:xfrm>
        </p:spPr>
        <p:txBody>
          <a:bodyPr>
            <a:normAutofit lnSpcReduction="10000"/>
          </a:bodyPr>
          <a:lstStyle/>
          <a:p>
            <a:r>
              <a:rPr lang="en-US" dirty="0" smtClean="0"/>
              <a:t>You gentle say, “It’s okay, honey, you just need to be more careful next time.”</a:t>
            </a:r>
            <a:endParaRPr lang="en-US" dirty="0"/>
          </a:p>
          <a:p>
            <a:r>
              <a:rPr lang="en-US" dirty="0" smtClean="0"/>
              <a:t>Grabbing a towel, you clean-up  the coffee; change your shirt, and pick-up your briefcase.  </a:t>
            </a:r>
          </a:p>
          <a:p>
            <a:r>
              <a:rPr lang="en-US" dirty="0" smtClean="0"/>
              <a:t>Your daughter smiles, waves and says, “Love you Daddy,” as she leaves for school.</a:t>
            </a:r>
          </a:p>
          <a:p>
            <a:r>
              <a:rPr lang="en-US" dirty="0" smtClean="0"/>
              <a:t>You arrive at the office 5 minutes early and greet everyone with a smile.</a:t>
            </a:r>
            <a:endParaRPr lang="en-US" dirty="0"/>
          </a:p>
        </p:txBody>
      </p:sp>
      <p:pic>
        <p:nvPicPr>
          <p:cNvPr id="10" name="Picture 3"/>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tretch>
            <a:fillRect/>
          </a:stretch>
        </p:blipFill>
        <p:spPr bwMode="auto">
          <a:xfrm>
            <a:off x="6400801" y="2133601"/>
            <a:ext cx="5639169" cy="28195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330903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6000" b="1" dirty="0" smtClean="0"/>
              <a:t>Our English Corner Friends</a:t>
            </a:r>
            <a:br>
              <a:rPr lang="en-US" sz="6000" b="1" dirty="0" smtClean="0"/>
            </a:br>
            <a:r>
              <a:rPr lang="en-US" sz="3200" b="1" dirty="0" smtClean="0"/>
              <a:t>October 16, 2014</a:t>
            </a:r>
            <a:endParaRPr lang="en-US" sz="3200" b="1" dirty="0"/>
          </a:p>
        </p:txBody>
      </p:sp>
      <p:sp>
        <p:nvSpPr>
          <p:cNvPr id="3" name="Content Placeholder 2"/>
          <p:cNvSpPr>
            <a:spLocks noGrp="1"/>
          </p:cNvSpPr>
          <p:nvPr>
            <p:ph idx="1"/>
          </p:nvPr>
        </p:nvSpPr>
        <p:spPr/>
        <p:txBody>
          <a:bodyPr/>
          <a:lstStyle/>
          <a:p>
            <a:endParaRPr lang="en-US" dirty="0"/>
          </a:p>
        </p:txBody>
      </p:sp>
      <p:pic>
        <p:nvPicPr>
          <p:cNvPr id="2050" name="Picture 2" descr="G:\DCIM\100MSDCF\DSC0270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35550" y="1810407"/>
            <a:ext cx="9336691" cy="70025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281006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5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400" y="-1143000"/>
            <a:ext cx="13411200" cy="754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6708474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b="1" dirty="0" smtClean="0"/>
              <a:t>Two Different Scenarios </a:t>
            </a:r>
            <a:endParaRPr lang="en-US" sz="5400" b="1" dirty="0"/>
          </a:p>
        </p:txBody>
      </p:sp>
      <p:sp>
        <p:nvSpPr>
          <p:cNvPr id="3" name="Content Placeholder 2"/>
          <p:cNvSpPr>
            <a:spLocks noGrp="1"/>
          </p:cNvSpPr>
          <p:nvPr>
            <p:ph idx="1"/>
          </p:nvPr>
        </p:nvSpPr>
        <p:spPr/>
        <p:txBody>
          <a:bodyPr>
            <a:normAutofit/>
          </a:bodyPr>
          <a:lstStyle/>
          <a:p>
            <a:r>
              <a:rPr lang="en-US" sz="4800" dirty="0" smtClean="0"/>
              <a:t>Both started with a spilled cup of coffee.</a:t>
            </a:r>
          </a:p>
          <a:p>
            <a:r>
              <a:rPr lang="en-US" sz="4800" dirty="0" smtClean="0"/>
              <a:t>Both ended differently.</a:t>
            </a:r>
          </a:p>
          <a:p>
            <a:endParaRPr lang="en-US" sz="4800" dirty="0"/>
          </a:p>
          <a:p>
            <a:endParaRPr lang="en-US" sz="4800" dirty="0" smtClean="0"/>
          </a:p>
          <a:p>
            <a:r>
              <a:rPr lang="en-US" sz="4800" dirty="0" smtClean="0"/>
              <a:t>Discuss with your seat partners.</a:t>
            </a:r>
            <a:endParaRPr lang="en-US" sz="4800" dirty="0"/>
          </a:p>
        </p:txBody>
      </p:sp>
      <p:sp>
        <p:nvSpPr>
          <p:cNvPr id="4" name="Rectangle 3"/>
          <p:cNvSpPr/>
          <p:nvPr/>
        </p:nvSpPr>
        <p:spPr>
          <a:xfrm>
            <a:off x="7267903" y="2788402"/>
            <a:ext cx="4209393" cy="2062103"/>
          </a:xfrm>
          <a:prstGeom prst="rect">
            <a:avLst/>
          </a:prstGeom>
          <a:noFill/>
        </p:spPr>
        <p:txBody>
          <a:bodyPr wrap="square" lIns="91440" tIns="45720" rIns="91440" bIns="45720">
            <a:spAutoFit/>
          </a:bodyPr>
          <a:lstStyle/>
          <a:p>
            <a:pPr algn="ctr"/>
            <a:r>
              <a:rPr lang="en-US" sz="1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Why?</a:t>
            </a:r>
            <a:endParaRPr lang="en-US" sz="128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extLst>
      <p:ext uri="{BB962C8B-B14F-4D97-AF65-F5344CB8AC3E}">
        <p14:creationId xmlns:p14="http://schemas.microsoft.com/office/powerpoint/2010/main" val="253141751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9418086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9731" y="0"/>
            <a:ext cx="10515600" cy="1325563"/>
          </a:xfrm>
        </p:spPr>
        <p:txBody>
          <a:bodyPr>
            <a:normAutofit/>
          </a:bodyPr>
          <a:lstStyle/>
          <a:p>
            <a:r>
              <a:rPr lang="en-US" sz="4800" b="1" dirty="0" smtClean="0"/>
              <a:t>What have you learned so far?</a:t>
            </a:r>
            <a:endParaRPr lang="en-US" sz="4800" b="1" dirty="0"/>
          </a:p>
        </p:txBody>
      </p:sp>
      <p:sp>
        <p:nvSpPr>
          <p:cNvPr id="3" name="Content Placeholder 2"/>
          <p:cNvSpPr>
            <a:spLocks noGrp="1"/>
          </p:cNvSpPr>
          <p:nvPr>
            <p:ph idx="1"/>
          </p:nvPr>
        </p:nvSpPr>
        <p:spPr>
          <a:xfrm>
            <a:off x="406400" y="1166019"/>
            <a:ext cx="11582400" cy="4525963"/>
          </a:xfrm>
        </p:spPr>
        <p:txBody>
          <a:bodyPr>
            <a:normAutofit/>
          </a:bodyPr>
          <a:lstStyle/>
          <a:p>
            <a:r>
              <a:rPr lang="en-US" sz="4000" dirty="0" smtClean="0"/>
              <a:t>Share what you have learned about communication with the people seated next to you.</a:t>
            </a:r>
          </a:p>
          <a:p>
            <a:endParaRPr lang="en-US" sz="4000" dirty="0" smtClean="0"/>
          </a:p>
          <a:p>
            <a:pPr marL="0" indent="0">
              <a:buNone/>
            </a:pPr>
            <a:endParaRPr lang="en-US" sz="4000" dirty="0" smtClean="0"/>
          </a:p>
          <a:p>
            <a:pPr marL="0" indent="0">
              <a:buNone/>
            </a:pPr>
            <a:endParaRPr lang="en-US" sz="4000" dirty="0" smtClean="0"/>
          </a:p>
          <a:p>
            <a:r>
              <a:rPr lang="en-US" sz="4000" dirty="0" smtClean="0"/>
              <a:t>What questions do you have for us?</a:t>
            </a:r>
            <a:endParaRPr lang="en-US" sz="4000" dirty="0"/>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78400" y="5299364"/>
            <a:ext cx="2032000"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descr="C:\Users\Murdoch\AppData\Local\Microsoft\Windows\Temporary Internet Files\Content.IE5\RMOFRDZL\MC90012730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48170" y="2467303"/>
            <a:ext cx="3622392" cy="15944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640353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015031" y="1702676"/>
            <a:ext cx="9052362" cy="50987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366376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b="1" dirty="0" smtClean="0"/>
              <a:t>Communication  </a:t>
            </a:r>
            <a:endParaRPr lang="en-US" b="1" dirty="0"/>
          </a:p>
        </p:txBody>
      </p:sp>
      <p:sp>
        <p:nvSpPr>
          <p:cNvPr id="4" name="Content Placeholder 3"/>
          <p:cNvSpPr>
            <a:spLocks noGrp="1"/>
          </p:cNvSpPr>
          <p:nvPr>
            <p:ph sz="half" idx="1"/>
          </p:nvPr>
        </p:nvSpPr>
        <p:spPr>
          <a:xfrm>
            <a:off x="252249" y="1715267"/>
            <a:ext cx="5783317" cy="4351338"/>
          </a:xfrm>
        </p:spPr>
        <p:txBody>
          <a:bodyPr>
            <a:noAutofit/>
          </a:bodyPr>
          <a:lstStyle/>
          <a:p>
            <a:pPr marL="0" indent="0">
              <a:buNone/>
            </a:pPr>
            <a:r>
              <a:rPr lang="en-US" dirty="0"/>
              <a:t>“Dear Stefanie, Dinner tasted </a:t>
            </a:r>
            <a:r>
              <a:rPr lang="en-US" dirty="0" smtClean="0"/>
              <a:t>awful, </a:t>
            </a:r>
            <a:r>
              <a:rPr lang="en-US" dirty="0"/>
              <a:t>and it </a:t>
            </a:r>
            <a:r>
              <a:rPr lang="en-US" dirty="0" smtClean="0"/>
              <a:t>smelled</a:t>
            </a:r>
          </a:p>
          <a:p>
            <a:pPr marL="0" indent="0">
              <a:buNone/>
            </a:pPr>
            <a:r>
              <a:rPr lang="en-US" dirty="0" smtClean="0"/>
              <a:t>so </a:t>
            </a:r>
            <a:r>
              <a:rPr lang="en-US" dirty="0"/>
              <a:t>I am leaving </a:t>
            </a:r>
            <a:r>
              <a:rPr lang="en-US" dirty="0" smtClean="0"/>
              <a:t>you</a:t>
            </a:r>
          </a:p>
          <a:p>
            <a:pPr marL="0" indent="0">
              <a:buNone/>
            </a:pPr>
            <a:r>
              <a:rPr lang="en-US" dirty="0" smtClean="0"/>
              <a:t>I </a:t>
            </a:r>
            <a:r>
              <a:rPr lang="en-US" dirty="0"/>
              <a:t>have to just </a:t>
            </a:r>
            <a:r>
              <a:rPr lang="en-US" dirty="0" smtClean="0"/>
              <a:t>go </a:t>
            </a:r>
          </a:p>
          <a:p>
            <a:pPr marL="0" indent="0">
              <a:buNone/>
            </a:pPr>
            <a:r>
              <a:rPr lang="en-US" dirty="0" smtClean="0"/>
              <a:t>I </a:t>
            </a:r>
            <a:r>
              <a:rPr lang="en-US" dirty="0"/>
              <a:t>have taken all my things I </a:t>
            </a:r>
            <a:r>
              <a:rPr lang="en-US" dirty="0" smtClean="0"/>
              <a:t>need</a:t>
            </a:r>
          </a:p>
          <a:p>
            <a:pPr marL="0" indent="0">
              <a:buNone/>
            </a:pPr>
            <a:r>
              <a:rPr lang="en-US" dirty="0" smtClean="0"/>
              <a:t> </a:t>
            </a:r>
            <a:r>
              <a:rPr lang="en-US" dirty="0"/>
              <a:t>Just can’t stand </a:t>
            </a:r>
            <a:r>
              <a:rPr lang="en-US" dirty="0" smtClean="0"/>
              <a:t>you</a:t>
            </a:r>
          </a:p>
          <a:p>
            <a:pPr marL="0" indent="0">
              <a:buNone/>
            </a:pPr>
            <a:r>
              <a:rPr lang="en-US" dirty="0" smtClean="0"/>
              <a:t> </a:t>
            </a:r>
            <a:r>
              <a:rPr lang="en-US" dirty="0"/>
              <a:t>I won’t be </a:t>
            </a:r>
            <a:r>
              <a:rPr lang="en-US" dirty="0" smtClean="0"/>
              <a:t>back</a:t>
            </a:r>
          </a:p>
          <a:p>
            <a:pPr marL="0" indent="0">
              <a:buNone/>
            </a:pPr>
            <a:r>
              <a:rPr lang="en-US" dirty="0" smtClean="0"/>
              <a:t> </a:t>
            </a:r>
            <a:r>
              <a:rPr lang="en-US" dirty="0"/>
              <a:t>I have had enough dinner. Thanks. </a:t>
            </a:r>
            <a:endParaRPr lang="en-US" dirty="0" smtClean="0"/>
          </a:p>
          <a:p>
            <a:pPr marL="0" indent="0">
              <a:buNone/>
            </a:pPr>
            <a:r>
              <a:rPr lang="en-US" dirty="0" smtClean="0"/>
              <a:t>Enjoy </a:t>
            </a:r>
            <a:r>
              <a:rPr lang="en-US" dirty="0"/>
              <a:t>your </a:t>
            </a:r>
            <a:r>
              <a:rPr lang="en-US" dirty="0" smtClean="0"/>
              <a:t>life</a:t>
            </a:r>
          </a:p>
          <a:p>
            <a:pPr marL="0" indent="0">
              <a:buNone/>
            </a:pPr>
            <a:r>
              <a:rPr lang="en-US" dirty="0" smtClean="0"/>
              <a:t> </a:t>
            </a:r>
            <a:r>
              <a:rPr lang="en-US" dirty="0"/>
              <a:t>Goodbye, </a:t>
            </a:r>
            <a:endParaRPr lang="en-US" dirty="0"/>
          </a:p>
        </p:txBody>
      </p:sp>
    </p:spTree>
    <p:extLst>
      <p:ext uri="{BB962C8B-B14F-4D97-AF65-F5344CB8AC3E}">
        <p14:creationId xmlns:p14="http://schemas.microsoft.com/office/powerpoint/2010/main" val="174046461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8200" y="160174"/>
            <a:ext cx="10515600" cy="1325563"/>
          </a:xfrm>
        </p:spPr>
        <p:txBody>
          <a:bodyPr/>
          <a:lstStyle/>
          <a:p>
            <a:pPr algn="ctr"/>
            <a:r>
              <a:rPr lang="en-US" b="1" dirty="0" smtClean="0"/>
              <a:t>Communication requires knowing both sides of the story.</a:t>
            </a:r>
            <a:endParaRPr lang="en-US" b="1" dirty="0"/>
          </a:p>
        </p:txBody>
      </p:sp>
      <p:sp>
        <p:nvSpPr>
          <p:cNvPr id="4" name="Content Placeholder 3"/>
          <p:cNvSpPr>
            <a:spLocks noGrp="1"/>
          </p:cNvSpPr>
          <p:nvPr>
            <p:ph sz="half" idx="1"/>
          </p:nvPr>
        </p:nvSpPr>
        <p:spPr>
          <a:xfrm>
            <a:off x="236483" y="1589142"/>
            <a:ext cx="5783317" cy="4351338"/>
          </a:xfrm>
        </p:spPr>
        <p:txBody>
          <a:bodyPr>
            <a:noAutofit/>
          </a:bodyPr>
          <a:lstStyle/>
          <a:p>
            <a:pPr marL="0" indent="0">
              <a:buNone/>
            </a:pPr>
            <a:r>
              <a:rPr lang="en-US" dirty="0"/>
              <a:t>“Dear Stefanie, Dinner tasted </a:t>
            </a:r>
            <a:r>
              <a:rPr lang="en-US" dirty="0" smtClean="0"/>
              <a:t>awful </a:t>
            </a:r>
            <a:endParaRPr lang="en-US" dirty="0"/>
          </a:p>
          <a:p>
            <a:pPr marL="0" indent="0">
              <a:buNone/>
            </a:pPr>
            <a:r>
              <a:rPr lang="en-US" dirty="0" smtClean="0"/>
              <a:t>and it smelled, </a:t>
            </a:r>
          </a:p>
          <a:p>
            <a:pPr marL="0" indent="0">
              <a:buNone/>
            </a:pPr>
            <a:r>
              <a:rPr lang="en-US" dirty="0" smtClean="0"/>
              <a:t>so </a:t>
            </a:r>
            <a:r>
              <a:rPr lang="en-US" dirty="0"/>
              <a:t>I am leaving </a:t>
            </a:r>
            <a:r>
              <a:rPr lang="en-US" dirty="0" smtClean="0"/>
              <a:t>you </a:t>
            </a:r>
          </a:p>
          <a:p>
            <a:pPr marL="0" indent="0">
              <a:buNone/>
            </a:pPr>
            <a:r>
              <a:rPr lang="en-US" dirty="0" smtClean="0"/>
              <a:t>I </a:t>
            </a:r>
            <a:r>
              <a:rPr lang="en-US" dirty="0"/>
              <a:t>have to just </a:t>
            </a:r>
            <a:r>
              <a:rPr lang="en-US" dirty="0" smtClean="0"/>
              <a:t>go. </a:t>
            </a:r>
          </a:p>
          <a:p>
            <a:pPr marL="0" indent="0">
              <a:buNone/>
            </a:pPr>
            <a:r>
              <a:rPr lang="en-US" dirty="0" smtClean="0"/>
              <a:t>I </a:t>
            </a:r>
            <a:r>
              <a:rPr lang="en-US" dirty="0"/>
              <a:t>have taken all my things I </a:t>
            </a:r>
            <a:r>
              <a:rPr lang="en-US" dirty="0" smtClean="0"/>
              <a:t>need</a:t>
            </a:r>
          </a:p>
          <a:p>
            <a:pPr marL="0" indent="0">
              <a:buNone/>
            </a:pPr>
            <a:r>
              <a:rPr lang="en-US" dirty="0" smtClean="0"/>
              <a:t> </a:t>
            </a:r>
            <a:r>
              <a:rPr lang="en-US" dirty="0"/>
              <a:t>Just can’t stand </a:t>
            </a:r>
            <a:r>
              <a:rPr lang="en-US" dirty="0" smtClean="0"/>
              <a:t>you</a:t>
            </a:r>
          </a:p>
          <a:p>
            <a:pPr marL="0" indent="0">
              <a:buNone/>
            </a:pPr>
            <a:r>
              <a:rPr lang="en-US" dirty="0" smtClean="0"/>
              <a:t> </a:t>
            </a:r>
            <a:r>
              <a:rPr lang="en-US" dirty="0"/>
              <a:t>I won’t be </a:t>
            </a:r>
            <a:r>
              <a:rPr lang="en-US" dirty="0" smtClean="0"/>
              <a:t>back</a:t>
            </a:r>
          </a:p>
          <a:p>
            <a:pPr marL="0" indent="0">
              <a:buNone/>
            </a:pPr>
            <a:r>
              <a:rPr lang="en-US" dirty="0" smtClean="0"/>
              <a:t> </a:t>
            </a:r>
            <a:r>
              <a:rPr lang="en-US" dirty="0"/>
              <a:t>I have had enough dinner. </a:t>
            </a:r>
            <a:r>
              <a:rPr lang="en-US" dirty="0" smtClean="0"/>
              <a:t> </a:t>
            </a:r>
          </a:p>
          <a:p>
            <a:pPr marL="0" indent="0">
              <a:buNone/>
            </a:pPr>
            <a:r>
              <a:rPr lang="en-US" dirty="0" smtClean="0"/>
              <a:t>Enjoy </a:t>
            </a:r>
            <a:r>
              <a:rPr lang="en-US" dirty="0"/>
              <a:t>your </a:t>
            </a:r>
            <a:r>
              <a:rPr lang="en-US" dirty="0" smtClean="0"/>
              <a:t>life</a:t>
            </a:r>
          </a:p>
          <a:p>
            <a:pPr marL="0" indent="0">
              <a:buNone/>
            </a:pPr>
            <a:r>
              <a:rPr lang="en-US" dirty="0" smtClean="0"/>
              <a:t>Goodbye</a:t>
            </a:r>
            <a:r>
              <a:rPr lang="en-US" dirty="0"/>
              <a:t>, </a:t>
            </a:r>
            <a:endParaRPr lang="en-US" dirty="0"/>
          </a:p>
        </p:txBody>
      </p:sp>
      <p:sp>
        <p:nvSpPr>
          <p:cNvPr id="6" name="Content Placeholder 5"/>
          <p:cNvSpPr>
            <a:spLocks noGrp="1"/>
          </p:cNvSpPr>
          <p:nvPr>
            <p:ph sz="half" idx="2"/>
          </p:nvPr>
        </p:nvSpPr>
        <p:spPr>
          <a:xfrm>
            <a:off x="6172200" y="1604908"/>
            <a:ext cx="5181600" cy="4351338"/>
          </a:xfrm>
        </p:spPr>
        <p:txBody>
          <a:bodyPr>
            <a:noAutofit/>
          </a:bodyPr>
          <a:lstStyle/>
          <a:p>
            <a:pPr marL="0" indent="0">
              <a:buNone/>
            </a:pPr>
            <a:r>
              <a:rPr lang="en-US" dirty="0" err="1"/>
              <a:t>l</a:t>
            </a:r>
            <a:r>
              <a:rPr lang="en-US" dirty="0" err="1" smtClean="0"/>
              <a:t>y</a:t>
            </a:r>
            <a:r>
              <a:rPr lang="en-US" dirty="0" smtClean="0"/>
              <a:t> good,</a:t>
            </a:r>
          </a:p>
          <a:p>
            <a:pPr marL="0" indent="0">
              <a:buNone/>
            </a:pPr>
            <a:r>
              <a:rPr lang="en-US" dirty="0"/>
              <a:t>g</a:t>
            </a:r>
            <a:r>
              <a:rPr lang="en-US" dirty="0" smtClean="0"/>
              <a:t>reat,</a:t>
            </a:r>
          </a:p>
          <a:p>
            <a:pPr marL="0" indent="0">
              <a:buNone/>
            </a:pPr>
            <a:r>
              <a:rPr lang="en-US" dirty="0"/>
              <a:t>a</a:t>
            </a:r>
            <a:r>
              <a:rPr lang="en-US" dirty="0" smtClean="0"/>
              <a:t> note,</a:t>
            </a:r>
            <a:r>
              <a:rPr lang="en-US" dirty="0"/>
              <a:t> </a:t>
            </a:r>
            <a:endParaRPr lang="en-US" dirty="0" smtClean="0"/>
          </a:p>
          <a:p>
            <a:pPr marL="0" indent="0">
              <a:buNone/>
            </a:pPr>
            <a:r>
              <a:rPr lang="en-US" dirty="0" smtClean="0"/>
              <a:t>to </a:t>
            </a:r>
            <a:r>
              <a:rPr lang="en-US" dirty="0"/>
              <a:t>the </a:t>
            </a:r>
            <a:r>
              <a:rPr lang="en-US" dirty="0" smtClean="0"/>
              <a:t>library.</a:t>
            </a:r>
          </a:p>
          <a:p>
            <a:pPr marL="0" indent="0">
              <a:buNone/>
            </a:pPr>
            <a:r>
              <a:rPr lang="en-US" dirty="0" smtClean="0"/>
              <a:t>I need to study.</a:t>
            </a:r>
          </a:p>
          <a:p>
            <a:pPr marL="0" indent="0">
              <a:buNone/>
            </a:pPr>
            <a:r>
              <a:rPr lang="en-US" dirty="0" smtClean="0"/>
              <a:t>r being gone.</a:t>
            </a:r>
          </a:p>
          <a:p>
            <a:pPr marL="0" indent="0">
              <a:buNone/>
            </a:pPr>
            <a:r>
              <a:rPr lang="en-US" dirty="0"/>
              <a:t>u</a:t>
            </a:r>
            <a:r>
              <a:rPr lang="en-US" dirty="0" smtClean="0"/>
              <a:t>ntil 8 PM.</a:t>
            </a:r>
          </a:p>
          <a:p>
            <a:pPr marL="0" indent="0">
              <a:buNone/>
            </a:pPr>
            <a:r>
              <a:rPr lang="en-US" dirty="0"/>
              <a:t>d</a:t>
            </a:r>
            <a:r>
              <a:rPr lang="en-US" dirty="0" smtClean="0"/>
              <a:t>inner.  Thanks.</a:t>
            </a:r>
          </a:p>
          <a:p>
            <a:pPr marL="0" indent="0">
              <a:buNone/>
            </a:pPr>
            <a:r>
              <a:rPr lang="en-US" dirty="0"/>
              <a:t>c</a:t>
            </a:r>
            <a:r>
              <a:rPr lang="en-US" dirty="0" smtClean="0"/>
              <a:t>ereal as a snack.</a:t>
            </a:r>
          </a:p>
          <a:p>
            <a:pPr marL="0" indent="0">
              <a:buNone/>
            </a:pPr>
            <a:r>
              <a:rPr lang="en-US" dirty="0" smtClean="0"/>
              <a:t>Love, Max”</a:t>
            </a:r>
            <a:endParaRPr lang="en-US" dirty="0"/>
          </a:p>
        </p:txBody>
      </p:sp>
    </p:spTree>
    <p:extLst>
      <p:ext uri="{BB962C8B-B14F-4D97-AF65-F5344CB8AC3E}">
        <p14:creationId xmlns:p14="http://schemas.microsoft.com/office/powerpoint/2010/main" val="265832956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 Questions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1416516" y="2038867"/>
            <a:ext cx="9358972" cy="3416320"/>
          </a:xfrm>
          <a:prstGeom prst="rect">
            <a:avLst/>
          </a:prstGeom>
          <a:noFill/>
        </p:spPr>
        <p:txBody>
          <a:bodyPr wrap="none" lIns="91440" tIns="45720" rIns="91440" bIns="45720">
            <a:spAutoFit/>
          </a:bodyPr>
          <a:lstStyle/>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Questions for and from</a:t>
            </a:r>
          </a:p>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the Professors.</a:t>
            </a:r>
          </a:p>
          <a:p>
            <a:pPr algn="ctr"/>
            <a:endParaRPr lang="en-US" sz="72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256860567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smtClean="0">
                <a:latin typeface="Times New Roman" panose="02020603050405020304" pitchFamily="18" charset="0"/>
                <a:cs typeface="Times New Roman" panose="02020603050405020304" pitchFamily="18" charset="0"/>
              </a:rPr>
              <a:t>What are some of the topics you would like to discuss in class and/or English Corners?</a:t>
            </a:r>
            <a:endParaRPr lang="en-US" sz="32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12"/>
          </p:nvPr>
        </p:nvSpPr>
        <p:spPr/>
        <p:txBody>
          <a:bodyPr/>
          <a:lstStyle/>
          <a:p>
            <a:fld id="{9BEE506A-6572-4D7F-A7DF-D184AC2FA788}" type="slidenum">
              <a:rPr lang="en-US" smtClean="0"/>
              <a:pPr/>
              <a:t>48</a:t>
            </a:fld>
            <a:endParaRPr lang="en-US"/>
          </a:p>
        </p:txBody>
      </p:sp>
    </p:spTree>
    <p:extLst>
      <p:ext uri="{BB962C8B-B14F-4D97-AF65-F5344CB8AC3E}">
        <p14:creationId xmlns:p14="http://schemas.microsoft.com/office/powerpoint/2010/main" val="83754060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Box 3"/>
          <p:cNvSpPr txBox="1">
            <a:spLocks noChangeArrowheads="1"/>
          </p:cNvSpPr>
          <p:nvPr/>
        </p:nvSpPr>
        <p:spPr bwMode="auto">
          <a:xfrm>
            <a:off x="1752600" y="609600"/>
            <a:ext cx="8763000" cy="5016758"/>
          </a:xfrm>
          <a:prstGeom prst="rect">
            <a:avLst/>
          </a:prstGeom>
          <a:noFill/>
          <a:ln w="9525">
            <a:noFill/>
            <a:miter lim="800000"/>
            <a:headEnd/>
            <a:tailEnd/>
          </a:ln>
        </p:spPr>
        <p:txBody>
          <a:bodyPr>
            <a:spAutoFit/>
          </a:bodyPr>
          <a:lstStyle/>
          <a:p>
            <a:pPr algn="ctr">
              <a:defRPr/>
            </a:pPr>
            <a:r>
              <a:rPr lang="en-US" sz="4000" b="1" dirty="0" smtClean="0">
                <a:solidFill>
                  <a:schemeClr val="accent6">
                    <a:lumMod val="50000"/>
                  </a:schemeClr>
                </a:solidFill>
              </a:rPr>
              <a:t>Talking Dice--Speaking </a:t>
            </a:r>
            <a:r>
              <a:rPr lang="en-US" sz="4000" b="1" dirty="0">
                <a:solidFill>
                  <a:schemeClr val="accent6">
                    <a:lumMod val="50000"/>
                  </a:schemeClr>
                </a:solidFill>
              </a:rPr>
              <a:t>Activity</a:t>
            </a:r>
          </a:p>
          <a:p>
            <a:pPr>
              <a:buFont typeface="Arial" pitchFamily="34" charset="0"/>
              <a:buChar char="•"/>
              <a:defRPr/>
            </a:pPr>
            <a:r>
              <a:rPr lang="en-US" sz="4000" dirty="0"/>
              <a:t>Divide into </a:t>
            </a:r>
            <a:r>
              <a:rPr lang="en-US" sz="4000" dirty="0" smtClean="0"/>
              <a:t>assigned groups</a:t>
            </a:r>
            <a:endParaRPr lang="en-US" sz="4000" dirty="0"/>
          </a:p>
          <a:p>
            <a:pPr>
              <a:buFont typeface="Arial" pitchFamily="34" charset="0"/>
              <a:buChar char="•"/>
              <a:defRPr/>
            </a:pPr>
            <a:r>
              <a:rPr lang="en-US" sz="4000" dirty="0"/>
              <a:t>Roll the dice and answer the number of 	the question  </a:t>
            </a:r>
            <a:r>
              <a:rPr lang="en-US" sz="4000" dirty="0" smtClean="0"/>
              <a:t>you </a:t>
            </a:r>
            <a:r>
              <a:rPr lang="en-US" sz="4000" dirty="0"/>
              <a:t>rolled.</a:t>
            </a:r>
          </a:p>
          <a:p>
            <a:pPr>
              <a:buFont typeface="Arial" pitchFamily="34" charset="0"/>
              <a:buChar char="•"/>
              <a:defRPr/>
            </a:pPr>
            <a:r>
              <a:rPr lang="en-US" sz="4000" dirty="0"/>
              <a:t>If you have already answered </a:t>
            </a:r>
            <a:r>
              <a:rPr lang="en-US" sz="4000" dirty="0" smtClean="0"/>
              <a:t>the question then answer question #1.  If you have answered that question #1 </a:t>
            </a:r>
          </a:p>
          <a:p>
            <a:pPr>
              <a:defRPr/>
            </a:pPr>
            <a:r>
              <a:rPr lang="en-US" sz="4000" dirty="0" smtClean="0"/>
              <a:t>then </a:t>
            </a:r>
            <a:r>
              <a:rPr lang="en-US" sz="4000" dirty="0"/>
              <a:t>roll the dice again.</a:t>
            </a:r>
          </a:p>
        </p:txBody>
      </p:sp>
      <p:pic>
        <p:nvPicPr>
          <p:cNvPr id="5123" name="Picture 2" descr="http://upload.wikimedia.org/wikipedia/commons/thumb/3/36/Two_red_dice_01.svg/671px-Two_red_dice_01.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55267" y="4492841"/>
            <a:ext cx="3536731" cy="22670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945180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6000" b="1" dirty="0" smtClean="0"/>
              <a:t>Our English Corner Friends</a:t>
            </a:r>
            <a:br>
              <a:rPr lang="en-US" sz="6000" b="1" dirty="0" smtClean="0"/>
            </a:br>
            <a:r>
              <a:rPr lang="en-US" sz="3200" b="1" dirty="0" smtClean="0"/>
              <a:t>October 16, 2014</a:t>
            </a:r>
            <a:endParaRPr lang="en-US" sz="3200" b="1" dirty="0"/>
          </a:p>
        </p:txBody>
      </p:sp>
      <p:sp>
        <p:nvSpPr>
          <p:cNvPr id="3" name="Content Placeholder 2"/>
          <p:cNvSpPr>
            <a:spLocks noGrp="1"/>
          </p:cNvSpPr>
          <p:nvPr>
            <p:ph idx="1"/>
          </p:nvPr>
        </p:nvSpPr>
        <p:spPr/>
        <p:txBody>
          <a:bodyPr/>
          <a:lstStyle/>
          <a:p>
            <a:endParaRPr lang="en-US" dirty="0"/>
          </a:p>
        </p:txBody>
      </p:sp>
      <p:pic>
        <p:nvPicPr>
          <p:cNvPr id="3074" name="Picture 2" descr="G:\DCIM\100MSDCF\DSC0271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2055" y="1620125"/>
            <a:ext cx="10052852" cy="75396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281006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5669" y="488730"/>
            <a:ext cx="11430000" cy="6101255"/>
          </a:xfrm>
        </p:spPr>
        <p:txBody>
          <a:bodyPr>
            <a:normAutofit/>
          </a:bodyPr>
          <a:lstStyle/>
          <a:p>
            <a:pPr marL="514350" indent="-514350">
              <a:buFont typeface="+mj-lt"/>
              <a:buAutoNum type="arabicPeriod"/>
            </a:pPr>
            <a:r>
              <a:rPr lang="en-US" dirty="0" smtClean="0"/>
              <a:t>What is something you have never done that you want to try? Why?</a:t>
            </a:r>
          </a:p>
          <a:p>
            <a:pPr marL="514350" indent="-514350">
              <a:buFont typeface="+mj-lt"/>
              <a:buAutoNum type="arabicPeriod"/>
            </a:pPr>
            <a:r>
              <a:rPr lang="en-US" dirty="0" smtClean="0"/>
              <a:t>What is something you really like about yourself? Why?</a:t>
            </a:r>
          </a:p>
          <a:p>
            <a:pPr marL="514350" indent="-514350">
              <a:buFont typeface="+mj-lt"/>
              <a:buAutoNum type="arabicPeriod"/>
            </a:pPr>
            <a:r>
              <a:rPr lang="en-US" dirty="0" smtClean="0"/>
              <a:t>If you could develop a new talent / ability, what would want it to be. Why?</a:t>
            </a:r>
          </a:p>
          <a:p>
            <a:pPr marL="514350" indent="-514350">
              <a:buFont typeface="+mj-lt"/>
              <a:buAutoNum type="arabicPeriod"/>
            </a:pPr>
            <a:r>
              <a:rPr lang="en-US" dirty="0" smtClean="0"/>
              <a:t>Talk about something in your life you will never forget.</a:t>
            </a:r>
          </a:p>
          <a:p>
            <a:pPr marL="514350" indent="-514350">
              <a:buFont typeface="+mj-lt"/>
              <a:buAutoNum type="arabicPeriod"/>
            </a:pPr>
            <a:r>
              <a:rPr lang="en-US" dirty="0" smtClean="0"/>
              <a:t>Tell about someone you really admire.  Explain why.</a:t>
            </a:r>
          </a:p>
          <a:p>
            <a:pPr marL="514350" indent="-514350">
              <a:buFont typeface="+mj-lt"/>
              <a:buAutoNum type="arabicPeriod"/>
            </a:pPr>
            <a:r>
              <a:rPr lang="en-US" dirty="0" smtClean="0"/>
              <a:t>Share something that none of us know about you.</a:t>
            </a:r>
          </a:p>
          <a:p>
            <a:pPr marL="514350" indent="-514350">
              <a:buFont typeface="+mj-lt"/>
              <a:buAutoNum type="arabicPeriod"/>
            </a:pPr>
            <a:r>
              <a:rPr lang="en-US" dirty="0" smtClean="0"/>
              <a:t>My life’s dream is___________________.</a:t>
            </a:r>
          </a:p>
          <a:p>
            <a:pPr marL="514350" indent="-514350">
              <a:buFont typeface="+mj-lt"/>
              <a:buAutoNum type="arabicPeriod"/>
            </a:pPr>
            <a:r>
              <a:rPr lang="en-US" dirty="0" smtClean="0"/>
              <a:t>Why is exercise important and which exercise do you like most?  Why?</a:t>
            </a:r>
          </a:p>
          <a:p>
            <a:pPr marL="514350" indent="-514350">
              <a:buFont typeface="+mj-lt"/>
              <a:buAutoNum type="arabicPeriod"/>
            </a:pPr>
            <a:r>
              <a:rPr lang="en-US" dirty="0" smtClean="0"/>
              <a:t>What can you be doing now that will improve your life in ten years?</a:t>
            </a:r>
          </a:p>
          <a:p>
            <a:pPr marL="514350" indent="-514350">
              <a:buFont typeface="+mj-lt"/>
              <a:buAutoNum type="arabicPeriod"/>
            </a:pPr>
            <a:r>
              <a:rPr lang="en-US" dirty="0" smtClean="0"/>
              <a:t>Do you tend to have a positive or negative attitude? Explain.</a:t>
            </a:r>
          </a:p>
          <a:p>
            <a:pPr marL="514350" indent="-514350">
              <a:buFont typeface="+mj-lt"/>
              <a:buAutoNum type="arabicPeriod"/>
            </a:pPr>
            <a:r>
              <a:rPr lang="en-US" dirty="0" smtClean="0"/>
              <a:t>Do you prefer being a leader or a follower? Explain.</a:t>
            </a:r>
          </a:p>
          <a:p>
            <a:pPr marL="514350" indent="-514350">
              <a:buFont typeface="+mj-lt"/>
              <a:buAutoNum type="arabicPeriod"/>
            </a:pPr>
            <a:r>
              <a:rPr lang="en-US" dirty="0" smtClean="0"/>
              <a:t>What would you do with a million yuan?  Why?</a:t>
            </a:r>
          </a:p>
        </p:txBody>
      </p:sp>
      <p:sp>
        <p:nvSpPr>
          <p:cNvPr id="2" name="TextBox 1"/>
          <p:cNvSpPr txBox="1"/>
          <p:nvPr/>
        </p:nvSpPr>
        <p:spPr>
          <a:xfrm>
            <a:off x="11114689" y="150930"/>
            <a:ext cx="627095" cy="369332"/>
          </a:xfrm>
          <a:prstGeom prst="rect">
            <a:avLst/>
          </a:prstGeom>
          <a:noFill/>
        </p:spPr>
        <p:txBody>
          <a:bodyPr wrap="none" rtlCol="0">
            <a:spAutoFit/>
          </a:bodyPr>
          <a:lstStyle/>
          <a:p>
            <a:r>
              <a:rPr lang="en-US" dirty="0" smtClean="0"/>
              <a:t>TD-2</a:t>
            </a:r>
            <a:endParaRPr lang="en-US" dirty="0"/>
          </a:p>
        </p:txBody>
      </p:sp>
    </p:spTree>
    <p:extLst>
      <p:ext uri="{BB962C8B-B14F-4D97-AF65-F5344CB8AC3E}">
        <p14:creationId xmlns:p14="http://schemas.microsoft.com/office/powerpoint/2010/main" val="312928622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6027" y="409902"/>
            <a:ext cx="11256579" cy="6243146"/>
          </a:xfrm>
        </p:spPr>
        <p:txBody>
          <a:bodyPr>
            <a:normAutofit/>
          </a:bodyPr>
          <a:lstStyle/>
          <a:p>
            <a:pPr marL="514350" indent="-514350">
              <a:buFont typeface="+mj-lt"/>
              <a:buAutoNum type="arabicPeriod"/>
            </a:pPr>
            <a:r>
              <a:rPr lang="en-US" dirty="0" smtClean="0"/>
              <a:t>If you could be someone else, who would you want to be?  Why?</a:t>
            </a:r>
          </a:p>
          <a:p>
            <a:pPr marL="514350" indent="-514350">
              <a:buFont typeface="+mj-lt"/>
              <a:buAutoNum type="arabicPeriod"/>
            </a:pPr>
            <a:r>
              <a:rPr lang="en-US" dirty="0" smtClean="0"/>
              <a:t>What is something you feel too young to do? Explain.</a:t>
            </a:r>
          </a:p>
          <a:p>
            <a:pPr marL="514350" indent="-514350">
              <a:buFont typeface="+mj-lt"/>
              <a:buAutoNum type="arabicPeriod"/>
            </a:pPr>
            <a:r>
              <a:rPr lang="en-US" dirty="0" smtClean="0"/>
              <a:t>What is something you feel too old to do? Explain.</a:t>
            </a:r>
          </a:p>
          <a:p>
            <a:pPr marL="514350" indent="-514350">
              <a:buFont typeface="+mj-lt"/>
              <a:buAutoNum type="arabicPeriod"/>
            </a:pPr>
            <a:r>
              <a:rPr lang="en-US" dirty="0" smtClean="0"/>
              <a:t>Talk about the importance of keeping your promises?</a:t>
            </a:r>
          </a:p>
          <a:p>
            <a:pPr marL="514350" indent="-514350">
              <a:buFont typeface="+mj-lt"/>
              <a:buAutoNum type="arabicPeriod"/>
            </a:pPr>
            <a:r>
              <a:rPr lang="en-US" dirty="0" smtClean="0"/>
              <a:t>What is it about your university experience that is most challenging?</a:t>
            </a:r>
          </a:p>
          <a:p>
            <a:pPr marL="514350" indent="-514350">
              <a:buFont typeface="+mj-lt"/>
              <a:buAutoNum type="arabicPeriod"/>
            </a:pPr>
            <a:r>
              <a:rPr lang="en-US" dirty="0" smtClean="0"/>
              <a:t>What could you do to improve your health? Explain.</a:t>
            </a:r>
          </a:p>
          <a:p>
            <a:pPr marL="514350" indent="-514350">
              <a:buFont typeface="+mj-lt"/>
              <a:buAutoNum type="arabicPeriod"/>
            </a:pPr>
            <a:r>
              <a:rPr lang="en-US" dirty="0" smtClean="0"/>
              <a:t>If you were a teacher, what subject(s) would you like to teacher? Why?</a:t>
            </a:r>
          </a:p>
          <a:p>
            <a:pPr marL="514350" indent="-514350">
              <a:buFont typeface="+mj-lt"/>
              <a:buAutoNum type="arabicPeriod"/>
            </a:pPr>
            <a:r>
              <a:rPr lang="en-US" dirty="0" smtClean="0"/>
              <a:t>Why would you be a good teacher?</a:t>
            </a:r>
          </a:p>
          <a:p>
            <a:pPr marL="514350" indent="-514350">
              <a:buFont typeface="+mj-lt"/>
              <a:buAutoNum type="arabicPeriod"/>
            </a:pPr>
            <a:r>
              <a:rPr lang="en-US" dirty="0" smtClean="0"/>
              <a:t>Would you ever consider being a farmer?  Why?</a:t>
            </a:r>
          </a:p>
          <a:p>
            <a:pPr marL="514350" indent="-514350">
              <a:buFont typeface="+mj-lt"/>
              <a:buAutoNum type="arabicPeriod"/>
            </a:pPr>
            <a:r>
              <a:rPr lang="en-US" dirty="0" smtClean="0"/>
              <a:t>Would you ever consider moving to a foreign country? Why?</a:t>
            </a:r>
          </a:p>
          <a:p>
            <a:pPr marL="514350" indent="-514350">
              <a:buFont typeface="+mj-lt"/>
              <a:buAutoNum type="arabicPeriod"/>
            </a:pPr>
            <a:r>
              <a:rPr lang="en-US" dirty="0" smtClean="0"/>
              <a:t>Would you ever consider getting plastic surgery? Explain.</a:t>
            </a:r>
          </a:p>
          <a:p>
            <a:pPr marL="514350" indent="-514350">
              <a:buFont typeface="+mj-lt"/>
              <a:buAutoNum type="arabicPeriod"/>
            </a:pPr>
            <a:r>
              <a:rPr lang="en-US" dirty="0" smtClean="0"/>
              <a:t>How important is one’s physical appearance? Explain.</a:t>
            </a:r>
            <a:endParaRPr lang="en-US" dirty="0"/>
          </a:p>
        </p:txBody>
      </p:sp>
      <p:sp>
        <p:nvSpPr>
          <p:cNvPr id="2" name="TextBox 1"/>
          <p:cNvSpPr txBox="1"/>
          <p:nvPr/>
        </p:nvSpPr>
        <p:spPr>
          <a:xfrm>
            <a:off x="11240813" y="277054"/>
            <a:ext cx="627095" cy="369332"/>
          </a:xfrm>
          <a:prstGeom prst="rect">
            <a:avLst/>
          </a:prstGeom>
          <a:noFill/>
        </p:spPr>
        <p:txBody>
          <a:bodyPr wrap="none" rtlCol="0">
            <a:spAutoFit/>
          </a:bodyPr>
          <a:lstStyle/>
          <a:p>
            <a:r>
              <a:rPr lang="en-US" dirty="0" smtClean="0"/>
              <a:t>TD-3</a:t>
            </a:r>
            <a:endParaRPr lang="en-US" dirty="0"/>
          </a:p>
        </p:txBody>
      </p:sp>
    </p:spTree>
    <p:extLst>
      <p:ext uri="{BB962C8B-B14F-4D97-AF65-F5344CB8AC3E}">
        <p14:creationId xmlns:p14="http://schemas.microsoft.com/office/powerpoint/2010/main" val="199793940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9903" y="409902"/>
            <a:ext cx="11319642" cy="6321973"/>
          </a:xfrm>
        </p:spPr>
        <p:txBody>
          <a:bodyPr>
            <a:normAutofit/>
          </a:bodyPr>
          <a:lstStyle/>
          <a:p>
            <a:pPr marL="514350" indent="-514350">
              <a:buFont typeface="+mj-lt"/>
              <a:buAutoNum type="arabicPeriod"/>
            </a:pPr>
            <a:r>
              <a:rPr lang="en-US" dirty="0" smtClean="0"/>
              <a:t>What would you do if your boss asked you to do something illegal?</a:t>
            </a:r>
          </a:p>
          <a:p>
            <a:pPr marL="514350" indent="-514350">
              <a:buFont typeface="+mj-lt"/>
              <a:buAutoNum type="arabicPeriod"/>
            </a:pPr>
            <a:r>
              <a:rPr lang="en-US" dirty="0" smtClean="0"/>
              <a:t>Would you ever consider donating a kidney or other vital organ? Why?</a:t>
            </a:r>
          </a:p>
          <a:p>
            <a:pPr marL="514350" indent="-514350">
              <a:buFont typeface="+mj-lt"/>
              <a:buAutoNum type="arabicPeriod"/>
            </a:pPr>
            <a:r>
              <a:rPr lang="en-US" dirty="0" smtClean="0"/>
              <a:t>What is the best way for you to help the poor? Explain.</a:t>
            </a:r>
          </a:p>
          <a:p>
            <a:pPr marL="514350" indent="-514350">
              <a:buFont typeface="+mj-lt"/>
              <a:buAutoNum type="arabicPeriod"/>
            </a:pPr>
            <a:r>
              <a:rPr lang="en-US" dirty="0" smtClean="0"/>
              <a:t>Is telling a lie ever justified? Explain.</a:t>
            </a:r>
          </a:p>
          <a:p>
            <a:pPr marL="514350" indent="-514350">
              <a:buFont typeface="+mj-lt"/>
              <a:buAutoNum type="arabicPeriod"/>
            </a:pPr>
            <a:r>
              <a:rPr lang="en-US" dirty="0" smtClean="0"/>
              <a:t>How do you control your anger?  Explain.</a:t>
            </a:r>
          </a:p>
          <a:p>
            <a:pPr marL="514350" indent="-514350">
              <a:buFont typeface="+mj-lt"/>
              <a:buAutoNum type="arabicPeriod"/>
            </a:pPr>
            <a:r>
              <a:rPr lang="en-US" dirty="0" smtClean="0"/>
              <a:t>What are your thoughts about smoking?</a:t>
            </a:r>
          </a:p>
          <a:p>
            <a:pPr marL="514350" indent="-514350">
              <a:buFont typeface="+mj-lt"/>
              <a:buAutoNum type="arabicPeriod"/>
            </a:pPr>
            <a:r>
              <a:rPr lang="en-US" dirty="0" smtClean="0"/>
              <a:t>How will you discipline your child?  Is spanking okay?  Explain.</a:t>
            </a:r>
          </a:p>
          <a:p>
            <a:pPr marL="514350" indent="-514350">
              <a:buFont typeface="+mj-lt"/>
              <a:buAutoNum type="arabicPeriod"/>
            </a:pPr>
            <a:r>
              <a:rPr lang="en-US" dirty="0" smtClean="0"/>
              <a:t>What are your feelings about arranged marriages? Explain.</a:t>
            </a:r>
          </a:p>
          <a:p>
            <a:pPr marL="514350" indent="-514350">
              <a:buFont typeface="+mj-lt"/>
              <a:buAutoNum type="arabicPeriod"/>
            </a:pPr>
            <a:r>
              <a:rPr lang="en-US" dirty="0" smtClean="0"/>
              <a:t>What qualities do you look for in a good friend?</a:t>
            </a:r>
          </a:p>
          <a:p>
            <a:pPr marL="514350" indent="-514350">
              <a:buFont typeface="+mj-lt"/>
              <a:buAutoNum type="arabicPeriod"/>
            </a:pPr>
            <a:r>
              <a:rPr lang="en-US" dirty="0" smtClean="0"/>
              <a:t>Do you ever feel unsafe?  Explain?</a:t>
            </a:r>
          </a:p>
          <a:p>
            <a:pPr marL="514350" indent="-514350">
              <a:buFont typeface="+mj-lt"/>
              <a:buAutoNum type="arabicPeriod"/>
            </a:pPr>
            <a:r>
              <a:rPr lang="en-US" dirty="0" smtClean="0"/>
              <a:t>What should we do to make the world a safer place?  Explain.</a:t>
            </a:r>
          </a:p>
          <a:p>
            <a:pPr marL="514350" indent="-514350">
              <a:buFont typeface="+mj-lt"/>
              <a:buAutoNum type="arabicPeriod"/>
            </a:pPr>
            <a:r>
              <a:rPr lang="en-US" dirty="0" smtClean="0"/>
              <a:t>What do you want to do during the next summer break?  Why?</a:t>
            </a:r>
          </a:p>
          <a:p>
            <a:pPr marL="514350" indent="-514350">
              <a:buFont typeface="+mj-lt"/>
              <a:buAutoNum type="arabicPeriod"/>
            </a:pPr>
            <a:endParaRPr lang="en-US" dirty="0" smtClean="0"/>
          </a:p>
          <a:p>
            <a:pPr marL="514350" indent="-514350">
              <a:buFont typeface="+mj-lt"/>
              <a:buAutoNum type="arabicPeriod"/>
            </a:pPr>
            <a:endParaRPr lang="en-US" dirty="0"/>
          </a:p>
        </p:txBody>
      </p:sp>
      <p:sp>
        <p:nvSpPr>
          <p:cNvPr id="2" name="TextBox 1"/>
          <p:cNvSpPr txBox="1"/>
          <p:nvPr/>
        </p:nvSpPr>
        <p:spPr>
          <a:xfrm>
            <a:off x="11084921" y="261289"/>
            <a:ext cx="627095" cy="369332"/>
          </a:xfrm>
          <a:prstGeom prst="rect">
            <a:avLst/>
          </a:prstGeom>
          <a:noFill/>
        </p:spPr>
        <p:txBody>
          <a:bodyPr wrap="none" rtlCol="0">
            <a:spAutoFit/>
          </a:bodyPr>
          <a:lstStyle/>
          <a:p>
            <a:r>
              <a:rPr lang="en-US" dirty="0" smtClean="0"/>
              <a:t>TD-4</a:t>
            </a:r>
            <a:endParaRPr lang="en-US" dirty="0"/>
          </a:p>
        </p:txBody>
      </p:sp>
    </p:spTree>
    <p:extLst>
      <p:ext uri="{BB962C8B-B14F-4D97-AF65-F5344CB8AC3E}">
        <p14:creationId xmlns:p14="http://schemas.microsoft.com/office/powerpoint/2010/main" val="42964073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bwMode="auto">
          <a:xfrm>
            <a:off x="0" y="0"/>
            <a:ext cx="11379200" cy="6858000"/>
          </a:xfrm>
          <a:prstGeom prst="rect">
            <a:avLst/>
          </a:prstGeom>
          <a:noFill/>
          <a:ln w="9525">
            <a:noFill/>
            <a:miter lim="800000"/>
            <a:headEnd/>
            <a:tailEnd/>
          </a:ln>
        </p:spPr>
        <p:txBody>
          <a:bodyPr/>
          <a:lstStyle/>
          <a:p>
            <a:pPr marL="590550" indent="-590550" algn="ctr">
              <a:spcBef>
                <a:spcPts val="700"/>
              </a:spcBef>
              <a:buClr>
                <a:schemeClr val="tx2"/>
              </a:buClr>
              <a:buSzPct val="95000"/>
              <a:defRPr/>
            </a:pPr>
            <a:r>
              <a:rPr lang="en-US" dirty="0">
                <a:latin typeface="+mn-lt"/>
                <a:ea typeface="+mn-ea"/>
              </a:rPr>
              <a:t>Unfinished Sentences:</a:t>
            </a:r>
          </a:p>
          <a:p>
            <a:pPr marL="590550" indent="-590550" algn="ctr">
              <a:spcBef>
                <a:spcPts val="700"/>
              </a:spcBef>
              <a:buClr>
                <a:schemeClr val="tx2"/>
              </a:buClr>
              <a:buSzPct val="95000"/>
              <a:defRPr/>
            </a:pPr>
            <a:r>
              <a:rPr lang="en-US" dirty="0">
                <a:latin typeface="+mn-lt"/>
                <a:ea typeface="+mn-ea"/>
              </a:rPr>
              <a:t>Finish these sentences by adding your own words.</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On Saturdays, I like to____________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If I had only 24 hours to live, I would__________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 feel best when people_____________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Secretly I wish_____________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If I could change the world, I would____  because_____</a:t>
            </a:r>
          </a:p>
          <a:p>
            <a:pPr marL="590550" indent="-590550">
              <a:lnSpc>
                <a:spcPct val="150000"/>
              </a:lnSpc>
              <a:spcBef>
                <a:spcPts val="700"/>
              </a:spcBef>
              <a:buClr>
                <a:schemeClr val="tx2"/>
              </a:buClr>
              <a:buSzPct val="95000"/>
              <a:buFont typeface="Wingdings" pitchFamily="2" charset="2"/>
              <a:buAutoNum type="arabicPeriod"/>
              <a:defRPr/>
            </a:pPr>
            <a:r>
              <a:rPr lang="en-US" dirty="0">
                <a:ea typeface="+mn-ea"/>
              </a:rPr>
              <a:t>The most exciting thing I have done is</a:t>
            </a:r>
            <a:r>
              <a:rPr lang="en-US" dirty="0" smtClean="0">
                <a:ea typeface="+mn-ea"/>
              </a:rPr>
              <a:t>_____</a:t>
            </a:r>
          </a:p>
          <a:p>
            <a:pPr marL="590550" indent="-590550">
              <a:lnSpc>
                <a:spcPct val="150000"/>
              </a:lnSpc>
              <a:spcBef>
                <a:spcPts val="700"/>
              </a:spcBef>
              <a:buClr>
                <a:schemeClr val="tx2"/>
              </a:buClr>
              <a:buSzPct val="95000"/>
              <a:buFont typeface="Wingdings" pitchFamily="2" charset="2"/>
              <a:buAutoNum type="arabicPeriod"/>
              <a:defRPr/>
            </a:pPr>
            <a:endParaRPr lang="en-US" dirty="0" smtClean="0">
              <a:ea typeface="+mn-ea"/>
            </a:endParaRPr>
          </a:p>
          <a:p>
            <a:pPr marL="590550" indent="-590550">
              <a:lnSpc>
                <a:spcPct val="150000"/>
              </a:lnSpc>
              <a:spcBef>
                <a:spcPts val="700"/>
              </a:spcBef>
              <a:buClr>
                <a:schemeClr val="tx2"/>
              </a:buClr>
              <a:buSzPct val="95000"/>
              <a:buFont typeface="Wingdings" pitchFamily="2" charset="2"/>
              <a:buAutoNum type="arabicPeriod"/>
              <a:defRPr/>
            </a:pPr>
            <a:endParaRPr lang="en-US" dirty="0">
              <a:ea typeface="+mn-ea"/>
            </a:endParaRPr>
          </a:p>
        </p:txBody>
      </p:sp>
      <p:sp>
        <p:nvSpPr>
          <p:cNvPr id="3" name="Rectangle 2"/>
          <p:cNvSpPr txBox="1">
            <a:spLocks noChangeArrowheads="1"/>
          </p:cNvSpPr>
          <p:nvPr/>
        </p:nvSpPr>
        <p:spPr>
          <a:xfrm>
            <a:off x="3352800" y="304800"/>
            <a:ext cx="4622800" cy="838200"/>
          </a:xfrm>
          <a:prstGeom prst="rect">
            <a:avLst/>
          </a:prstGeom>
        </p:spPr>
        <p:txBody>
          <a:bodyPr/>
          <a:lstStyle/>
          <a:p>
            <a:pPr algn="ctr">
              <a:defRPr/>
            </a:pPr>
            <a:endParaRPr lang="en-US" sz="4000" spc="-100" dirty="0">
              <a:latin typeface="+mn-lt"/>
              <a:ea typeface="+mj-ea"/>
              <a:cs typeface="+mj-cs"/>
            </a:endParaRPr>
          </a:p>
        </p:txBody>
      </p:sp>
      <p:sp>
        <p:nvSpPr>
          <p:cNvPr id="4" name="Rectangle 3"/>
          <p:cNvSpPr/>
          <p:nvPr/>
        </p:nvSpPr>
        <p:spPr>
          <a:xfrm>
            <a:off x="0" y="3581400"/>
            <a:ext cx="12192000" cy="3034164"/>
          </a:xfrm>
          <a:prstGeom prst="rect">
            <a:avLst/>
          </a:prstGeom>
        </p:spPr>
        <p:txBody>
          <a:bodyPr wrap="square">
            <a:spAutoFit/>
          </a:bodyPr>
          <a:lstStyle/>
          <a:p>
            <a:pPr marL="590550" indent="-590550">
              <a:lnSpc>
                <a:spcPct val="150000"/>
              </a:lnSpc>
              <a:spcBef>
                <a:spcPts val="700"/>
              </a:spcBef>
              <a:buClr>
                <a:schemeClr val="tx2"/>
              </a:buClr>
              <a:buSzPct val="95000"/>
              <a:buFont typeface="Times New Roman" pitchFamily="18" charset="0"/>
              <a:buAutoNum type="arabicPeriod" startAt="7"/>
            </a:pPr>
            <a:r>
              <a:rPr lang="en-US" dirty="0" smtClean="0"/>
              <a:t>Right now the most important thing in my life is_____   because_________________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If I could be somewhere else now, I</a:t>
            </a:r>
            <a:r>
              <a:rPr lang="en-US" altLang="en-US" dirty="0" smtClean="0"/>
              <a:t>’</a:t>
            </a:r>
            <a:r>
              <a:rPr lang="en-US" dirty="0" smtClean="0"/>
              <a:t>d______________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never worry about_____________________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like people who________________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find it difficult to_______________________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Studying is________________________________</a:t>
            </a:r>
            <a:endParaRPr lang="en-US" dirty="0"/>
          </a:p>
        </p:txBody>
      </p:sp>
      <p:sp>
        <p:nvSpPr>
          <p:cNvPr id="5" name="TextBox 4"/>
          <p:cNvSpPr txBox="1"/>
          <p:nvPr/>
        </p:nvSpPr>
        <p:spPr>
          <a:xfrm>
            <a:off x="11065652" y="414424"/>
            <a:ext cx="627095" cy="369332"/>
          </a:xfrm>
          <a:prstGeom prst="rect">
            <a:avLst/>
          </a:prstGeom>
          <a:noFill/>
        </p:spPr>
        <p:txBody>
          <a:bodyPr wrap="none" rtlCol="0">
            <a:spAutoFit/>
          </a:bodyPr>
          <a:lstStyle/>
          <a:p>
            <a:r>
              <a:rPr lang="en-US" dirty="0" smtClean="0"/>
              <a:t>TD-5</a:t>
            </a:r>
            <a:endParaRPr lang="en-US" dirty="0"/>
          </a:p>
        </p:txBody>
      </p:sp>
    </p:spTree>
    <p:extLst>
      <p:ext uri="{BB962C8B-B14F-4D97-AF65-F5344CB8AC3E}">
        <p14:creationId xmlns:p14="http://schemas.microsoft.com/office/powerpoint/2010/main" val="664073012"/>
      </p:ext>
    </p:extLst>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2964" y="346840"/>
            <a:ext cx="11477297" cy="6195849"/>
          </a:xfrm>
        </p:spPr>
        <p:txBody>
          <a:bodyPr/>
          <a:lstStyle/>
          <a:p>
            <a:pPr marL="514350" indent="-514350">
              <a:buFont typeface="+mj-lt"/>
              <a:buAutoNum type="arabicPeriod"/>
            </a:pPr>
            <a:r>
              <a:rPr lang="en-US" dirty="0" smtClean="0"/>
              <a:t>What qualities do you appreciate in a good friend? Explain. 		</a:t>
            </a:r>
            <a:r>
              <a:rPr lang="en-US" sz="2000" dirty="0" smtClean="0"/>
              <a:t>TD-6</a:t>
            </a:r>
          </a:p>
          <a:p>
            <a:pPr marL="514350" indent="-514350">
              <a:buFont typeface="+mj-lt"/>
              <a:buAutoNum type="arabicPeriod"/>
            </a:pPr>
            <a:r>
              <a:rPr lang="en-US" dirty="0" smtClean="0"/>
              <a:t>What is the most exotic food you have eaten? Describe.</a:t>
            </a:r>
          </a:p>
          <a:p>
            <a:pPr marL="514350" indent="-514350">
              <a:buFont typeface="+mj-lt"/>
              <a:buAutoNum type="arabicPeriod"/>
            </a:pPr>
            <a:r>
              <a:rPr lang="en-US" dirty="0" smtClean="0"/>
              <a:t>Who are the very most important people in your life? Explain.</a:t>
            </a:r>
          </a:p>
          <a:p>
            <a:pPr marL="514350" indent="-514350">
              <a:buFont typeface="+mj-lt"/>
              <a:buAutoNum type="arabicPeriod"/>
            </a:pPr>
            <a:r>
              <a:rPr lang="en-US" dirty="0" smtClean="0"/>
              <a:t>What are the things that stress university students the most? Explain.</a:t>
            </a:r>
          </a:p>
          <a:p>
            <a:pPr marL="514350" indent="-514350">
              <a:buFont typeface="+mj-lt"/>
              <a:buAutoNum type="arabicPeriod"/>
            </a:pPr>
            <a:r>
              <a:rPr lang="en-US" dirty="0" smtClean="0"/>
              <a:t>What is the best advice you have ever been given? Explain.</a:t>
            </a:r>
          </a:p>
          <a:p>
            <a:pPr marL="514350" indent="-514350">
              <a:buFont typeface="+mj-lt"/>
              <a:buAutoNum type="arabicPeriod"/>
            </a:pPr>
            <a:r>
              <a:rPr lang="en-US" dirty="0" smtClean="0"/>
              <a:t>What is the best advice that you have ever shared with someone? Explain.</a:t>
            </a:r>
          </a:p>
          <a:p>
            <a:pPr marL="514350" indent="-514350">
              <a:buFont typeface="+mj-lt"/>
              <a:buAutoNum type="arabicPeriod"/>
            </a:pPr>
            <a:r>
              <a:rPr lang="en-US" dirty="0" smtClean="0"/>
              <a:t>What is the biggest challenge for young people today? Explain.</a:t>
            </a:r>
          </a:p>
          <a:p>
            <a:pPr marL="514350" indent="-514350">
              <a:buFont typeface="+mj-lt"/>
              <a:buAutoNum type="arabicPeriod"/>
            </a:pPr>
            <a:r>
              <a:rPr lang="en-US" dirty="0" smtClean="0"/>
              <a:t>What time should all electronic devices be turned off at night?  Why?</a:t>
            </a:r>
          </a:p>
          <a:p>
            <a:pPr marL="514350" indent="-514350">
              <a:buFont typeface="+mj-lt"/>
              <a:buAutoNum type="arabicPeriod"/>
            </a:pPr>
            <a:r>
              <a:rPr lang="en-US" dirty="0" smtClean="0"/>
              <a:t>Can a person be poor and still be happy? Explain.</a:t>
            </a:r>
          </a:p>
          <a:p>
            <a:pPr marL="514350" indent="-514350">
              <a:buFont typeface="+mj-lt"/>
              <a:buAutoNum type="arabicPeriod"/>
            </a:pPr>
            <a:r>
              <a:rPr lang="en-US" dirty="0" smtClean="0"/>
              <a:t>What do you think the world will be like in 25 years? Explain.</a:t>
            </a:r>
          </a:p>
          <a:p>
            <a:pPr marL="514350" indent="-514350">
              <a:buFont typeface="+mj-lt"/>
              <a:buAutoNum type="arabicPeriod"/>
            </a:pPr>
            <a:r>
              <a:rPr lang="en-US" dirty="0" smtClean="0"/>
              <a:t>What are your thoughts about America?</a:t>
            </a:r>
          </a:p>
          <a:p>
            <a:pPr marL="514350" indent="-514350">
              <a:buFont typeface="+mj-lt"/>
              <a:buAutoNum type="arabicPeriod"/>
            </a:pPr>
            <a:r>
              <a:rPr lang="en-US" dirty="0" smtClean="0"/>
              <a:t>What are your thoughts about Africa?</a:t>
            </a:r>
          </a:p>
          <a:p>
            <a:pPr marL="514350" indent="-514350">
              <a:buFont typeface="+mj-lt"/>
              <a:buAutoNum type="arabicPeriod"/>
            </a:pPr>
            <a:endParaRPr lang="en-US" dirty="0"/>
          </a:p>
        </p:txBody>
      </p:sp>
    </p:spTree>
    <p:extLst>
      <p:ext uri="{BB962C8B-B14F-4D97-AF65-F5344CB8AC3E}">
        <p14:creationId xmlns:p14="http://schemas.microsoft.com/office/powerpoint/2010/main" val="363981826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4139" y="520263"/>
            <a:ext cx="11556124" cy="867929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800" dirty="0" smtClean="0"/>
              <a:t>Describe your bedroom at home?</a:t>
            </a:r>
            <a:endParaRPr lang="en-US" sz="2800" dirty="0"/>
          </a:p>
          <a:p>
            <a:pPr>
              <a:buFont typeface="Calibri" panose="020F0502020204030204" pitchFamily="34" charset="0"/>
              <a:buAutoNum type="arabicPeriod"/>
            </a:pPr>
            <a:r>
              <a:rPr lang="en-US" sz="2800" dirty="0" smtClean="0"/>
              <a:t>How should we reduce pollution?</a:t>
            </a:r>
          </a:p>
          <a:p>
            <a:pPr>
              <a:buFont typeface="Calibri" panose="020F0502020204030204" pitchFamily="34" charset="0"/>
              <a:buAutoNum type="arabicPeriod"/>
            </a:pPr>
            <a:r>
              <a:rPr lang="en-US" sz="2800" dirty="0" smtClean="0"/>
              <a:t>What advice do you have for a failing student?</a:t>
            </a:r>
          </a:p>
          <a:p>
            <a:pPr>
              <a:buFont typeface="Calibri" panose="020F0502020204030204" pitchFamily="34" charset="0"/>
              <a:buAutoNum type="arabicPeriod"/>
            </a:pPr>
            <a:r>
              <a:rPr lang="en-US" sz="2800" dirty="0" smtClean="0"/>
              <a:t>What time should students turn off their electronic devices and go to sleep?</a:t>
            </a:r>
          </a:p>
          <a:p>
            <a:pPr>
              <a:buFont typeface="Calibri" panose="020F0502020204030204" pitchFamily="34" charset="0"/>
              <a:buAutoNum type="arabicPeriod"/>
            </a:pPr>
            <a:r>
              <a:rPr lang="en-US" sz="2800" dirty="0" smtClean="0"/>
              <a:t>How will you apply for your first job after graduation?</a:t>
            </a:r>
            <a:endParaRPr lang="en-US" sz="2800" dirty="0"/>
          </a:p>
          <a:p>
            <a:pPr>
              <a:buFont typeface="Calibri" panose="020F0502020204030204" pitchFamily="34" charset="0"/>
              <a:buAutoNum type="arabicPeriod"/>
            </a:pPr>
            <a:r>
              <a:rPr lang="en-US" sz="2800" dirty="0" smtClean="0"/>
              <a:t>Describe the last party that you attended?</a:t>
            </a:r>
            <a:endParaRPr lang="en-US" sz="2800" dirty="0"/>
          </a:p>
          <a:p>
            <a:pPr>
              <a:buFont typeface="Calibri" panose="020F0502020204030204" pitchFamily="34" charset="0"/>
              <a:buAutoNum type="arabicPeriod"/>
            </a:pPr>
            <a:r>
              <a:rPr lang="en-US" sz="2800" dirty="0"/>
              <a:t>What do you think the purpose of life is</a:t>
            </a:r>
            <a:r>
              <a:rPr lang="en-US" sz="2800" dirty="0" smtClean="0"/>
              <a:t>?</a:t>
            </a:r>
          </a:p>
          <a:p>
            <a:pPr>
              <a:buFont typeface="Calibri" panose="020F0502020204030204" pitchFamily="34" charset="0"/>
              <a:buAutoNum type="arabicPeriod"/>
            </a:pPr>
            <a:r>
              <a:rPr lang="en-US" sz="2800" dirty="0" smtClean="0"/>
              <a:t>Why do you want to learn to speak English fluently?</a:t>
            </a:r>
            <a:endParaRPr lang="en-US" sz="2800" dirty="0"/>
          </a:p>
          <a:p>
            <a:pPr>
              <a:buFont typeface="Calibri" panose="020F0502020204030204" pitchFamily="34" charset="0"/>
              <a:buAutoNum type="arabicPeriod"/>
            </a:pPr>
            <a:r>
              <a:rPr lang="en-US" sz="2800" dirty="0" smtClean="0"/>
              <a:t>What is one thing you’ve learned this week?</a:t>
            </a:r>
            <a:endParaRPr lang="en-US" sz="2800" dirty="0"/>
          </a:p>
          <a:p>
            <a:pPr>
              <a:buFont typeface="Calibri" panose="020F0502020204030204" pitchFamily="34" charset="0"/>
              <a:buAutoNum type="arabicPeriod"/>
            </a:pPr>
            <a:r>
              <a:rPr lang="en-US" sz="2800" dirty="0" smtClean="0"/>
              <a:t>Describe your best friend from high school?  What made this person special?</a:t>
            </a:r>
          </a:p>
          <a:p>
            <a:pPr>
              <a:buFont typeface="Calibri" panose="020F0502020204030204" pitchFamily="34" charset="0"/>
              <a:buAutoNum type="arabicPeriod"/>
            </a:pPr>
            <a:r>
              <a:rPr lang="en-US" sz="2800" dirty="0" smtClean="0"/>
              <a:t>What are your thoughts about smoking/drinking alcohol/using drugs?</a:t>
            </a:r>
          </a:p>
          <a:p>
            <a:pPr>
              <a:buFont typeface="Calibri" panose="020F0502020204030204" pitchFamily="34" charset="0"/>
              <a:buAutoNum type="arabicPeriod"/>
            </a:pPr>
            <a:r>
              <a:rPr lang="en-US" sz="2800" dirty="0" smtClean="0"/>
              <a:t>What benefits do you receive when you volunteer?</a:t>
            </a:r>
          </a:p>
          <a:p>
            <a:pPr>
              <a:buFont typeface="Calibri" panose="020F0502020204030204" pitchFamily="34" charset="0"/>
              <a:buAutoNum type="arabicPeriod"/>
            </a:pPr>
            <a:endParaRPr lang="en-US" sz="2800" dirty="0"/>
          </a:p>
          <a:p>
            <a:pPr marL="0" indent="0"/>
            <a:endParaRPr lang="en-US" sz="28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
        <p:nvSpPr>
          <p:cNvPr id="3" name="TextBox 2"/>
          <p:cNvSpPr txBox="1"/>
          <p:nvPr/>
        </p:nvSpPr>
        <p:spPr>
          <a:xfrm>
            <a:off x="11114690" y="362607"/>
            <a:ext cx="627095" cy="369332"/>
          </a:xfrm>
          <a:prstGeom prst="rect">
            <a:avLst/>
          </a:prstGeom>
          <a:noFill/>
        </p:spPr>
        <p:txBody>
          <a:bodyPr wrap="none" rtlCol="0">
            <a:spAutoFit/>
          </a:bodyPr>
          <a:lstStyle/>
          <a:p>
            <a:r>
              <a:rPr lang="en-US" dirty="0" smtClean="0"/>
              <a:t>TD-1</a:t>
            </a:r>
            <a:endParaRPr lang="en-US" dirty="0"/>
          </a:p>
        </p:txBody>
      </p:sp>
    </p:spTree>
    <p:extLst>
      <p:ext uri="{BB962C8B-B14F-4D97-AF65-F5344CB8AC3E}">
        <p14:creationId xmlns:p14="http://schemas.microsoft.com/office/powerpoint/2010/main" val="388227749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Vocabulary Builders</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Instructions:</a:t>
            </a:r>
          </a:p>
          <a:p>
            <a:pPr lvl="1"/>
            <a:r>
              <a:rPr lang="en-US" dirty="0" smtClean="0">
                <a:latin typeface="Times New Roman" panose="02020603050405020304" pitchFamily="18" charset="0"/>
                <a:cs typeface="Times New Roman" panose="02020603050405020304" pitchFamily="18" charset="0"/>
              </a:rPr>
              <a:t>Form groups of three or four people.</a:t>
            </a:r>
          </a:p>
          <a:p>
            <a:pPr lvl="1"/>
            <a:r>
              <a:rPr lang="en-US" dirty="0" smtClean="0">
                <a:latin typeface="Times New Roman" panose="02020603050405020304" pitchFamily="18" charset="0"/>
                <a:cs typeface="Times New Roman" panose="02020603050405020304" pitchFamily="18" charset="0"/>
              </a:rPr>
              <a:t>Distribute the vocabulary card so each person in your group has one.</a:t>
            </a:r>
          </a:p>
          <a:p>
            <a:pPr lvl="1"/>
            <a:r>
              <a:rPr lang="en-US" dirty="0" smtClean="0">
                <a:latin typeface="Times New Roman" panose="02020603050405020304" pitchFamily="18" charset="0"/>
                <a:cs typeface="Times New Roman" panose="02020603050405020304" pitchFamily="18" charset="0"/>
              </a:rPr>
              <a:t>Taking turns, each person then pronounces each word on his/her card.</a:t>
            </a:r>
          </a:p>
          <a:p>
            <a:pPr lvl="1"/>
            <a:r>
              <a:rPr lang="en-US" dirty="0" smtClean="0">
                <a:latin typeface="Times New Roman" panose="02020603050405020304" pitchFamily="18" charset="0"/>
                <a:cs typeface="Times New Roman" panose="02020603050405020304" pitchFamily="18" charset="0"/>
              </a:rPr>
              <a:t>When everyone is finished, pass your card one person to the left and then each person pronounces the words on his/new card.</a:t>
            </a:r>
          </a:p>
          <a:p>
            <a:pPr lvl="1"/>
            <a:r>
              <a:rPr lang="en-US" dirty="0" smtClean="0">
                <a:latin typeface="Times New Roman" panose="02020603050405020304" pitchFamily="18" charset="0"/>
                <a:cs typeface="Times New Roman" panose="02020603050405020304" pitchFamily="18" charset="0"/>
              </a:rPr>
              <a:t>Repeat the process until everyone has had a chance to pronounce the words on each card.</a:t>
            </a:r>
          </a:p>
          <a:p>
            <a:pPr lvl="1"/>
            <a:r>
              <a:rPr lang="en-US" dirty="0" smtClean="0">
                <a:latin typeface="Times New Roman" panose="02020603050405020304" pitchFamily="18" charset="0"/>
                <a:cs typeface="Times New Roman" panose="02020603050405020304" pitchFamily="18" charset="0"/>
              </a:rPr>
              <a:t>Note: If someone needs help pronouncing a word, other group members should provide assistance.</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294458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2267" y="111906"/>
            <a:ext cx="10515600" cy="1325563"/>
          </a:xfrm>
        </p:spPr>
        <p:txBody>
          <a:bodyPr/>
          <a:lstStyle/>
          <a:p>
            <a:pPr algn="ctr"/>
            <a:r>
              <a:rPr lang="en-US" dirty="0" smtClean="0"/>
              <a:t>Five Phases of Dating</a:t>
            </a:r>
            <a:endParaRPr lang="en-US" dirty="0"/>
          </a:p>
        </p:txBody>
      </p:sp>
      <p:sp>
        <p:nvSpPr>
          <p:cNvPr id="3" name="Content Placeholder 2"/>
          <p:cNvSpPr>
            <a:spLocks noGrp="1"/>
          </p:cNvSpPr>
          <p:nvPr>
            <p:ph idx="1"/>
          </p:nvPr>
        </p:nvSpPr>
        <p:spPr>
          <a:xfrm>
            <a:off x="824133" y="1502068"/>
            <a:ext cx="10515600" cy="4351338"/>
          </a:xfrm>
        </p:spPr>
        <p:txBody>
          <a:bodyPr>
            <a:normAutofit lnSpcReduction="10000"/>
          </a:bodyPr>
          <a:lstStyle/>
          <a:p>
            <a:r>
              <a:rPr lang="en-US" sz="2500" dirty="0" smtClean="0"/>
              <a:t>Phase I – Meeting lots of people.</a:t>
            </a:r>
          </a:p>
          <a:p>
            <a:pPr lvl="1"/>
            <a:r>
              <a:rPr lang="en-US" sz="2500" dirty="0" smtClean="0"/>
              <a:t>Group parties/gatherings.</a:t>
            </a:r>
          </a:p>
          <a:p>
            <a:pPr lvl="1"/>
            <a:r>
              <a:rPr lang="en-US" sz="2500" dirty="0" smtClean="0"/>
              <a:t>Speed Dating and other group games.</a:t>
            </a:r>
          </a:p>
          <a:p>
            <a:r>
              <a:rPr lang="en-US" sz="2500" dirty="0" smtClean="0"/>
              <a:t>Phase II – Making Friends</a:t>
            </a:r>
          </a:p>
          <a:p>
            <a:pPr lvl="1"/>
            <a:r>
              <a:rPr lang="en-US" sz="2500" dirty="0" smtClean="0"/>
              <a:t>Eating lunch or dinner together.</a:t>
            </a:r>
          </a:p>
          <a:p>
            <a:pPr lvl="1"/>
            <a:r>
              <a:rPr lang="en-US" sz="2500" dirty="0" smtClean="0"/>
              <a:t>Studying or going for a walk together.</a:t>
            </a:r>
          </a:p>
          <a:p>
            <a:pPr lvl="1"/>
            <a:r>
              <a:rPr lang="en-US" sz="2500" dirty="0" smtClean="0"/>
              <a:t>Sharing family stories and personal goals.</a:t>
            </a:r>
          </a:p>
          <a:p>
            <a:pPr marL="228600" lvl="1">
              <a:spcBef>
                <a:spcPts val="1000"/>
              </a:spcBef>
            </a:pPr>
            <a:r>
              <a:rPr lang="en-US" sz="2500" dirty="0" smtClean="0"/>
              <a:t>Phase III – Formal Dating.</a:t>
            </a:r>
          </a:p>
          <a:p>
            <a:pPr marL="685800" lvl="2">
              <a:spcBef>
                <a:spcPts val="1000"/>
              </a:spcBef>
            </a:pPr>
            <a:r>
              <a:rPr lang="en-US" sz="2500" dirty="0" smtClean="0"/>
              <a:t>Planned activities designed to help you know each other better.</a:t>
            </a:r>
          </a:p>
          <a:p>
            <a:pPr marL="685800" lvl="2">
              <a:spcBef>
                <a:spcPts val="1000"/>
              </a:spcBef>
            </a:pPr>
            <a:r>
              <a:rPr lang="en-US" sz="2500" dirty="0" smtClean="0"/>
              <a:t>Should begin to be more personable, but set limits as to the time you spend alone with each other and limits to intimacy.</a:t>
            </a:r>
            <a:endParaRPr lang="en-US" sz="2500" dirty="0"/>
          </a:p>
          <a:p>
            <a:endParaRPr lang="en-US" dirty="0" smtClean="0"/>
          </a:p>
          <a:p>
            <a:pPr lvl="2"/>
            <a:endParaRPr lang="en-US" dirty="0" smtClean="0"/>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5339" y="1157456"/>
            <a:ext cx="4286250" cy="3333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17739" y="1309856"/>
            <a:ext cx="4286250" cy="3333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70217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anim calcmode="lin" valueType="num">
                                      <p:cBhvr>
                                        <p:cTn id="3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3">
                                            <p:txEl>
                                              <p:pRg st="7" end="7"/>
                                            </p:txEl>
                                          </p:spTgt>
                                        </p:tgtEl>
                                        <p:attrNameLst>
                                          <p:attrName>style.visibility</p:attrName>
                                        </p:attrNameLst>
                                      </p:cBhvr>
                                      <p:to>
                                        <p:strVal val="visible"/>
                                      </p:to>
                                    </p:set>
                                    <p:animEffect transition="in" filter="fade">
                                      <p:cBhvr>
                                        <p:cTn id="46" dur="1000"/>
                                        <p:tgtEl>
                                          <p:spTgt spid="3">
                                            <p:txEl>
                                              <p:pRg st="7" end="7"/>
                                            </p:txEl>
                                          </p:spTgt>
                                        </p:tgtEl>
                                      </p:cBhvr>
                                    </p:animEffect>
                                    <p:anim calcmode="lin" valueType="num">
                                      <p:cBhvr>
                                        <p:cTn id="4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3">
                                            <p:txEl>
                                              <p:pRg st="8" end="8"/>
                                            </p:txEl>
                                          </p:spTgt>
                                        </p:tgtEl>
                                        <p:attrNameLst>
                                          <p:attrName>style.visibility</p:attrName>
                                        </p:attrNameLst>
                                      </p:cBhvr>
                                      <p:to>
                                        <p:strVal val="visible"/>
                                      </p:to>
                                    </p:set>
                                    <p:animEffect transition="in" filter="fade">
                                      <p:cBhvr>
                                        <p:cTn id="51" dur="1000"/>
                                        <p:tgtEl>
                                          <p:spTgt spid="3">
                                            <p:txEl>
                                              <p:pRg st="8" end="8"/>
                                            </p:txEl>
                                          </p:spTgt>
                                        </p:tgtEl>
                                      </p:cBhvr>
                                    </p:animEffect>
                                    <p:anim calcmode="lin" valueType="num">
                                      <p:cBhvr>
                                        <p:cTn id="52"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3"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3">
                                            <p:txEl>
                                              <p:pRg st="9" end="9"/>
                                            </p:txEl>
                                          </p:spTgt>
                                        </p:tgtEl>
                                        <p:attrNameLst>
                                          <p:attrName>style.visibility</p:attrName>
                                        </p:attrNameLst>
                                      </p:cBhvr>
                                      <p:to>
                                        <p:strVal val="visible"/>
                                      </p:to>
                                    </p:set>
                                    <p:animEffect transition="in" filter="fade">
                                      <p:cBhvr>
                                        <p:cTn id="56" dur="1000"/>
                                        <p:tgtEl>
                                          <p:spTgt spid="3">
                                            <p:txEl>
                                              <p:pRg st="9" end="9"/>
                                            </p:txEl>
                                          </p:spTgt>
                                        </p:tgtEl>
                                      </p:cBhvr>
                                    </p:animEffect>
                                    <p:anim calcmode="lin" valueType="num">
                                      <p:cBhvr>
                                        <p:cTn id="57"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 Five Phases of Dating</a:t>
            </a:r>
            <a:endParaRPr lang="en-US" dirty="0"/>
          </a:p>
        </p:txBody>
      </p:sp>
      <p:sp>
        <p:nvSpPr>
          <p:cNvPr id="3" name="Content Placeholder 2"/>
          <p:cNvSpPr>
            <a:spLocks noGrp="1"/>
          </p:cNvSpPr>
          <p:nvPr>
            <p:ph idx="1"/>
          </p:nvPr>
        </p:nvSpPr>
        <p:spPr/>
        <p:txBody>
          <a:bodyPr>
            <a:normAutofit fontScale="92500"/>
          </a:bodyPr>
          <a:lstStyle/>
          <a:p>
            <a:r>
              <a:rPr lang="en-US" dirty="0" smtClean="0"/>
              <a:t>Phase IV Paring up/Going Steady</a:t>
            </a:r>
          </a:p>
          <a:p>
            <a:pPr lvl="1"/>
            <a:r>
              <a:rPr lang="en-US" dirty="0" smtClean="0"/>
              <a:t>Share your important beliefs and values.</a:t>
            </a:r>
          </a:p>
          <a:p>
            <a:pPr lvl="1"/>
            <a:r>
              <a:rPr lang="en-US" dirty="0" smtClean="0"/>
              <a:t>Introduce each other to your respective families.</a:t>
            </a:r>
          </a:p>
          <a:p>
            <a:pPr lvl="1"/>
            <a:r>
              <a:rPr lang="en-US" dirty="0" smtClean="0"/>
              <a:t>Begin to plan for the future—education, employment, home and family goals.</a:t>
            </a:r>
          </a:p>
          <a:p>
            <a:pPr lvl="1"/>
            <a:r>
              <a:rPr lang="en-US" dirty="0" smtClean="0"/>
              <a:t>Continue to practice limits regarding time alone together and sharing of intimacy.</a:t>
            </a:r>
          </a:p>
          <a:p>
            <a:r>
              <a:rPr lang="en-US" dirty="0" smtClean="0"/>
              <a:t>Phase V Formal Engagement</a:t>
            </a:r>
          </a:p>
          <a:p>
            <a:pPr lvl="1"/>
            <a:r>
              <a:rPr lang="en-US" dirty="0" smtClean="0"/>
              <a:t>The marriage proposal.</a:t>
            </a:r>
          </a:p>
          <a:p>
            <a:pPr lvl="1"/>
            <a:r>
              <a:rPr lang="en-US" dirty="0" smtClean="0"/>
              <a:t>Approval of both sets of parents.</a:t>
            </a:r>
          </a:p>
          <a:p>
            <a:pPr lvl="1"/>
            <a:r>
              <a:rPr lang="en-US" dirty="0" smtClean="0"/>
              <a:t>Set a wedding date.</a:t>
            </a:r>
          </a:p>
          <a:p>
            <a:pPr lvl="1"/>
            <a:r>
              <a:rPr lang="en-US" dirty="0" smtClean="0"/>
              <a:t>Plan more intensely for your wedding and future life together.</a:t>
            </a:r>
          </a:p>
          <a:p>
            <a:pPr lvl="1"/>
            <a:r>
              <a:rPr lang="en-US" dirty="0"/>
              <a:t>Continue to practice limits regarding time alone together and sharing of intimacy.</a:t>
            </a:r>
          </a:p>
          <a:p>
            <a:pPr lvl="1"/>
            <a:endParaRPr lang="en-US" dirty="0" smtClean="0"/>
          </a:p>
          <a:p>
            <a:pPr lvl="1"/>
            <a:endParaRPr lang="en-US"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43301" y="0"/>
            <a:ext cx="1951291" cy="2917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3731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3">
                                            <p:txEl>
                                              <p:pRg st="7" end="7"/>
                                            </p:txEl>
                                          </p:spTgt>
                                        </p:tgtEl>
                                        <p:attrNameLst>
                                          <p:attrName>style.visibility</p:attrName>
                                        </p:attrNameLst>
                                      </p:cBhvr>
                                      <p:to>
                                        <p:strVal val="visible"/>
                                      </p:to>
                                    </p:set>
                                    <p:animEffect transition="in" filter="fade">
                                      <p:cBhvr>
                                        <p:cTn id="44" dur="1000"/>
                                        <p:tgtEl>
                                          <p:spTgt spid="3">
                                            <p:txEl>
                                              <p:pRg st="7" end="7"/>
                                            </p:txEl>
                                          </p:spTgt>
                                        </p:tgtEl>
                                      </p:cBhvr>
                                    </p:animEffect>
                                    <p:anim calcmode="lin" valueType="num">
                                      <p:cBhvr>
                                        <p:cTn id="45"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6"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Effect transition="in" filter="fade">
                                      <p:cBhvr>
                                        <p:cTn id="49" dur="1000"/>
                                        <p:tgtEl>
                                          <p:spTgt spid="3">
                                            <p:txEl>
                                              <p:pRg st="8" end="8"/>
                                            </p:txEl>
                                          </p:spTgt>
                                        </p:tgtEl>
                                      </p:cBhvr>
                                    </p:animEffect>
                                    <p:anim calcmode="lin" valueType="num">
                                      <p:cBhvr>
                                        <p:cTn id="50"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3">
                                            <p:txEl>
                                              <p:pRg st="9" end="9"/>
                                            </p:txEl>
                                          </p:spTgt>
                                        </p:tgtEl>
                                        <p:attrNameLst>
                                          <p:attrName>style.visibility</p:attrName>
                                        </p:attrNameLst>
                                      </p:cBhvr>
                                      <p:to>
                                        <p:strVal val="visible"/>
                                      </p:to>
                                    </p:set>
                                    <p:animEffect transition="in" filter="fade">
                                      <p:cBhvr>
                                        <p:cTn id="54" dur="1000"/>
                                        <p:tgtEl>
                                          <p:spTgt spid="3">
                                            <p:txEl>
                                              <p:pRg st="9" end="9"/>
                                            </p:txEl>
                                          </p:spTgt>
                                        </p:tgtEl>
                                      </p:cBhvr>
                                    </p:animEffect>
                                    <p:anim calcmode="lin" valueType="num">
                                      <p:cBhvr>
                                        <p:cTn id="55"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6" dur="1000" fill="hold"/>
                                        <p:tgtEl>
                                          <p:spTgt spid="3">
                                            <p:txEl>
                                              <p:pRg st="9" end="9"/>
                                            </p:txEl>
                                          </p:spTgt>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3">
                                            <p:txEl>
                                              <p:pRg st="10" end="10"/>
                                            </p:txEl>
                                          </p:spTgt>
                                        </p:tgtEl>
                                        <p:attrNameLst>
                                          <p:attrName>style.visibility</p:attrName>
                                        </p:attrNameLst>
                                      </p:cBhvr>
                                      <p:to>
                                        <p:strVal val="visible"/>
                                      </p:to>
                                    </p:set>
                                    <p:animEffect transition="in" filter="fade">
                                      <p:cBhvr>
                                        <p:cTn id="59" dur="1000"/>
                                        <p:tgtEl>
                                          <p:spTgt spid="3">
                                            <p:txEl>
                                              <p:pRg st="10" end="10"/>
                                            </p:txEl>
                                          </p:spTgt>
                                        </p:tgtEl>
                                      </p:cBhvr>
                                    </p:animEffect>
                                    <p:anim calcmode="lin" valueType="num">
                                      <p:cBhvr>
                                        <p:cTn id="60"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61"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6603" y="1"/>
            <a:ext cx="9903655" cy="894090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300" dirty="0"/>
              <a:t>Describe your feelings about leaving your home and </a:t>
            </a:r>
            <a:r>
              <a:rPr lang="en-US" sz="2300" dirty="0" smtClean="0"/>
              <a:t>province for four </a:t>
            </a:r>
            <a:r>
              <a:rPr lang="en-US" sz="2300" dirty="0"/>
              <a:t>years.</a:t>
            </a:r>
          </a:p>
          <a:p>
            <a:pPr>
              <a:buFont typeface="Calibri" panose="020F0502020204030204" pitchFamily="34" charset="0"/>
              <a:buAutoNum type="arabicPeriod"/>
            </a:pPr>
            <a:r>
              <a:rPr lang="en-US" sz="2300" dirty="0"/>
              <a:t>Try to describe your feelings as you return after successfully completing your B.S or B.A. degree in </a:t>
            </a:r>
            <a:r>
              <a:rPr lang="en-US" sz="2300" dirty="0" smtClean="0"/>
              <a:t>four </a:t>
            </a:r>
            <a:r>
              <a:rPr lang="en-US" sz="2300" dirty="0"/>
              <a:t>years.</a:t>
            </a:r>
          </a:p>
          <a:p>
            <a:pPr>
              <a:buFont typeface="Calibri" panose="020F0502020204030204" pitchFamily="34" charset="0"/>
              <a:buAutoNum type="arabicPeriod"/>
            </a:pPr>
            <a:r>
              <a:rPr lang="en-US" sz="2300" dirty="0"/>
              <a:t> Try to describe the feelings of your parents as you return to your </a:t>
            </a:r>
            <a:r>
              <a:rPr lang="en-US" sz="2300" dirty="0" smtClean="0"/>
              <a:t>home as a college graduate.</a:t>
            </a:r>
            <a:endParaRPr lang="en-US" sz="2300" dirty="0"/>
          </a:p>
          <a:p>
            <a:pPr>
              <a:buFont typeface="Calibri" panose="020F0502020204030204" pitchFamily="34" charset="0"/>
              <a:buAutoNum type="arabicPeriod"/>
            </a:pPr>
            <a:r>
              <a:rPr lang="en-US" sz="2300" dirty="0"/>
              <a:t>Try your best to describe your first day on the job of your dreams.</a:t>
            </a:r>
          </a:p>
          <a:p>
            <a:pPr>
              <a:buFont typeface="Calibri" panose="020F0502020204030204" pitchFamily="34" charset="0"/>
              <a:buAutoNum type="arabicPeriod"/>
            </a:pPr>
            <a:r>
              <a:rPr lang="en-US" sz="2300" dirty="0"/>
              <a:t>Describe your future husband or wife.</a:t>
            </a:r>
          </a:p>
          <a:p>
            <a:pPr>
              <a:buFont typeface="Calibri" panose="020F0502020204030204" pitchFamily="34" charset="0"/>
              <a:buAutoNum type="arabicPeriod"/>
            </a:pPr>
            <a:r>
              <a:rPr lang="en-US" sz="2300" dirty="0"/>
              <a:t>What do you think your feelings will be when your first child leaves home to go to a school?</a:t>
            </a:r>
          </a:p>
          <a:p>
            <a:pPr>
              <a:buFont typeface="Calibri" panose="020F0502020204030204" pitchFamily="34" charset="0"/>
              <a:buAutoNum type="arabicPeriod"/>
            </a:pPr>
            <a:r>
              <a:rPr lang="en-US" sz="2300" dirty="0"/>
              <a:t>What do you think the purpose of life is</a:t>
            </a:r>
            <a:r>
              <a:rPr lang="en-US" sz="2300" dirty="0" smtClean="0"/>
              <a:t>?</a:t>
            </a:r>
            <a:endParaRPr lang="en-US" sz="2300" dirty="0"/>
          </a:p>
          <a:p>
            <a:pPr>
              <a:buFont typeface="Calibri" panose="020F0502020204030204" pitchFamily="34" charset="0"/>
              <a:buAutoNum type="arabicPeriod"/>
            </a:pPr>
            <a:r>
              <a:rPr lang="en-US" sz="2300" dirty="0"/>
              <a:t>Where do you think you will go when you or your parents die?  </a:t>
            </a:r>
            <a:br>
              <a:rPr lang="en-US" sz="2300" dirty="0"/>
            </a:br>
            <a:r>
              <a:rPr lang="en-US" sz="2300" dirty="0"/>
              <a:t>Why do you believe that?</a:t>
            </a:r>
          </a:p>
          <a:p>
            <a:pPr>
              <a:buFont typeface="Calibri" panose="020F0502020204030204" pitchFamily="34" charset="0"/>
              <a:buAutoNum type="arabicPeriod"/>
            </a:pPr>
            <a:r>
              <a:rPr lang="en-US" sz="2300" dirty="0"/>
              <a:t>Do you believe you came from some where else when you were born?  Why do you believe that?</a:t>
            </a:r>
          </a:p>
          <a:p>
            <a:pPr>
              <a:buFont typeface="Calibri" panose="020F0502020204030204" pitchFamily="34" charset="0"/>
              <a:buAutoNum type="arabicPeriod"/>
            </a:pPr>
            <a:r>
              <a:rPr lang="en-US" sz="2300" dirty="0"/>
              <a:t> </a:t>
            </a:r>
            <a:r>
              <a:rPr lang="en-US" sz="2300" dirty="0" smtClean="0"/>
              <a:t>Suppose you move to Australia which has </a:t>
            </a:r>
            <a:r>
              <a:rPr lang="en-US" sz="2300" dirty="0"/>
              <a:t>a different form of government.  How will that change the way you act  in your </a:t>
            </a:r>
            <a:r>
              <a:rPr lang="en-US" sz="2300" dirty="0" smtClean="0"/>
              <a:t>life, Why</a:t>
            </a:r>
            <a:r>
              <a:rPr lang="en-US" sz="2300" dirty="0"/>
              <a:t>?</a:t>
            </a:r>
          </a:p>
          <a:p>
            <a:pPr>
              <a:buFont typeface="Calibri" panose="020F0502020204030204" pitchFamily="34" charset="0"/>
              <a:buAutoNum type="arabicPeriod"/>
            </a:pPr>
            <a:r>
              <a:rPr lang="en-US" sz="2300" dirty="0"/>
              <a:t> What about living in Australia </a:t>
            </a:r>
            <a:r>
              <a:rPr lang="en-US" sz="2300" dirty="0" smtClean="0"/>
              <a:t>would make </a:t>
            </a:r>
            <a:r>
              <a:rPr lang="en-US" sz="2300" dirty="0"/>
              <a:t>you nervous?</a:t>
            </a:r>
          </a:p>
          <a:p>
            <a:pPr>
              <a:buFont typeface="Calibri" panose="020F0502020204030204" pitchFamily="34" charset="0"/>
              <a:buAutoNum type="arabicPeriod"/>
            </a:pPr>
            <a:r>
              <a:rPr lang="en-US" sz="2300" dirty="0"/>
              <a:t> What do you think you will do to adjust to that concern?</a:t>
            </a:r>
          </a:p>
          <a:p>
            <a:endParaRPr lang="en-US" sz="23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Tree>
    <p:extLst>
      <p:ext uri="{BB962C8B-B14F-4D97-AF65-F5344CB8AC3E}">
        <p14:creationId xmlns:p14="http://schemas.microsoft.com/office/powerpoint/2010/main" val="14858412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6000" b="1" dirty="0" smtClean="0"/>
              <a:t>Our English Corner Friends</a:t>
            </a:r>
            <a:br>
              <a:rPr lang="en-US" sz="6000" b="1" dirty="0" smtClean="0"/>
            </a:br>
            <a:r>
              <a:rPr lang="en-US" sz="3200" b="1" dirty="0" smtClean="0"/>
              <a:t>October 16, 2014</a:t>
            </a:r>
            <a:endParaRPr lang="en-US" sz="3200" b="1" dirty="0"/>
          </a:p>
        </p:txBody>
      </p:sp>
      <p:sp>
        <p:nvSpPr>
          <p:cNvPr id="3" name="Content Placeholder 2"/>
          <p:cNvSpPr>
            <a:spLocks noGrp="1"/>
          </p:cNvSpPr>
          <p:nvPr>
            <p:ph idx="1"/>
          </p:nvPr>
        </p:nvSpPr>
        <p:spPr/>
        <p:txBody>
          <a:bodyPr/>
          <a:lstStyle/>
          <a:p>
            <a:endParaRPr lang="en-US" dirty="0"/>
          </a:p>
        </p:txBody>
      </p:sp>
      <p:pic>
        <p:nvPicPr>
          <p:cNvPr id="4098" name="Picture 2" descr="G:\DCIM\100MSDCF\DSC0271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7534" y="1639614"/>
            <a:ext cx="10783612" cy="80877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281006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508ecm12fig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6652" y="1066800"/>
            <a:ext cx="5766678" cy="4425938"/>
          </a:xfrm>
          <a:prstGeom prst="rect">
            <a:avLst/>
          </a:prstGeom>
          <a:noFill/>
          <a:extLst>
            <a:ext uri="{909E8E84-426E-40DD-AFC4-6F175D3DCCD1}">
              <a14:hiddenFill xmlns:a14="http://schemas.microsoft.com/office/drawing/2010/main">
                <a:solidFill>
                  <a:srgbClr val="FFFFFF"/>
                </a:solidFill>
              </a14:hiddenFill>
            </a:ext>
          </a:extLst>
        </p:spPr>
      </p:pic>
      <p:sp>
        <p:nvSpPr>
          <p:cNvPr id="4099" name="Text Box 3"/>
          <p:cNvSpPr txBox="1">
            <a:spLocks noChangeArrowheads="1"/>
          </p:cNvSpPr>
          <p:nvPr/>
        </p:nvSpPr>
        <p:spPr bwMode="auto">
          <a:xfrm>
            <a:off x="1117600" y="76200"/>
            <a:ext cx="7528023"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5400" b="1">
                <a:effectLst>
                  <a:outerShdw blurRad="38100" dist="38100" dir="2700000" algn="tl">
                    <a:srgbClr val="336699"/>
                  </a:outerShdw>
                </a:effectLst>
                <a:latin typeface="Comic Sans MS" pitchFamily="66" charset="0"/>
              </a:rPr>
              <a:t>ETHICAL DILEMMAS</a:t>
            </a:r>
          </a:p>
        </p:txBody>
      </p:sp>
    </p:spTree>
    <p:extLst>
      <p:ext uri="{BB962C8B-B14F-4D97-AF65-F5344CB8AC3E}">
        <p14:creationId xmlns:p14="http://schemas.microsoft.com/office/powerpoint/2010/main" val="692399430"/>
      </p:ext>
    </p:extLst>
  </p:cSld>
  <p:clrMapOvr>
    <a:masterClrMapping/>
  </p:clrMapOvr>
  <p:transition spd="slow">
    <p:fad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latin typeface="Times New Roman" panose="02020603050405020304" pitchFamily="18" charset="0"/>
                <a:cs typeface="Times New Roman" panose="02020603050405020304" pitchFamily="18" charset="0"/>
              </a:rPr>
              <a:t>Integrity</a:t>
            </a:r>
            <a:endParaRPr lang="en-US" sz="60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sz="4800" dirty="0" smtClean="0">
                <a:latin typeface="Times New Roman" panose="02020603050405020304" pitchFamily="18" charset="0"/>
                <a:cs typeface="Times New Roman" panose="02020603050405020304" pitchFamily="18" charset="0"/>
              </a:rPr>
              <a:t>“Integrity without knowledge is weak and useless and knowledge without integrity is dangerous and dreadful.”</a:t>
            </a:r>
            <a:r>
              <a:rPr lang="en-US"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(Samuel Johnson (1709-1784) English Poet, Critic and Writer)</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33264792"/>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304800" y="222250"/>
            <a:ext cx="11582400" cy="6407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VOCABULARY</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ethics</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the principles </a:t>
            </a:r>
            <a:r>
              <a:rPr lang="en-US" sz="3600" i="1" dirty="0" smtClean="0">
                <a:effectLst>
                  <a:outerShdw blurRad="38100" dist="38100" dir="2700000" algn="tl">
                    <a:srgbClr val="336699"/>
                  </a:outerShdw>
                </a:effectLst>
                <a:latin typeface="Comic Sans MS" pitchFamily="66" charset="0"/>
              </a:rPr>
              <a:t>(rules) of </a:t>
            </a:r>
            <a:r>
              <a:rPr lang="en-US" sz="3600" i="1" dirty="0">
                <a:effectLst>
                  <a:outerShdw blurRad="38100" dist="38100" dir="2700000" algn="tl">
                    <a:srgbClr val="336699"/>
                  </a:outerShdw>
                </a:effectLst>
                <a:latin typeface="Comic Sans MS" pitchFamily="66" charset="0"/>
              </a:rPr>
              <a:t>conduct </a:t>
            </a:r>
          </a:p>
          <a:p>
            <a:pPr eaLnBrk="0" hangingPunct="0"/>
            <a:r>
              <a:rPr lang="en-US" sz="3600" i="1" dirty="0">
                <a:effectLst>
                  <a:outerShdw blurRad="38100" dist="38100" dir="2700000" algn="tl">
                    <a:srgbClr val="336699"/>
                  </a:outerShdw>
                </a:effectLst>
                <a:latin typeface="Comic Sans MS" pitchFamily="66" charset="0"/>
              </a:rPr>
              <a:t>   governing an individual or a group, the </a:t>
            </a:r>
          </a:p>
          <a:p>
            <a:pPr eaLnBrk="0" hangingPunct="0"/>
            <a:r>
              <a:rPr lang="en-US" sz="3600" i="1" dirty="0">
                <a:effectLst>
                  <a:outerShdw blurRad="38100" dist="38100" dir="2700000" algn="tl">
                    <a:srgbClr val="336699"/>
                  </a:outerShdw>
                </a:effectLst>
                <a:latin typeface="Comic Sans MS" pitchFamily="66" charset="0"/>
              </a:rPr>
              <a:t>   discipline dealing with what is good </a:t>
            </a:r>
          </a:p>
          <a:p>
            <a:pPr eaLnBrk="0" hangingPunct="0"/>
            <a:r>
              <a:rPr lang="en-US" sz="3600" i="1" dirty="0">
                <a:effectLst>
                  <a:outerShdw blurRad="38100" dist="38100" dir="2700000" algn="tl">
                    <a:srgbClr val="336699"/>
                  </a:outerShdw>
                </a:effectLst>
                <a:latin typeface="Comic Sans MS" pitchFamily="66" charset="0"/>
              </a:rPr>
              <a:t>   and bad and moral duty and obligation</a:t>
            </a:r>
            <a:endParaRPr lang="en-US" sz="3600" b="1" u="sng"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moral, conforming to accepted </a:t>
            </a:r>
          </a:p>
          <a:p>
            <a:pPr eaLnBrk="0" hangingPunct="0"/>
            <a:r>
              <a:rPr lang="en-US" sz="3600" i="1" dirty="0">
                <a:effectLst>
                  <a:outerShdw blurRad="38100" dist="38100" dir="2700000" algn="tl">
                    <a:srgbClr val="336699"/>
                  </a:outerShdw>
                </a:effectLst>
                <a:latin typeface="Comic Sans MS" pitchFamily="66" charset="0"/>
              </a:rPr>
              <a:t>   </a:t>
            </a:r>
            <a:r>
              <a:rPr lang="en-US" sz="3600" i="1" dirty="0" smtClean="0">
                <a:effectLst>
                  <a:outerShdw blurRad="38100" dist="38100" dir="2700000" algn="tl">
                    <a:srgbClr val="336699"/>
                  </a:outerShdw>
                </a:effectLst>
                <a:latin typeface="Comic Sans MS" pitchFamily="66" charset="0"/>
              </a:rPr>
              <a:t>rules and standards </a:t>
            </a:r>
            <a:r>
              <a:rPr lang="en-US" sz="3600" i="1" dirty="0">
                <a:effectLst>
                  <a:outerShdw blurRad="38100" dist="38100" dir="2700000" algn="tl">
                    <a:srgbClr val="336699"/>
                  </a:outerShdw>
                </a:effectLst>
                <a:latin typeface="Comic Sans MS" pitchFamily="66" charset="0"/>
              </a:rPr>
              <a:t>of conduct</a:t>
            </a:r>
            <a:endParaRPr lang="en-US" sz="3600"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moral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principles of right and wrong </a:t>
            </a:r>
          </a:p>
          <a:p>
            <a:pPr eaLnBrk="0" hangingPunct="0"/>
            <a:r>
              <a:rPr lang="en-US" sz="3600" i="1" dirty="0">
                <a:effectLst>
                  <a:outerShdw blurRad="38100" dist="38100" dir="2700000" algn="tl">
                    <a:srgbClr val="336699"/>
                  </a:outerShdw>
                </a:effectLst>
                <a:latin typeface="Comic Sans MS" pitchFamily="66" charset="0"/>
              </a:rPr>
              <a:t>   behavior</a:t>
            </a:r>
          </a:p>
          <a:p>
            <a:pPr eaLnBrk="0" hangingPunct="0"/>
            <a:r>
              <a:rPr lang="en-US" sz="3600" b="1" u="sng" dirty="0">
                <a:effectLst>
                  <a:outerShdw blurRad="38100" dist="38100" dir="2700000" algn="tl">
                    <a:srgbClr val="336699"/>
                  </a:outerShdw>
                </a:effectLst>
                <a:latin typeface="Comic Sans MS" pitchFamily="66" charset="0"/>
              </a:rPr>
              <a:t>dilemma</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situation involving a choice </a:t>
            </a:r>
          </a:p>
          <a:p>
            <a:pPr eaLnBrk="0" hangingPunct="0"/>
            <a:r>
              <a:rPr lang="en-US" sz="3600" i="1" dirty="0">
                <a:effectLst>
                  <a:outerShdw blurRad="38100" dist="38100" dir="2700000" algn="tl">
                    <a:srgbClr val="336699"/>
                  </a:outerShdw>
                </a:effectLst>
                <a:latin typeface="Comic Sans MS" pitchFamily="66" charset="0"/>
              </a:rPr>
              <a:t>   between </a:t>
            </a:r>
            <a:r>
              <a:rPr lang="en-US" sz="3600" i="1" dirty="0" smtClean="0">
                <a:effectLst>
                  <a:outerShdw blurRad="38100" dist="38100" dir="2700000" algn="tl">
                    <a:srgbClr val="336699"/>
                  </a:outerShdw>
                </a:effectLst>
                <a:latin typeface="Comic Sans MS" pitchFamily="66" charset="0"/>
              </a:rPr>
              <a:t>alternatives</a:t>
            </a:r>
            <a:endParaRPr lang="en-US" sz="3600" b="1" u="sng" dirty="0">
              <a:effectLst>
                <a:outerShdw blurRad="38100" dist="38100" dir="2700000" algn="tl">
                  <a:srgbClr val="336699"/>
                </a:outerShdw>
              </a:effectLst>
              <a:latin typeface="Comic Sans MS" pitchFamily="66" charset="0"/>
            </a:endParaRPr>
          </a:p>
        </p:txBody>
      </p:sp>
    </p:spTree>
    <p:extLst>
      <p:ext uri="{BB962C8B-B14F-4D97-AF65-F5344CB8AC3E}">
        <p14:creationId xmlns:p14="http://schemas.microsoft.com/office/powerpoint/2010/main" val="4039168806"/>
      </p:ext>
    </p:extLst>
  </p:cSld>
  <p:clrMapOvr>
    <a:masterClrMapping/>
  </p:clrMapOvr>
  <p:transition spd="slow">
    <p:fad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486834" y="149226"/>
            <a:ext cx="115019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u="sng" dirty="0">
                <a:effectLst>
                  <a:outerShdw blurRad="38100" dist="38100" dir="2700000" algn="tl">
                    <a:srgbClr val="336699"/>
                  </a:outerShdw>
                </a:effectLst>
                <a:latin typeface="Comic Sans MS" pitchFamily="66" charset="0"/>
              </a:rPr>
              <a:t>expelled</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kicked out of school,   </a:t>
            </a:r>
          </a:p>
          <a:p>
            <a:pPr eaLnBrk="0" hangingPunct="0"/>
            <a:r>
              <a:rPr lang="en-US" sz="3600" i="1" dirty="0">
                <a:effectLst>
                  <a:outerShdw blurRad="38100" dist="38100" dir="2700000" algn="tl">
                    <a:srgbClr val="336699"/>
                  </a:outerShdw>
                </a:effectLst>
                <a:latin typeface="Comic Sans MS" pitchFamily="66" charset="0"/>
              </a:rPr>
              <a:t>   suspended from </a:t>
            </a:r>
            <a:r>
              <a:rPr lang="en-US" sz="3600" i="1" dirty="0" smtClean="0">
                <a:effectLst>
                  <a:outerShdw blurRad="38100" dist="38100" dir="2700000" algn="tl">
                    <a:srgbClr val="336699"/>
                  </a:outerShdw>
                </a:effectLst>
                <a:latin typeface="Comic Sans MS" pitchFamily="66" charset="0"/>
              </a:rPr>
              <a:t>school</a:t>
            </a:r>
            <a:endParaRPr lang="en-US" sz="3600" b="1" u="sng" dirty="0" smtClean="0">
              <a:effectLst>
                <a:outerShdw blurRad="38100" dist="38100" dir="2700000" algn="tl">
                  <a:srgbClr val="336699"/>
                </a:outerShdw>
              </a:effectLst>
              <a:latin typeface="Comic Sans MS" pitchFamily="66" charset="0"/>
            </a:endParaRPr>
          </a:p>
          <a:p>
            <a:pPr eaLnBrk="0" hangingPunct="0"/>
            <a:r>
              <a:rPr lang="en-US" sz="3600" b="1" u="sng" dirty="0" smtClean="0">
                <a:effectLst>
                  <a:outerShdw blurRad="38100" dist="38100" dir="2700000" algn="tl">
                    <a:srgbClr val="336699"/>
                  </a:outerShdw>
                </a:effectLst>
                <a:latin typeface="Comic Sans MS" pitchFamily="66" charset="0"/>
              </a:rPr>
              <a:t>0 </a:t>
            </a:r>
            <a:r>
              <a:rPr lang="en-US" sz="3600" b="1" u="sng" dirty="0">
                <a:effectLst>
                  <a:outerShdw blurRad="38100" dist="38100" dir="2700000" algn="tl">
                    <a:srgbClr val="336699"/>
                  </a:outerShdw>
                </a:effectLst>
                <a:latin typeface="Comic Sans MS" pitchFamily="66" charset="0"/>
              </a:rPr>
              <a:t>tolerance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no exceptions, no second </a:t>
            </a:r>
          </a:p>
          <a:p>
            <a:pPr eaLnBrk="0" hangingPunct="0"/>
            <a:r>
              <a:rPr lang="en-US" sz="3600" i="1" dirty="0">
                <a:effectLst>
                  <a:outerShdw blurRad="38100" dist="38100" dir="2700000" algn="tl">
                    <a:srgbClr val="336699"/>
                  </a:outerShdw>
                </a:effectLst>
                <a:latin typeface="Comic Sans MS" pitchFamily="66" charset="0"/>
              </a:rPr>
              <a:t>   chances</a:t>
            </a:r>
          </a:p>
          <a:p>
            <a:pPr eaLnBrk="0" hangingPunct="0"/>
            <a:r>
              <a:rPr lang="en-US" sz="3600" b="1" u="sng" dirty="0">
                <a:effectLst>
                  <a:outerShdw blurRad="38100" dist="38100" dir="2700000" algn="tl">
                    <a:srgbClr val="336699"/>
                  </a:outerShdw>
                </a:effectLst>
                <a:latin typeface="Comic Sans MS" pitchFamily="66" charset="0"/>
              </a:rPr>
              <a:t>full ride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scholarship which pays </a:t>
            </a:r>
          </a:p>
          <a:p>
            <a:pPr eaLnBrk="0" hangingPunct="0"/>
            <a:r>
              <a:rPr lang="en-US" sz="3600" i="1" dirty="0">
                <a:effectLst>
                  <a:outerShdw blurRad="38100" dist="38100" dir="2700000" algn="tl">
                    <a:srgbClr val="336699"/>
                  </a:outerShdw>
                </a:effectLst>
                <a:latin typeface="Comic Sans MS" pitchFamily="66" charset="0"/>
              </a:rPr>
              <a:t>   tuition, books, room and </a:t>
            </a:r>
            <a:r>
              <a:rPr lang="en-US" sz="3600" i="1" dirty="0" smtClean="0">
                <a:effectLst>
                  <a:outerShdw blurRad="38100" dist="38100" dir="2700000" algn="tl">
                    <a:srgbClr val="336699"/>
                  </a:outerShdw>
                </a:effectLst>
                <a:latin typeface="Comic Sans MS" pitchFamily="66" charset="0"/>
              </a:rPr>
              <a:t>board</a:t>
            </a:r>
          </a:p>
          <a:p>
            <a:pPr eaLnBrk="0" hangingPunct="0"/>
            <a:r>
              <a:rPr lang="en-US" sz="3600" b="1" i="1" u="sng" dirty="0" smtClean="0">
                <a:effectLst>
                  <a:outerShdw blurRad="38100" dist="38100" dir="2700000" algn="tl">
                    <a:srgbClr val="336699"/>
                  </a:outerShdw>
                </a:effectLst>
                <a:latin typeface="Comic Sans MS" pitchFamily="66" charset="0"/>
              </a:rPr>
              <a:t>Win </a:t>
            </a:r>
            <a:r>
              <a:rPr lang="en-US" sz="3600" b="1" i="1" u="sng" dirty="0" err="1" smtClean="0">
                <a:effectLst>
                  <a:outerShdw blurRad="38100" dist="38100" dir="2700000" algn="tl">
                    <a:srgbClr val="336699"/>
                  </a:outerShdw>
                </a:effectLst>
                <a:latin typeface="Comic Sans MS" pitchFamily="66" charset="0"/>
              </a:rPr>
              <a:t>Win</a:t>
            </a:r>
            <a:r>
              <a:rPr lang="en-US" sz="3600" b="1" i="1" u="sng" dirty="0" smtClean="0">
                <a:effectLst>
                  <a:outerShdw blurRad="38100" dist="38100" dir="2700000" algn="tl">
                    <a:srgbClr val="336699"/>
                  </a:outerShdw>
                </a:effectLst>
                <a:latin typeface="Comic Sans MS" pitchFamily="66" charset="0"/>
              </a:rPr>
              <a:t> </a:t>
            </a:r>
            <a:r>
              <a:rPr lang="en-US" sz="3600" b="1" i="1" dirty="0" smtClean="0">
                <a:effectLst>
                  <a:outerShdw blurRad="38100" dist="38100" dir="2700000" algn="tl">
                    <a:srgbClr val="336699"/>
                  </a:outerShdw>
                </a:effectLst>
                <a:latin typeface="Comic Sans MS" pitchFamily="66" charset="0"/>
              </a:rPr>
              <a:t>–</a:t>
            </a:r>
            <a:r>
              <a:rPr lang="en-US" sz="3600" b="1" i="1" u="sng" dirty="0" smtClean="0">
                <a:effectLst>
                  <a:outerShdw blurRad="38100" dist="38100" dir="2700000" algn="tl">
                    <a:srgbClr val="336699"/>
                  </a:outerShdw>
                </a:effectLst>
                <a:latin typeface="Comic Sans MS" pitchFamily="66" charset="0"/>
              </a:rPr>
              <a:t> </a:t>
            </a:r>
            <a:r>
              <a:rPr lang="en-US" sz="3600" dirty="0" smtClean="0">
                <a:effectLst>
                  <a:outerShdw blurRad="38100" dist="38100" dir="2700000" algn="tl">
                    <a:srgbClr val="336699"/>
                  </a:outerShdw>
                </a:effectLst>
                <a:latin typeface="Comic Sans MS" pitchFamily="66" charset="0"/>
              </a:rPr>
              <a:t>Solutions in which all parties are better off</a:t>
            </a:r>
            <a:endParaRPr lang="en-US" sz="3600" dirty="0">
              <a:effectLst>
                <a:outerShdw blurRad="38100" dist="38100" dir="2700000" algn="tl">
                  <a:srgbClr val="336699"/>
                </a:outerShdw>
              </a:effectLst>
              <a:latin typeface="Comic Sans MS" pitchFamily="66" charset="0"/>
            </a:endParaRPr>
          </a:p>
        </p:txBody>
      </p:sp>
      <p:pic>
        <p:nvPicPr>
          <p:cNvPr id="7171" name="Picture 3" descr="Depression%20M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0316" y="4178896"/>
            <a:ext cx="4242509" cy="32558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9326598"/>
      </p:ext>
    </p:extLst>
  </p:cSld>
  <p:clrMapOvr>
    <a:masterClrMapping/>
  </p:clrMapOvr>
  <p:transition spd="slow">
    <p:fade/>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406400" y="177801"/>
            <a:ext cx="11582400" cy="4924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ETHICAL DILEMMA</a:t>
            </a:r>
          </a:p>
          <a:p>
            <a:pPr algn="ctr" eaLnBrk="0" hangingPunct="0"/>
            <a:r>
              <a:rPr lang="en-US" sz="4400" b="1" dirty="0">
                <a:effectLst>
                  <a:outerShdw blurRad="38100" dist="38100" dir="2700000" algn="tl">
                    <a:srgbClr val="336699"/>
                  </a:outerShdw>
                </a:effectLst>
                <a:latin typeface="Comic Sans MS" pitchFamily="66" charset="0"/>
              </a:rPr>
              <a:t>(VICE PRINCIPAL</a:t>
            </a:r>
            <a:r>
              <a:rPr lang="en-US" sz="3600" b="1" dirty="0">
                <a:effectLst>
                  <a:outerShdw blurRad="38100" dist="38100" dir="2700000" algn="tl">
                    <a:srgbClr val="336699"/>
                  </a:outerShdw>
                </a:effectLst>
                <a:latin typeface="Comic Sans MS" pitchFamily="66" charset="0"/>
              </a:rPr>
              <a:t>)</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dirty="0">
                <a:effectLst>
                  <a:outerShdw blurRad="38100" dist="38100" dir="2700000" algn="tl">
                    <a:srgbClr val="336699"/>
                  </a:outerShdw>
                </a:effectLst>
                <a:latin typeface="Comic Sans MS" pitchFamily="66" charset="0"/>
              </a:rPr>
              <a:t>   </a:t>
            </a:r>
            <a:r>
              <a:rPr lang="en-US" sz="3600" dirty="0">
                <a:latin typeface="Comic Sans MS" pitchFamily="66" charset="0"/>
              </a:rPr>
              <a:t>You are the vice principal in charge of discipline of a high school.  It is your responsibility to see that all students follow the rules and are treated fairly and equally.  It is the policy of your school that students caught with alcohol, drugs or weapons on campus will be expelled—0 tolerance.</a:t>
            </a:r>
            <a:r>
              <a:rPr lang="en-US" sz="3600" b="1" dirty="0">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2270186048"/>
      </p:ext>
    </p:extLst>
  </p:cSld>
  <p:clrMapOvr>
    <a:masterClrMapping/>
  </p:clrMapOvr>
  <p:transition spd="slow">
    <p:fad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588434" y="358776"/>
            <a:ext cx="112987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Your daughter is a senior at the high school.  She is an outstanding basketball and volleyball player and is a top academic student.  She has applied to several universities and for scholarships that would pay virtually all of her costs at any of these colleges.  She is almost certain to be accepted and to receive a full ride at all schools to which she has applied.</a:t>
            </a:r>
            <a:r>
              <a:rPr lang="en-US" sz="3600" b="1">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1261187094"/>
      </p:ext>
    </p:extLst>
  </p:cSld>
  <p:clrMapOvr>
    <a:masterClrMapping/>
  </p:clrMapOvr>
  <p:transition spd="slow">
    <p:fade/>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486834" y="146050"/>
            <a:ext cx="11501967"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One evening, you are supervising a school dance.  You need to speak to your daughter and can’t find her.  You finally go into the darkened girls’ locker room and hear voices.  One is your daughter’s voice and as you listen, you realize they are drinking alcohol.  They do not see you.  </a:t>
            </a:r>
          </a:p>
          <a:p>
            <a:pPr eaLnBrk="0" hangingPunct="0"/>
            <a:r>
              <a:rPr lang="en-US" sz="3600">
                <a:latin typeface="Comic Sans MS" pitchFamily="66" charset="0"/>
              </a:rPr>
              <a:t>   What will you do?</a:t>
            </a:r>
            <a:r>
              <a:rPr lang="en-US" sz="3600" b="1">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570600310"/>
      </p:ext>
    </p:extLst>
  </p:cSld>
  <p:clrMapOvr>
    <a:masterClrMapping/>
  </p:clrMapOvr>
  <p:transition spd="slow">
    <p:fade/>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24op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79904" y="3048000"/>
            <a:ext cx="5113696" cy="3886200"/>
          </a:xfrm>
          <a:prstGeom prst="rect">
            <a:avLst/>
          </a:prstGeom>
          <a:noFill/>
          <a:extLst>
            <a:ext uri="{909E8E84-426E-40DD-AFC4-6F175D3DCCD1}">
              <a14:hiddenFill xmlns:a14="http://schemas.microsoft.com/office/drawing/2010/main">
                <a:solidFill>
                  <a:srgbClr val="FFFFFF"/>
                </a:solidFill>
              </a14:hiddenFill>
            </a:ext>
          </a:extLst>
        </p:spPr>
      </p:pic>
      <p:sp>
        <p:nvSpPr>
          <p:cNvPr id="16387" name="Text Box 3"/>
          <p:cNvSpPr txBox="1">
            <a:spLocks noChangeArrowheads="1"/>
          </p:cNvSpPr>
          <p:nvPr/>
        </p:nvSpPr>
        <p:spPr bwMode="auto">
          <a:xfrm>
            <a:off x="508001" y="76201"/>
            <a:ext cx="10892367" cy="6186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dirty="0">
                <a:effectLst>
                  <a:outerShdw blurRad="38100" dist="38100" dir="2700000" algn="tl">
                    <a:srgbClr val="336699"/>
                  </a:outerShdw>
                </a:effectLst>
                <a:latin typeface="Comic Sans MS" pitchFamily="66" charset="0"/>
              </a:rPr>
              <a:t>Life is full of choices and decisions and many of them will present us with moral and ethical dilemmas. Some of these choices and decisions will challenge </a:t>
            </a:r>
          </a:p>
          <a:p>
            <a:pPr eaLnBrk="0" hangingPunct="0"/>
            <a:r>
              <a:rPr lang="en-US" sz="3600" b="1" dirty="0">
                <a:effectLst>
                  <a:outerShdw blurRad="38100" dist="38100" dir="2700000" algn="tl">
                    <a:srgbClr val="336699"/>
                  </a:outerShdw>
                </a:effectLst>
                <a:latin typeface="Comic Sans MS" pitchFamily="66" charset="0"/>
              </a:rPr>
              <a:t>the very principles,</a:t>
            </a:r>
          </a:p>
          <a:p>
            <a:pPr eaLnBrk="0" hangingPunct="0"/>
            <a:r>
              <a:rPr lang="en-US" sz="3600" b="1" dirty="0">
                <a:effectLst>
                  <a:outerShdw blurRad="38100" dist="38100" dir="2700000" algn="tl">
                    <a:srgbClr val="336699"/>
                  </a:outerShdw>
                </a:effectLst>
                <a:latin typeface="Comic Sans MS" pitchFamily="66" charset="0"/>
              </a:rPr>
              <a:t>standards and values</a:t>
            </a:r>
          </a:p>
          <a:p>
            <a:pPr eaLnBrk="0" hangingPunct="0"/>
            <a:r>
              <a:rPr lang="en-US" sz="3600" b="1" dirty="0">
                <a:effectLst>
                  <a:outerShdw blurRad="38100" dist="38100" dir="2700000" algn="tl">
                    <a:srgbClr val="336699"/>
                  </a:outerShdw>
                </a:effectLst>
                <a:latin typeface="Comic Sans MS" pitchFamily="66" charset="0"/>
              </a:rPr>
              <a:t>we were taught by </a:t>
            </a:r>
          </a:p>
          <a:p>
            <a:pPr eaLnBrk="0" hangingPunct="0"/>
            <a:r>
              <a:rPr lang="en-US" sz="3600" b="1" dirty="0">
                <a:effectLst>
                  <a:outerShdw blurRad="38100" dist="38100" dir="2700000" algn="tl">
                    <a:srgbClr val="336699"/>
                  </a:outerShdw>
                </a:effectLst>
                <a:latin typeface="Comic Sans MS" pitchFamily="66" charset="0"/>
              </a:rPr>
              <a:t>our family.</a:t>
            </a:r>
            <a:r>
              <a:rPr lang="en-US" sz="3600" dirty="0">
                <a:latin typeface="Comic Sans MS" pitchFamily="66" charset="0"/>
              </a:rPr>
              <a:t> </a:t>
            </a:r>
            <a:r>
              <a:rPr lang="en-US" sz="3600" b="1" dirty="0">
                <a:effectLst>
                  <a:outerShdw blurRad="38100" dist="38100" dir="2700000" algn="tl">
                    <a:srgbClr val="336699"/>
                  </a:outerShdw>
                </a:effectLst>
                <a:latin typeface="Comic Sans MS" pitchFamily="66" charset="0"/>
              </a:rPr>
              <a:t>When </a:t>
            </a:r>
          </a:p>
          <a:p>
            <a:pPr eaLnBrk="0" hangingPunct="0"/>
            <a:r>
              <a:rPr lang="en-US" sz="3600" b="1" dirty="0">
                <a:effectLst>
                  <a:outerShdw blurRad="38100" dist="38100" dir="2700000" algn="tl">
                    <a:srgbClr val="336699"/>
                  </a:outerShdw>
                </a:effectLst>
                <a:latin typeface="Comic Sans MS" pitchFamily="66" charset="0"/>
              </a:rPr>
              <a:t>faced with these</a:t>
            </a:r>
          </a:p>
          <a:p>
            <a:pPr eaLnBrk="0" hangingPunct="0"/>
            <a:r>
              <a:rPr lang="en-US" sz="3600" b="1" dirty="0">
                <a:effectLst>
                  <a:outerShdw blurRad="38100" dist="38100" dir="2700000" algn="tl">
                    <a:srgbClr val="336699"/>
                  </a:outerShdw>
                </a:effectLst>
                <a:latin typeface="Comic Sans MS" pitchFamily="66" charset="0"/>
              </a:rPr>
              <a:t>moral dilemmas, </a:t>
            </a:r>
          </a:p>
          <a:p>
            <a:pPr eaLnBrk="0" hangingPunct="0"/>
            <a:r>
              <a:rPr lang="en-US" sz="3600" b="1" dirty="0">
                <a:effectLst>
                  <a:outerShdw blurRad="38100" dist="38100" dir="2700000" algn="tl">
                    <a:srgbClr val="336699"/>
                  </a:outerShdw>
                </a:effectLst>
                <a:latin typeface="Comic Sans MS" pitchFamily="66" charset="0"/>
              </a:rPr>
              <a:t>what will you do?</a:t>
            </a:r>
          </a:p>
        </p:txBody>
      </p:sp>
    </p:spTree>
    <p:extLst>
      <p:ext uri="{BB962C8B-B14F-4D97-AF65-F5344CB8AC3E}">
        <p14:creationId xmlns:p14="http://schemas.microsoft.com/office/powerpoint/2010/main" val="3720229156"/>
      </p:ext>
    </p:extLst>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6000" b="1" dirty="0" smtClean="0"/>
              <a:t>Our English Corner Friends</a:t>
            </a:r>
            <a:br>
              <a:rPr lang="en-US" sz="6000" b="1" dirty="0" smtClean="0"/>
            </a:br>
            <a:r>
              <a:rPr lang="en-US" sz="3200" b="1" dirty="0" smtClean="0"/>
              <a:t>October 16, 2014</a:t>
            </a:r>
            <a:endParaRPr lang="en-US" sz="3200" b="1" dirty="0"/>
          </a:p>
        </p:txBody>
      </p:sp>
      <p:sp>
        <p:nvSpPr>
          <p:cNvPr id="3" name="Content Placeholder 2"/>
          <p:cNvSpPr>
            <a:spLocks noGrp="1"/>
          </p:cNvSpPr>
          <p:nvPr>
            <p:ph idx="1"/>
          </p:nvPr>
        </p:nvSpPr>
        <p:spPr/>
        <p:txBody>
          <a:bodyPr/>
          <a:lstStyle/>
          <a:p>
            <a:endParaRPr lang="en-US" dirty="0"/>
          </a:p>
        </p:txBody>
      </p:sp>
      <p:pic>
        <p:nvPicPr>
          <p:cNvPr id="5122" name="Picture 2" descr="G:\DCIM\100MSDCF\DSC0271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6022" y="1781504"/>
            <a:ext cx="10643331" cy="79824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28100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5400" b="1" dirty="0"/>
              <a:t>Our English Corner Friends</a:t>
            </a:r>
            <a:br>
              <a:rPr lang="en-US" sz="5400" b="1" dirty="0"/>
            </a:br>
            <a:r>
              <a:rPr lang="en-US" sz="3200" b="1" dirty="0" smtClean="0"/>
              <a:t>October 16, </a:t>
            </a:r>
            <a:r>
              <a:rPr lang="en-US" sz="3200" b="1" dirty="0"/>
              <a:t>2014</a:t>
            </a:r>
            <a:endParaRPr lang="en-US" sz="3200" dirty="0"/>
          </a:p>
        </p:txBody>
      </p:sp>
      <p:sp>
        <p:nvSpPr>
          <p:cNvPr id="3" name="Content Placeholder 2"/>
          <p:cNvSpPr>
            <a:spLocks noGrp="1"/>
          </p:cNvSpPr>
          <p:nvPr>
            <p:ph idx="1"/>
          </p:nvPr>
        </p:nvSpPr>
        <p:spPr/>
        <p:txBody>
          <a:bodyPr/>
          <a:lstStyle/>
          <a:p>
            <a:endParaRPr lang="en-US" dirty="0"/>
          </a:p>
        </p:txBody>
      </p:sp>
      <p:pic>
        <p:nvPicPr>
          <p:cNvPr id="6147" name="Picture 3" descr="G:\DCIM\100MSDCF\DSC0271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9900" y="1652640"/>
            <a:ext cx="9063567" cy="6797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61396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Mackenzie%202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03076" y="304801"/>
            <a:ext cx="7085724" cy="602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Text Box 3"/>
          <p:cNvSpPr txBox="1">
            <a:spLocks noChangeArrowheads="1"/>
          </p:cNvSpPr>
          <p:nvPr/>
        </p:nvSpPr>
        <p:spPr bwMode="auto">
          <a:xfrm>
            <a:off x="346841" y="772510"/>
            <a:ext cx="4335518" cy="4708981"/>
          </a:xfrm>
          <a:prstGeom prst="rect">
            <a:avLst/>
          </a:prstGeom>
          <a:noFill/>
          <a:ln w="9525">
            <a:noFill/>
            <a:miter lim="800000"/>
            <a:headEnd/>
            <a:tailEnd/>
          </a:ln>
          <a:effectLst/>
        </p:spPr>
        <p:txBody>
          <a:bodyPr wrap="square">
            <a:spAutoFit/>
          </a:bodyPr>
          <a:lstStyle>
            <a:lvl1pPr marL="742950" indent="-742950"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marL="0" indent="0" algn="ctr">
              <a:defRPr/>
            </a:pPr>
            <a:r>
              <a:rPr lang="en-US" altLang="en-US" sz="3600" b="1" dirty="0">
                <a:effectLst>
                  <a:outerShdw blurRad="38100" dist="38100" dir="2700000" algn="tl">
                    <a:srgbClr val="336699"/>
                  </a:outerShdw>
                </a:effectLst>
                <a:latin typeface="Comic Sans MS" pitchFamily="66" charset="0"/>
              </a:rPr>
              <a:t> </a:t>
            </a:r>
            <a:r>
              <a:rPr lang="en-US" altLang="en-US" sz="6000" b="1" dirty="0" smtClean="0">
                <a:effectLst>
                  <a:outerShdw blurRad="38100" dist="38100" dir="2700000" algn="tl">
                    <a:srgbClr val="336699"/>
                  </a:outerShdw>
                </a:effectLst>
                <a:latin typeface="Comic Sans MS" pitchFamily="66" charset="0"/>
              </a:rPr>
              <a:t>Let’s</a:t>
            </a:r>
          </a:p>
          <a:p>
            <a:pPr marL="0" indent="0" algn="ctr">
              <a:defRPr/>
            </a:pPr>
            <a:r>
              <a:rPr lang="en-US" altLang="en-US" sz="6000" b="1" dirty="0" smtClean="0">
                <a:effectLst>
                  <a:outerShdw blurRad="38100" dist="38100" dir="2700000" algn="tl">
                    <a:srgbClr val="336699"/>
                  </a:outerShdw>
                </a:effectLst>
                <a:latin typeface="Comic Sans MS" pitchFamily="66" charset="0"/>
              </a:rPr>
              <a:t>Sing</a:t>
            </a:r>
          </a:p>
          <a:p>
            <a:pPr marL="0" indent="0" algn="ctr">
              <a:defRPr/>
            </a:pPr>
            <a:r>
              <a:rPr lang="en-US" altLang="en-US" sz="6000" b="1" dirty="0" smtClean="0">
                <a:effectLst>
                  <a:outerShdw blurRad="38100" dist="38100" dir="2700000" algn="tl">
                    <a:srgbClr val="336699"/>
                  </a:outerShdw>
                </a:effectLst>
                <a:latin typeface="Comic Sans MS" pitchFamily="66" charset="0"/>
              </a:rPr>
              <a:t>  </a:t>
            </a:r>
          </a:p>
          <a:p>
            <a:pPr marL="0" indent="0" algn="ctr">
              <a:defRPr/>
            </a:pPr>
            <a:r>
              <a:rPr lang="en-US" altLang="en-US" sz="6000" b="1" dirty="0" smtClean="0">
                <a:effectLst>
                  <a:outerShdw blurRad="38100" dist="38100" dir="2700000" algn="tl">
                    <a:srgbClr val="336699"/>
                  </a:outerShdw>
                </a:effectLst>
                <a:latin typeface="Comic Sans MS" pitchFamily="66" charset="0"/>
              </a:rPr>
              <a:t> Monster</a:t>
            </a:r>
          </a:p>
          <a:p>
            <a:pPr marL="0" indent="0" algn="ctr">
              <a:defRPr/>
            </a:pPr>
            <a:r>
              <a:rPr lang="en-US" altLang="en-US" sz="6000" b="1" dirty="0" smtClean="0">
                <a:effectLst>
                  <a:outerShdw blurRad="38100" dist="38100" dir="2700000" algn="tl">
                    <a:srgbClr val="336699"/>
                  </a:outerShdw>
                </a:effectLst>
                <a:latin typeface="Comic Sans MS" pitchFamily="66" charset="0"/>
              </a:rPr>
              <a:t>Mash</a:t>
            </a:r>
          </a:p>
        </p:txBody>
      </p:sp>
    </p:spTree>
    <p:extLst>
      <p:ext uri="{BB962C8B-B14F-4D97-AF65-F5344CB8AC3E}">
        <p14:creationId xmlns:p14="http://schemas.microsoft.com/office/powerpoint/2010/main" val="611265628"/>
      </p:ext>
    </p:extLst>
  </p:cSld>
  <p:clrMapOvr>
    <a:masterClrMapping/>
  </p:clrMapOvr>
  <p:transition spd="slow">
    <p:fade thruBlk="1"/>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7315</TotalTime>
  <Words>2726</Words>
  <Application>Microsoft Office PowerPoint</Application>
  <PresentationFormat>Custom</PresentationFormat>
  <Paragraphs>375</Paragraphs>
  <Slides>67</Slides>
  <Notes>2</Notes>
  <HiddenSlides>0</HiddenSlides>
  <MMClips>0</MMClips>
  <ScaleCrop>false</ScaleCrop>
  <HeadingPairs>
    <vt:vector size="4" baseType="variant">
      <vt:variant>
        <vt:lpstr>Theme</vt:lpstr>
      </vt:variant>
      <vt:variant>
        <vt:i4>1</vt:i4>
      </vt:variant>
      <vt:variant>
        <vt:lpstr>Slide Titles</vt:lpstr>
      </vt:variant>
      <vt:variant>
        <vt:i4>67</vt:i4>
      </vt:variant>
    </vt:vector>
  </HeadingPairs>
  <TitlesOfParts>
    <vt:vector size="68" baseType="lpstr">
      <vt:lpstr>Office Theme</vt:lpstr>
      <vt:lpstr>PowerPoint Presentation</vt:lpstr>
      <vt:lpstr> Next English Corner Thursday, October 30, 2014  7 PM  </vt:lpstr>
      <vt:lpstr>Our English Corner Friends October 16, 2014</vt:lpstr>
      <vt:lpstr>Our English Corner Friends October 16, 2014</vt:lpstr>
      <vt:lpstr>Our English Corner Friends October 16, 2014</vt:lpstr>
      <vt:lpstr>Our English Corner Friends October 16, 2014</vt:lpstr>
      <vt:lpstr>Our English Corner Friends October 16, 2014</vt:lpstr>
      <vt:lpstr>Our English Corner Friends October 16, 2014</vt:lpstr>
      <vt:lpstr>PowerPoint Presentation</vt:lpstr>
      <vt:lpstr> </vt:lpstr>
      <vt:lpstr>The Foods We Love to Eat</vt:lpstr>
      <vt:lpstr>Fast Food Establishments</vt:lpstr>
      <vt:lpstr>Meet &amp; Greet Let’s Have a Chat!!!!</vt:lpstr>
      <vt:lpstr>Comparisons of Cultures Fast Food</vt:lpstr>
      <vt:lpstr>PowerPoint Presentation</vt:lpstr>
      <vt:lpstr>Choosing the favorite Fast Food Restaurant Caucus Format </vt:lpstr>
      <vt:lpstr>Food Humor</vt:lpstr>
      <vt:lpstr>PowerPoint Presentation</vt:lpstr>
      <vt:lpstr>This is not Communication!!!</vt:lpstr>
      <vt:lpstr>This is Communication</vt:lpstr>
      <vt:lpstr>Effective Communication</vt:lpstr>
      <vt:lpstr>Listen Actively</vt:lpstr>
      <vt:lpstr>A Story About Effective Communication</vt:lpstr>
      <vt:lpstr>PowerPoint Presentation</vt:lpstr>
      <vt:lpstr>PowerPoint Presentation</vt:lpstr>
      <vt:lpstr>PowerPoint Presentation</vt:lpstr>
      <vt:lpstr>PowerPoint Presentation</vt:lpstr>
      <vt:lpstr>PowerPoint Presentation</vt:lpstr>
      <vt:lpstr>90/10 Principle</vt:lpstr>
      <vt:lpstr>90/10 Principle</vt:lpstr>
      <vt:lpstr>90/10 Principle</vt:lpstr>
      <vt:lpstr>90/10 Principle</vt:lpstr>
      <vt:lpstr>90/10 Principle</vt:lpstr>
      <vt:lpstr>90/10 Principle</vt:lpstr>
      <vt:lpstr>90/10 Principle</vt:lpstr>
      <vt:lpstr>90/10 Principle</vt:lpstr>
      <vt:lpstr>PowerPoint Presentation</vt:lpstr>
      <vt:lpstr>You had no control over what  happened to the coffee.</vt:lpstr>
      <vt:lpstr>The coffee splashes over you; your daughter begins to cry.</vt:lpstr>
      <vt:lpstr>PowerPoint Presentation</vt:lpstr>
      <vt:lpstr>Two Different Scenarios </vt:lpstr>
      <vt:lpstr>PowerPoint Presentation</vt:lpstr>
      <vt:lpstr>What have you learned so far?</vt:lpstr>
      <vt:lpstr>PowerPoint Presentation</vt:lpstr>
      <vt:lpstr>Communication  </vt:lpstr>
      <vt:lpstr>Communication requires knowing both sides of the story.</vt:lpstr>
      <vt:lpstr> Questions</vt:lpstr>
      <vt:lpstr>What are some of the topics you would like to discuss in class and/or English Corners?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Vocabulary Builders</vt:lpstr>
      <vt:lpstr>Five Phases of Dating</vt:lpstr>
      <vt:lpstr> Five Phases of Dating</vt:lpstr>
      <vt:lpstr>PowerPoint Presentation</vt:lpstr>
      <vt:lpstr>PowerPoint Presentation</vt:lpstr>
      <vt:lpstr>Integrity</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Professors John &amp; Marie Murdoch</dc:title>
  <dc:creator>John Murdoch</dc:creator>
  <cp:lastModifiedBy>Murdoch</cp:lastModifiedBy>
  <cp:revision>601</cp:revision>
  <cp:lastPrinted>2014-10-15T10:36:25Z</cp:lastPrinted>
  <dcterms:created xsi:type="dcterms:W3CDTF">2013-09-17T00:49:18Z</dcterms:created>
  <dcterms:modified xsi:type="dcterms:W3CDTF">2014-10-23T08:10:09Z</dcterms:modified>
</cp:coreProperties>
</file>