
<file path=[Content_Types].xml><?xml version="1.0" encoding="utf-8"?>
<Types xmlns="http://schemas.openxmlformats.org/package/2006/content-types">
  <Default Extension="png" ContentType="image/png"/>
  <Default Extension="jpeg" ContentType="image/jpeg"/>
  <Default Extension="rm" ContentType="audio/unknown"/>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0"/>
  </p:notesMasterIdLst>
  <p:sldIdLst>
    <p:sldId id="730" r:id="rId2"/>
    <p:sldId id="267" r:id="rId3"/>
    <p:sldId id="731" r:id="rId4"/>
    <p:sldId id="732" r:id="rId5"/>
    <p:sldId id="705" r:id="rId6"/>
    <p:sldId id="733" r:id="rId7"/>
    <p:sldId id="762" r:id="rId8"/>
    <p:sldId id="759" r:id="rId9"/>
    <p:sldId id="760" r:id="rId10"/>
    <p:sldId id="817" r:id="rId11"/>
    <p:sldId id="820" r:id="rId12"/>
    <p:sldId id="810" r:id="rId13"/>
    <p:sldId id="794" r:id="rId14"/>
    <p:sldId id="795" r:id="rId15"/>
    <p:sldId id="818" r:id="rId16"/>
    <p:sldId id="803" r:id="rId17"/>
    <p:sldId id="814" r:id="rId18"/>
    <p:sldId id="796" r:id="rId19"/>
    <p:sldId id="769" r:id="rId20"/>
    <p:sldId id="784" r:id="rId21"/>
    <p:sldId id="805" r:id="rId22"/>
    <p:sldId id="811" r:id="rId23"/>
    <p:sldId id="773" r:id="rId24"/>
    <p:sldId id="777" r:id="rId25"/>
    <p:sldId id="816" r:id="rId26"/>
    <p:sldId id="798" r:id="rId27"/>
    <p:sldId id="821" r:id="rId28"/>
    <p:sldId id="799" r:id="rId29"/>
    <p:sldId id="822" r:id="rId30"/>
    <p:sldId id="819" r:id="rId31"/>
    <p:sldId id="804" r:id="rId32"/>
    <p:sldId id="801" r:id="rId33"/>
    <p:sldId id="800" r:id="rId34"/>
    <p:sldId id="802" r:id="rId35"/>
    <p:sldId id="770" r:id="rId36"/>
    <p:sldId id="771" r:id="rId37"/>
    <p:sldId id="778" r:id="rId38"/>
    <p:sldId id="823" r:id="rId39"/>
    <p:sldId id="786" r:id="rId40"/>
    <p:sldId id="813" r:id="rId41"/>
    <p:sldId id="815" r:id="rId42"/>
    <p:sldId id="812" r:id="rId43"/>
    <p:sldId id="806" r:id="rId44"/>
    <p:sldId id="791" r:id="rId45"/>
    <p:sldId id="407" r:id="rId46"/>
    <p:sldId id="824" r:id="rId47"/>
    <p:sldId id="825" r:id="rId48"/>
    <p:sldId id="826" r:id="rId49"/>
    <p:sldId id="698" r:id="rId50"/>
    <p:sldId id="598" r:id="rId51"/>
    <p:sldId id="454" r:id="rId52"/>
    <p:sldId id="728" r:id="rId53"/>
    <p:sldId id="729" r:id="rId54"/>
    <p:sldId id="264" r:id="rId55"/>
    <p:sldId id="481" r:id="rId56"/>
    <p:sldId id="482" r:id="rId57"/>
    <p:sldId id="597" r:id="rId58"/>
    <p:sldId id="619" r:id="rId59"/>
    <p:sldId id="621" r:id="rId60"/>
    <p:sldId id="622" r:id="rId61"/>
    <p:sldId id="646" r:id="rId62"/>
    <p:sldId id="647" r:id="rId63"/>
    <p:sldId id="648" r:id="rId64"/>
    <p:sldId id="649" r:id="rId65"/>
    <p:sldId id="650" r:id="rId66"/>
    <p:sldId id="651" r:id="rId67"/>
    <p:sldId id="652" r:id="rId68"/>
    <p:sldId id="653" r:id="rId69"/>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00" autoAdjust="0"/>
    <p:restoredTop sz="94660"/>
  </p:normalViewPr>
  <p:slideViewPr>
    <p:cSldViewPr snapToGrid="0">
      <p:cViewPr>
        <p:scale>
          <a:sx n="60" d="100"/>
          <a:sy n="60" d="100"/>
        </p:scale>
        <p:origin x="-1716" y="-384"/>
      </p:cViewPr>
      <p:guideLst>
        <p:guide orient="horz" pos="2160"/>
        <p:guide pos="3840"/>
      </p:guideLst>
    </p:cSldViewPr>
  </p:slideViewPr>
  <p:notesTextViewPr>
    <p:cViewPr>
      <p:scale>
        <a:sx n="1" d="1"/>
        <a:sy n="1" d="1"/>
      </p:scale>
      <p:origin x="0" y="0"/>
    </p:cViewPr>
  </p:notesTextViewPr>
  <p:sorterViewPr>
    <p:cViewPr>
      <p:scale>
        <a:sx n="100" d="100"/>
        <a:sy n="100" d="100"/>
      </p:scale>
      <p:origin x="0" y="130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10/15/2014</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90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55EEED1-2568-4CB2-BE26-D536D0FC214C}" type="slidenum">
              <a:rPr lang="en-US" altLang="en-US">
                <a:latin typeface="Arial" charset="0"/>
              </a:rPr>
              <a:pPr eaLnBrk="1" hangingPunct="1">
                <a:spcBef>
                  <a:spcPct val="0"/>
                </a:spcBef>
              </a:pPr>
              <a:t>1</a:t>
            </a:fld>
            <a:endParaRPr lang="en-US" altLang="en-US">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A4451F3-EA85-409E-A850-7309A1391DAB}" type="slidenum">
              <a:rPr lang="en-US" altLang="en-US">
                <a:latin typeface="Arial" charset="0"/>
              </a:rPr>
              <a:pPr eaLnBrk="1" hangingPunct="1">
                <a:spcBef>
                  <a:spcPct val="0"/>
                </a:spcBef>
              </a:pPr>
              <a:t>5</a:t>
            </a:fld>
            <a:endParaRPr lang="en-US" altLang="en-US">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10/15/2014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10/15/2014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10/15/2014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4165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10/15/2014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10/15/2014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10/15/2014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10/15/2014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10/15/2014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10/15/2014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10/15/2014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10/15/2014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10/15/2014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rm"/><Relationship Id="rId1" Type="http://schemas.microsoft.com/office/2007/relationships/media" Target="../media/media1.rm"/><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1765301" y="387133"/>
            <a:ext cx="9539817" cy="646331"/>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effectLst>
                  <a:outerShdw blurRad="38100" dist="38100" dir="2700000" algn="tl">
                    <a:srgbClr val="336699"/>
                  </a:outerShdw>
                </a:effectLst>
                <a:latin typeface="Comic Sans MS" pitchFamily="66" charset="0"/>
              </a:rPr>
              <a:t>Welcome to English Corner</a:t>
            </a:r>
          </a:p>
        </p:txBody>
      </p:sp>
      <p:pic>
        <p:nvPicPr>
          <p:cNvPr id="6144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11669" y="1033465"/>
            <a:ext cx="6936828" cy="7513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011705" y="1839179"/>
            <a:ext cx="6391622" cy="1538883"/>
          </a:xfrm>
          <a:prstGeom prst="rect">
            <a:avLst/>
          </a:prstGeom>
          <a:noFill/>
        </p:spPr>
        <p:txBody>
          <a:bodyPr wrap="none" lIns="91440" tIns="45720" rIns="91440" bIns="45720">
            <a:spAutoFit/>
          </a:bodyPr>
          <a:lstStyle/>
          <a:p>
            <a:pPr algn="ctr"/>
            <a:r>
              <a:rPr 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Professors</a:t>
            </a:r>
          </a:p>
          <a:p>
            <a:pPr algn="ctr"/>
            <a:r>
              <a:rPr lang="en-US" sz="4000" b="1" cap="none" spc="300" dirty="0" smtClean="0">
                <a:ln w="11430" cmpd="sng">
                  <a:solidFill>
                    <a:schemeClr val="accent1">
                      <a:tint val="10000"/>
                    </a:schemeClr>
                  </a:solidFill>
                  <a:prstDash val="solid"/>
                  <a:miter lim="800000"/>
                </a:ln>
                <a:effectLst>
                  <a:glow rad="45500">
                    <a:schemeClr val="accent1">
                      <a:satMod val="220000"/>
                      <a:alpha val="35000"/>
                    </a:schemeClr>
                  </a:glow>
                </a:effectLst>
              </a:rPr>
              <a:t>John and Marie Murdoch</a:t>
            </a:r>
            <a:endParaRPr lang="en-US" sz="4000" b="1" cap="none" spc="300" dirty="0">
              <a:ln w="11430" cmpd="sng">
                <a:solidFill>
                  <a:schemeClr val="accent1">
                    <a:tint val="10000"/>
                  </a:schemeClr>
                </a:solidFill>
                <a:prstDash val="solid"/>
                <a:miter lim="800000"/>
              </a:ln>
              <a:effectLst>
                <a:glow rad="45500">
                  <a:schemeClr val="accent1">
                    <a:satMod val="220000"/>
                    <a:alpha val="35000"/>
                  </a:schemeClr>
                </a:glow>
              </a:effectLst>
            </a:endParaRPr>
          </a:p>
        </p:txBody>
      </p:sp>
    </p:spTree>
    <p:extLst>
      <p:ext uri="{BB962C8B-B14F-4D97-AF65-F5344CB8AC3E}">
        <p14:creationId xmlns:p14="http://schemas.microsoft.com/office/powerpoint/2010/main" val="140779077"/>
      </p:ext>
    </p:extLst>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t>National Holiday</a:t>
            </a:r>
            <a:endParaRPr lang="en-US" sz="6600" b="1" dirty="0"/>
          </a:p>
        </p:txBody>
      </p:sp>
      <p:sp>
        <p:nvSpPr>
          <p:cNvPr id="3" name="Content Placeholder 2"/>
          <p:cNvSpPr>
            <a:spLocks noGrp="1"/>
          </p:cNvSpPr>
          <p:nvPr>
            <p:ph idx="1"/>
          </p:nvPr>
        </p:nvSpPr>
        <p:spPr>
          <a:xfrm>
            <a:off x="239111" y="1930104"/>
            <a:ext cx="10515600" cy="4351338"/>
          </a:xfrm>
        </p:spPr>
        <p:txBody>
          <a:bodyPr>
            <a:normAutofit/>
          </a:bodyPr>
          <a:lstStyle/>
          <a:p>
            <a:pPr marL="0" indent="0">
              <a:buNone/>
            </a:pPr>
            <a:r>
              <a:rPr lang="en-US" sz="4000" dirty="0"/>
              <a:t>I</a:t>
            </a:r>
            <a:r>
              <a:rPr lang="en-US" sz="4000" dirty="0" smtClean="0"/>
              <a:t> </a:t>
            </a:r>
            <a:r>
              <a:rPr lang="en-US" sz="4000" dirty="0" smtClean="0"/>
              <a:t>love </a:t>
            </a:r>
            <a:r>
              <a:rPr lang="en-US" sz="4000" dirty="0" smtClean="0"/>
              <a:t>our</a:t>
            </a:r>
            <a:r>
              <a:rPr lang="en-US" sz="4000" dirty="0" smtClean="0"/>
              <a:t> </a:t>
            </a:r>
            <a:r>
              <a:rPr lang="en-US" sz="4000" dirty="0" smtClean="0"/>
              <a:t>national </a:t>
            </a:r>
            <a:r>
              <a:rPr lang="en-US" sz="4000" dirty="0" smtClean="0"/>
              <a:t>holiday.</a:t>
            </a:r>
            <a:endParaRPr lang="en-US" sz="4000" dirty="0" smtClean="0"/>
          </a:p>
          <a:p>
            <a:pPr marL="0" indent="0">
              <a:buNone/>
            </a:pPr>
            <a:r>
              <a:rPr lang="en-US" sz="4000" dirty="0" smtClean="0"/>
              <a:t>We celebrate in a special way,</a:t>
            </a:r>
            <a:endParaRPr lang="en-US" sz="4000" dirty="0" smtClean="0"/>
          </a:p>
          <a:p>
            <a:pPr marL="0" indent="0">
              <a:buNone/>
            </a:pPr>
            <a:r>
              <a:rPr lang="en-US" sz="4000" dirty="0" smtClean="0"/>
              <a:t>With parades </a:t>
            </a:r>
            <a:r>
              <a:rPr lang="en-US" sz="4000" dirty="0" smtClean="0"/>
              <a:t>and </a:t>
            </a:r>
            <a:r>
              <a:rPr lang="en-US" sz="4000" dirty="0" smtClean="0"/>
              <a:t>fireworks,</a:t>
            </a:r>
          </a:p>
          <a:p>
            <a:pPr marL="0" indent="0">
              <a:buNone/>
            </a:pPr>
            <a:r>
              <a:rPr lang="en-US" sz="4000" dirty="0" smtClean="0"/>
              <a:t>Lots of parties and perks,</a:t>
            </a:r>
            <a:endParaRPr lang="en-US" sz="4000" dirty="0" smtClean="0"/>
          </a:p>
          <a:p>
            <a:pPr marL="0" indent="0">
              <a:buNone/>
            </a:pPr>
            <a:r>
              <a:rPr lang="en-US" sz="4000" dirty="0" smtClean="0"/>
              <a:t>And homage to our country we pay. </a:t>
            </a:r>
            <a:endParaRPr lang="en-US" sz="4000" dirty="0" smtClean="0"/>
          </a:p>
          <a:p>
            <a:pPr marL="0" indent="0">
              <a:buNone/>
            </a:pPr>
            <a:r>
              <a:rPr lang="en-US" sz="4000" dirty="0" smtClean="0"/>
              <a:t> </a:t>
            </a:r>
            <a:endParaRPr lang="en-US" dirty="0"/>
          </a:p>
          <a:p>
            <a:pPr marL="0" indent="0">
              <a:buNone/>
            </a:pPr>
            <a:endParaRPr lang="en-US" dirty="0" smtClean="0"/>
          </a:p>
          <a:p>
            <a:pPr marL="0" indent="0">
              <a:buNone/>
            </a:pPr>
            <a:endParaRPr lang="en-US" dirty="0"/>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98834" y="0"/>
            <a:ext cx="2554288" cy="1706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05752" y="1790959"/>
            <a:ext cx="5586248" cy="2831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1"/>
            <a:ext cx="3026979" cy="18161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913551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4" name="Content Placeholder 3"/>
          <p:cNvSpPr>
            <a:spLocks noGrp="1"/>
          </p:cNvSpPr>
          <p:nvPr>
            <p:ph idx="1"/>
          </p:nvPr>
        </p:nvSpPr>
        <p:spPr/>
        <p:txBody>
          <a:bodyPr/>
          <a:lstStyle/>
          <a:p>
            <a:endParaRPr lang="en-US" dirty="0"/>
          </a:p>
        </p:txBody>
      </p:sp>
      <p:pic>
        <p:nvPicPr>
          <p:cNvPr id="307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2527" y="1248541"/>
            <a:ext cx="10857017" cy="56094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4135602" y="184722"/>
            <a:ext cx="4330866" cy="923330"/>
          </a:xfrm>
          <a:prstGeom prst="rect">
            <a:avLst/>
          </a:prstGeom>
          <a:noFill/>
        </p:spPr>
        <p:txBody>
          <a:bodyPr wrap="none" lIns="91440" tIns="45720" rIns="91440" bIns="45720">
            <a:spAutoFit/>
          </a:bodyPr>
          <a:lstStyle/>
          <a:p>
            <a:pPr algn="ctr"/>
            <a:r>
              <a:rPr lang="en-US" sz="5400" dirty="0" smtClean="0">
                <a:ln w="10160">
                  <a:solidFill>
                    <a:schemeClr val="accent1"/>
                  </a:solidFill>
                  <a:prstDash val="solid"/>
                </a:ln>
                <a:solidFill>
                  <a:srgbClr val="FF0000"/>
                </a:solidFill>
                <a:effectLst>
                  <a:outerShdw blurRad="38100" dist="32000" dir="5400000" algn="tl">
                    <a:srgbClr val="000000">
                      <a:alpha val="30000"/>
                    </a:srgbClr>
                  </a:outerShdw>
                </a:effectLst>
              </a:rPr>
              <a:t>Tell Me a Story</a:t>
            </a:r>
            <a:endParaRPr lang="en-US" sz="5400" b="0" cap="none" spc="0" dirty="0">
              <a:ln w="10160">
                <a:solidFill>
                  <a:schemeClr val="accent1"/>
                </a:solidFill>
                <a:prstDash val="solid"/>
              </a:ln>
              <a:solidFill>
                <a:srgbClr val="FF0000"/>
              </a:solidFill>
              <a:effectLst>
                <a:outerShdw blurRad="38100" dist="32000" dir="5400000" algn="tl">
                  <a:srgbClr val="000000">
                    <a:alpha val="30000"/>
                  </a:srgbClr>
                </a:outerShdw>
              </a:effectLst>
            </a:endParaRPr>
          </a:p>
        </p:txBody>
      </p:sp>
    </p:spTree>
    <p:extLst>
      <p:ext uri="{BB962C8B-B14F-4D97-AF65-F5344CB8AC3E}">
        <p14:creationId xmlns:p14="http://schemas.microsoft.com/office/powerpoint/2010/main" val="3963540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86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10283" y="0"/>
            <a:ext cx="10775813" cy="69683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036970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3314" name="Picture 2" descr="G:\DCIM\100MSDCF\DSC0197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57490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4339" name="Picture 3" descr="G:\DCIM\100MSDCF\DSC0197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39362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Wedding Celebrations</a:t>
            </a:r>
            <a:endParaRPr lang="en-US" dirty="0"/>
          </a:p>
        </p:txBody>
      </p:sp>
      <p:sp>
        <p:nvSpPr>
          <p:cNvPr id="5" name="Content Placeholder 4"/>
          <p:cNvSpPr>
            <a:spLocks noGrp="1"/>
          </p:cNvSpPr>
          <p:nvPr>
            <p:ph idx="1"/>
          </p:nvPr>
        </p:nvSpPr>
        <p:spPr/>
        <p:txBody>
          <a:bodyPr/>
          <a:lstStyle/>
          <a:p>
            <a:endParaRPr lang="en-US" dirty="0"/>
          </a:p>
        </p:txBody>
      </p:sp>
      <p:pic>
        <p:nvPicPr>
          <p:cNvPr id="3074" name="Picture 2" descr="G:\DCIM\100MSDCF\DSC001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612" y="0"/>
            <a:ext cx="12273612" cy="67683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19743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3074" name="Picture 2" descr="G:\DCIM\100MSDCF\DSC0194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825468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ctr"/>
            <a:r>
              <a:rPr lang="en-US" dirty="0" smtClean="0"/>
              <a:t>Terra-cotta Warriors</a:t>
            </a:r>
            <a:br>
              <a:rPr lang="en-US" dirty="0" smtClean="0"/>
            </a:br>
            <a:r>
              <a:rPr lang="en-US" dirty="0" smtClean="0"/>
              <a:t>8</a:t>
            </a:r>
            <a:r>
              <a:rPr lang="en-US" baseline="30000" dirty="0" smtClean="0"/>
              <a:t>th</a:t>
            </a:r>
            <a:r>
              <a:rPr lang="en-US" dirty="0" smtClean="0"/>
              <a:t> Wonder of the World</a:t>
            </a:r>
            <a:endParaRPr lang="en-US" dirty="0"/>
          </a:p>
        </p:txBody>
      </p:sp>
      <p:sp>
        <p:nvSpPr>
          <p:cNvPr id="5" name="Content Placeholder 4"/>
          <p:cNvSpPr>
            <a:spLocks noGrp="1"/>
          </p:cNvSpPr>
          <p:nvPr>
            <p:ph idx="1"/>
          </p:nvPr>
        </p:nvSpPr>
        <p:spPr/>
        <p:txBody>
          <a:bodyPr/>
          <a:lstStyle/>
          <a:p>
            <a:endParaRPr lang="en-US" dirty="0"/>
          </a:p>
        </p:txBody>
      </p:sp>
      <p:pic>
        <p:nvPicPr>
          <p:cNvPr id="7170" name="Picture 2" descr="G:\DCIM\100MSDCF\DSC0047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12192002"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043017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20482" name="Picture 2" descr="G:\DCIM\100MSDCF\DSC0199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83283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7170" name="Picture 2" descr="G:\DCIM\100MSDCF\DSC0195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30013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5573" y="2839764"/>
            <a:ext cx="10515600" cy="1325563"/>
          </a:xfrm>
        </p:spPr>
        <p:txBody>
          <a:bodyPr>
            <a:noAutofit/>
          </a:bodyPr>
          <a:lstStyle/>
          <a:p>
            <a:pPr algn="ct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r>
              <a:rPr lang="en-US" sz="6000" b="1" dirty="0">
                <a:latin typeface="Times New Roman" panose="02020603050405020304" pitchFamily="18" charset="0"/>
                <a:cs typeface="Times New Roman" panose="02020603050405020304" pitchFamily="18" charset="0"/>
              </a:rPr>
              <a:t>Next English Corner</a:t>
            </a:r>
            <a:r>
              <a:rPr lang="en-US" sz="6000" b="1" dirty="0" smtClean="0">
                <a:latin typeface="Times New Roman" panose="02020603050405020304" pitchFamily="18" charset="0"/>
                <a:cs typeface="Times New Roman" panose="02020603050405020304" pitchFamily="18" charset="0"/>
              </a:rPr>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Thursday, October 16, 2014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7 </a:t>
            </a:r>
            <a:r>
              <a:rPr lang="en-US" sz="6000" b="1" dirty="0">
                <a:latin typeface="Times New Roman" panose="02020603050405020304" pitchFamily="18" charset="0"/>
                <a:cs typeface="Times New Roman" panose="02020603050405020304" pitchFamily="18" charset="0"/>
              </a:rPr>
              <a:t>PM</a:t>
            </a:r>
            <a:br>
              <a:rPr lang="en-US" sz="6000" b="1" dirty="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endParaRPr lang="en-US" sz="4800" b="1" dirty="0">
              <a:latin typeface="Times New Roman" panose="02020603050405020304" pitchFamily="18" charset="0"/>
              <a:cs typeface="Times New Roman" panose="02020603050405020304" pitchFamily="18" charset="0"/>
            </a:endParaRPr>
          </a:p>
        </p:txBody>
      </p:sp>
      <p:sp>
        <p:nvSpPr>
          <p:cNvPr id="5" name="Oval Callout 4"/>
          <p:cNvSpPr/>
          <p:nvPr/>
        </p:nvSpPr>
        <p:spPr>
          <a:xfrm>
            <a:off x="8639503" y="173421"/>
            <a:ext cx="3216166" cy="174997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Let’s have some Fun!</a:t>
            </a:r>
            <a:endParaRPr lang="en-US" sz="3600" dirty="0"/>
          </a:p>
        </p:txBody>
      </p:sp>
      <p:sp>
        <p:nvSpPr>
          <p:cNvPr id="6" name="Rectangular Callout 5"/>
          <p:cNvSpPr/>
          <p:nvPr/>
        </p:nvSpPr>
        <p:spPr>
          <a:xfrm>
            <a:off x="299545" y="173421"/>
            <a:ext cx="3121572" cy="1749972"/>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Bring a friend!</a:t>
            </a:r>
            <a:endParaRPr lang="en-US" sz="3600" dirty="0"/>
          </a:p>
        </p:txBody>
      </p:sp>
      <p:sp>
        <p:nvSpPr>
          <p:cNvPr id="7" name="Wave 6"/>
          <p:cNvSpPr/>
          <p:nvPr/>
        </p:nvSpPr>
        <p:spPr>
          <a:xfrm>
            <a:off x="882867" y="4508937"/>
            <a:ext cx="10168759" cy="2207173"/>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dirty="0" smtClean="0"/>
              <a:t>Come One; Come ALL</a:t>
            </a:r>
            <a:endParaRPr lang="en-US" sz="8800" dirty="0"/>
          </a:p>
        </p:txBody>
      </p:sp>
      <p:sp>
        <p:nvSpPr>
          <p:cNvPr id="8" name="Vertical Scroll 7"/>
          <p:cNvSpPr/>
          <p:nvPr/>
        </p:nvSpPr>
        <p:spPr>
          <a:xfrm>
            <a:off x="5517930" y="173421"/>
            <a:ext cx="1340069" cy="1749972"/>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Have </a:t>
            </a:r>
          </a:p>
          <a:p>
            <a:pPr algn="ctr"/>
            <a:r>
              <a:rPr lang="en-US" sz="2800" dirty="0" smtClean="0"/>
              <a:t>a </a:t>
            </a:r>
          </a:p>
          <a:p>
            <a:pPr algn="ctr"/>
            <a:r>
              <a:rPr lang="en-US" sz="2800" dirty="0" smtClean="0"/>
              <a:t>Treat.</a:t>
            </a:r>
            <a:endParaRPr lang="en-US" sz="2800" dirty="0"/>
          </a:p>
        </p:txBody>
      </p:sp>
    </p:spTree>
    <p:extLst>
      <p:ext uri="{BB962C8B-B14F-4D97-AF65-F5344CB8AC3E}">
        <p14:creationId xmlns:p14="http://schemas.microsoft.com/office/powerpoint/2010/main" val="21888888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22530" name="Picture 2" descr="G:\DCIM\100MSDCF\DSC0199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557040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0242" name="Picture 2" descr="G:\DCIM\100MSDCF\DSC0195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15928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dirty="0" smtClean="0"/>
              <a:t>Traveling by Camel Train</a:t>
            </a:r>
            <a:endParaRPr lang="en-US" dirty="0"/>
          </a:p>
        </p:txBody>
      </p:sp>
      <p:sp>
        <p:nvSpPr>
          <p:cNvPr id="5" name="Content Placeholder 4"/>
          <p:cNvSpPr>
            <a:spLocks noGrp="1"/>
          </p:cNvSpPr>
          <p:nvPr>
            <p:ph idx="1"/>
          </p:nvPr>
        </p:nvSpPr>
        <p:spPr/>
        <p:txBody>
          <a:bodyPr/>
          <a:lstStyle/>
          <a:p>
            <a:endParaRPr lang="en-US" dirty="0"/>
          </a:p>
        </p:txBody>
      </p:sp>
      <p:pic>
        <p:nvPicPr>
          <p:cNvPr id="12290" name="Picture 2" descr="G:\DCIM\100KC875\100_768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3520" y="0"/>
            <a:ext cx="11968480" cy="67322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964323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1266" name="Picture 2" descr="G:\DCIM\100MSDCF\DSC0196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73181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5362" name="Picture 2" descr="G:\DCIM\100MSDCF\DSC0198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867091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379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094615" y="0"/>
            <a:ext cx="10085294"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7111674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21506" name="Picture 2" descr="G:\DCIM\100MSDCF\DSC0199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364140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76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772510"/>
            <a:ext cx="11909357" cy="88129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984724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23554" name="Picture 2" descr="G:\DCIM\100MSDCF\DSC0200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01175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Monkey King</a:t>
            </a:r>
            <a:endParaRPr lang="en-US" dirty="0"/>
          </a:p>
        </p:txBody>
      </p:sp>
      <p:sp>
        <p:nvSpPr>
          <p:cNvPr id="3" name="Content Placeholder 2"/>
          <p:cNvSpPr>
            <a:spLocks noGrp="1"/>
          </p:cNvSpPr>
          <p:nvPr>
            <p:ph idx="1"/>
          </p:nvPr>
        </p:nvSpPr>
        <p:spPr/>
        <p:txBody>
          <a:bodyPr/>
          <a:lstStyle/>
          <a:p>
            <a:endParaRPr lang="en-US" dirty="0"/>
          </a:p>
        </p:txBody>
      </p:sp>
      <p:pic>
        <p:nvPicPr>
          <p:cNvPr id="1026" name="Picture 2" descr="F:\DCIM\100MSDCF\DSC0030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826" y="44340"/>
            <a:ext cx="12113174" cy="68136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19648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6000" b="1" dirty="0" smtClean="0"/>
              <a:t>Our English Corner Friends</a:t>
            </a:r>
            <a:br>
              <a:rPr lang="en-US" sz="6000" b="1" dirty="0" smtClean="0"/>
            </a:br>
            <a:r>
              <a:rPr lang="en-US" sz="3200" b="1" dirty="0" smtClean="0"/>
              <a:t>October 9, 2014</a:t>
            </a:r>
            <a:endParaRPr lang="en-US" sz="3200" b="1" dirty="0"/>
          </a:p>
        </p:txBody>
      </p:sp>
      <p:sp>
        <p:nvSpPr>
          <p:cNvPr id="3" name="Content Placeholder 2"/>
          <p:cNvSpPr>
            <a:spLocks noGrp="1"/>
          </p:cNvSpPr>
          <p:nvPr>
            <p:ph idx="1"/>
          </p:nvPr>
        </p:nvSpPr>
        <p:spPr/>
        <p:txBody>
          <a:bodyPr/>
          <a:lstStyle/>
          <a:p>
            <a:endParaRPr lang="en-US" dirty="0"/>
          </a:p>
        </p:txBody>
      </p:sp>
      <p:pic>
        <p:nvPicPr>
          <p:cNvPr id="4" name="Picture 2" descr="G:\DCIM\100MSDCF\DSC0268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6952" y="1765738"/>
            <a:ext cx="10303862" cy="77278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151253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7410" name="Picture 2" descr="G:\DCIM\100MSDCF\DSC0198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8183977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2050" name="Picture 2" descr="G:\DCIM\100MSDCF\DSC0193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90868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8434" name="Picture 2" descr="G:\DCIM\100MSDCF\DSC0198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670208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pic>
        <p:nvPicPr>
          <p:cNvPr id="4098" name="Picture 2" descr="G:\DCIM\100MSDCF\DSC0194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223262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9458" name="Picture 2" descr="G:\DCIM\100MSDCF\DSC0199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429932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8194" name="Picture 2" descr="G:\DCIM\100MSDCF\DSC0195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300135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9218" name="Picture 2" descr="G:\DCIM\100MSDCF\DSC0195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300135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16386" name="Picture 2" descr="G:\DCIM\100MSDCF\DSC0198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867091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152400"/>
            <a:ext cx="10972800" cy="1143000"/>
          </a:xfrm>
        </p:spPr>
        <p:txBody>
          <a:bodyPr/>
          <a:lstStyle/>
          <a:p>
            <a:pPr algn="ctr"/>
            <a:r>
              <a:rPr lang="en-US" dirty="0" smtClean="0"/>
              <a:t>Bazaars </a:t>
            </a:r>
            <a:endParaRPr lang="en-US" dirty="0"/>
          </a:p>
        </p:txBody>
      </p:sp>
      <p:sp>
        <p:nvSpPr>
          <p:cNvPr id="5" name="Content Placeholder 4"/>
          <p:cNvSpPr>
            <a:spLocks noGrp="1"/>
          </p:cNvSpPr>
          <p:nvPr>
            <p:ph idx="1"/>
          </p:nvPr>
        </p:nvSpPr>
        <p:spPr/>
        <p:txBody>
          <a:bodyPr/>
          <a:lstStyle/>
          <a:p>
            <a:endParaRPr lang="en-US" dirty="0"/>
          </a:p>
        </p:txBody>
      </p:sp>
      <p:pic>
        <p:nvPicPr>
          <p:cNvPr id="4098" name="Picture 2" descr="G:\DCIM\100MSDCF\DSC0012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
            <a:ext cx="1219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042942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24578" name="Picture 2" descr="G:\DCIM\100MSDCF\DSC02005.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55704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5400" b="1" dirty="0"/>
              <a:t>Our English Corner Friends</a:t>
            </a:r>
            <a:br>
              <a:rPr lang="en-US" sz="5400" b="1" dirty="0"/>
            </a:br>
            <a:r>
              <a:rPr lang="en-US" sz="3200" b="1" dirty="0" smtClean="0"/>
              <a:t>October 9, </a:t>
            </a:r>
            <a:r>
              <a:rPr lang="en-US" sz="3200" b="1" dirty="0"/>
              <a:t>2014</a:t>
            </a:r>
            <a:endParaRPr lang="en-US" sz="3200" dirty="0"/>
          </a:p>
        </p:txBody>
      </p:sp>
      <p:sp>
        <p:nvSpPr>
          <p:cNvPr id="3" name="Content Placeholder 2"/>
          <p:cNvSpPr>
            <a:spLocks noGrp="1"/>
          </p:cNvSpPr>
          <p:nvPr>
            <p:ph idx="1"/>
          </p:nvPr>
        </p:nvSpPr>
        <p:spPr/>
        <p:txBody>
          <a:bodyPr/>
          <a:lstStyle/>
          <a:p>
            <a:endParaRPr lang="en-US" dirty="0"/>
          </a:p>
        </p:txBody>
      </p:sp>
      <p:pic>
        <p:nvPicPr>
          <p:cNvPr id="4" name="Picture 2" descr="G:\DCIM\100MSDCF\DSC0268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285" y="1765739"/>
            <a:ext cx="11680718" cy="8760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613960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96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63013" y="-224856"/>
            <a:ext cx="9614737" cy="7082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6088330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5122" name="Picture 2" descr="G:\DCIM\100MSDCF\DSC0194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774402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27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39503" y="0"/>
            <a:ext cx="10134976"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8012220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481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9648" y="0"/>
            <a:ext cx="12102352"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6184858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6000" b="1" dirty="0" smtClean="0"/>
              <a:t>Meet &amp; Greet</a:t>
            </a:r>
            <a:br>
              <a:rPr lang="en-US" sz="6000" b="1" dirty="0" smtClean="0"/>
            </a:br>
            <a:r>
              <a:rPr lang="en-US" sz="6000" b="1" dirty="0" smtClean="0"/>
              <a:t>Let’s Have a Chat!!!!</a:t>
            </a:r>
            <a:endParaRPr lang="en-US" sz="6000" b="1" dirty="0"/>
          </a:p>
        </p:txBody>
      </p:sp>
      <p:sp>
        <p:nvSpPr>
          <p:cNvPr id="3" name="Content Placeholder 2"/>
          <p:cNvSpPr>
            <a:spLocks noGrp="1"/>
          </p:cNvSpPr>
          <p:nvPr>
            <p:ph idx="1"/>
          </p:nvPr>
        </p:nvSpPr>
        <p:spPr/>
        <p:txBody>
          <a:bodyPr/>
          <a:lstStyle/>
          <a:p>
            <a:pPr marL="0" indent="0" algn="ctr">
              <a:buNone/>
            </a:pPr>
            <a:r>
              <a:rPr lang="en-US" sz="4800" b="1" dirty="0" smtClean="0"/>
              <a:t>Introduce yourself:</a:t>
            </a:r>
          </a:p>
          <a:p>
            <a:pPr lvl="1" algn="ctr"/>
            <a:r>
              <a:rPr lang="en-US" sz="4000" dirty="0" smtClean="0"/>
              <a:t>Name</a:t>
            </a:r>
          </a:p>
          <a:p>
            <a:pPr lvl="1" algn="ctr"/>
            <a:r>
              <a:rPr lang="en-US" sz="4000" dirty="0" smtClean="0"/>
              <a:t>Home Town / Province</a:t>
            </a:r>
          </a:p>
          <a:p>
            <a:pPr marL="0" indent="0" algn="ctr">
              <a:buNone/>
            </a:pPr>
            <a:r>
              <a:rPr lang="en-US" sz="5400" b="1" dirty="0" smtClean="0"/>
              <a:t>Topic: </a:t>
            </a:r>
          </a:p>
          <a:p>
            <a:pPr marL="0" indent="0">
              <a:buNone/>
            </a:pPr>
            <a:endParaRPr lang="en-US" dirty="0"/>
          </a:p>
        </p:txBody>
      </p:sp>
      <p:sp>
        <p:nvSpPr>
          <p:cNvPr id="4" name="Rectangle 3"/>
          <p:cNvSpPr/>
          <p:nvPr/>
        </p:nvSpPr>
        <p:spPr>
          <a:xfrm>
            <a:off x="293296" y="4670011"/>
            <a:ext cx="11605421" cy="1200329"/>
          </a:xfrm>
          <a:prstGeom prst="rect">
            <a:avLst/>
          </a:prstGeom>
          <a:noFill/>
        </p:spPr>
        <p:txBody>
          <a:bodyPr wrap="none" lIns="91440" tIns="45720" rIns="91440" bIns="45720">
            <a:spAutoFit/>
          </a:bodyPr>
          <a:lstStyle/>
          <a:p>
            <a:pPr algn="ctr"/>
            <a:r>
              <a:rPr lang="en-US" sz="72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Fun activities around campus.</a:t>
            </a:r>
            <a:endParaRPr lang="en-US" sz="72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90557040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45</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
        <p:nvSpPr>
          <p:cNvPr id="7" name="Rectangle 6"/>
          <p:cNvSpPr/>
          <p:nvPr/>
        </p:nvSpPr>
        <p:spPr>
          <a:xfrm>
            <a:off x="7750736" y="921180"/>
            <a:ext cx="348172"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8" name="Rectangle 7"/>
          <p:cNvSpPr/>
          <p:nvPr/>
        </p:nvSpPr>
        <p:spPr>
          <a:xfrm>
            <a:off x="5566005" y="690347"/>
            <a:ext cx="5249917" cy="1015663"/>
          </a:xfrm>
          <a:prstGeom prst="rect">
            <a:avLst/>
          </a:prstGeom>
        </p:spPr>
        <p:txBody>
          <a:bodyPr wrap="square">
            <a:spAutoFit/>
          </a:bodyPr>
          <a:lstStyle/>
          <a:p>
            <a:pPr lvl="0"/>
            <a:r>
              <a:rPr lang="en-US" sz="6000" b="1" dirty="0">
                <a:ln w="18000">
                  <a:solidFill>
                    <a:srgbClr val="ED7D31">
                      <a:satMod val="140000"/>
                    </a:srgbClr>
                  </a:solidFill>
                  <a:prstDash val="solid"/>
                  <a:miter lim="800000"/>
                </a:ln>
                <a:solidFill>
                  <a:srgbClr val="FF0000"/>
                </a:solidFill>
                <a:effectLst>
                  <a:outerShdw blurRad="25500" dist="23000" dir="7020000" algn="tl">
                    <a:srgbClr val="000000">
                      <a:alpha val="50000"/>
                    </a:srgbClr>
                  </a:outerShdw>
                </a:effectLst>
              </a:rPr>
              <a:t>Have a Treat</a:t>
            </a:r>
          </a:p>
        </p:txBody>
      </p:sp>
      <p:sp>
        <p:nvSpPr>
          <p:cNvPr id="10" name="Rectangle 9"/>
          <p:cNvSpPr/>
          <p:nvPr/>
        </p:nvSpPr>
        <p:spPr>
          <a:xfrm>
            <a:off x="927528" y="4982828"/>
            <a:ext cx="5628593"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solidFill>
                  <a:schemeClr val="tx1">
                    <a:lumMod val="95000"/>
                    <a:lumOff val="5000"/>
                  </a:schemeClr>
                </a:solidFill>
                <a:effectLst>
                  <a:outerShdw blurRad="50800" algn="tl" rotWithShape="0">
                    <a:srgbClr val="000000"/>
                  </a:outerShdw>
                </a:effectLst>
              </a:rPr>
              <a:t>Let’s Take a Picture</a:t>
            </a:r>
            <a:endParaRPr lang="en-US" sz="5400" b="1" cap="none" spc="0" dirty="0">
              <a:ln w="17780" cmpd="sng">
                <a:solidFill>
                  <a:srgbClr val="FFFFFF"/>
                </a:solidFill>
                <a:prstDash val="solid"/>
                <a:miter lim="800000"/>
              </a:ln>
              <a:solidFill>
                <a:schemeClr val="tx1">
                  <a:lumMod val="95000"/>
                  <a:lumOff val="5000"/>
                </a:schemeClr>
              </a:solidFill>
              <a:effectLst>
                <a:outerShdw blurRad="50800" algn="tl" rotWithShape="0">
                  <a:srgbClr val="000000"/>
                </a:outerShdw>
              </a:effectLst>
            </a:endParaRPr>
          </a:p>
        </p:txBody>
      </p:sp>
    </p:spTree>
    <p:extLst>
      <p:ext uri="{BB962C8B-B14F-4D97-AF65-F5344CB8AC3E}">
        <p14:creationId xmlns:p14="http://schemas.microsoft.com/office/powerpoint/2010/main" val="904640328"/>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800" b="1" dirty="0" smtClean="0"/>
              <a:t>Idiom Mime</a:t>
            </a:r>
            <a:endParaRPr lang="en-US" sz="8800" b="1" dirty="0"/>
          </a:p>
        </p:txBody>
      </p:sp>
      <p:sp>
        <p:nvSpPr>
          <p:cNvPr id="3" name="Content Placeholder 2"/>
          <p:cNvSpPr>
            <a:spLocks noGrp="1"/>
          </p:cNvSpPr>
          <p:nvPr>
            <p:ph sz="half" idx="1"/>
          </p:nvPr>
        </p:nvSpPr>
        <p:spPr/>
        <p:txBody>
          <a:bodyPr/>
          <a:lstStyle/>
          <a:p>
            <a:r>
              <a:rPr lang="en-US" dirty="0" smtClean="0"/>
              <a:t>Idiom: </a:t>
            </a:r>
            <a:r>
              <a:rPr lang="en-US" dirty="0"/>
              <a:t>an expression whose </a:t>
            </a:r>
            <a:r>
              <a:rPr lang="en-US" dirty="0" smtClean="0"/>
              <a:t>meanings cannot </a:t>
            </a:r>
            <a:r>
              <a:rPr lang="en-US" dirty="0"/>
              <a:t>be inferred from the meanings </a:t>
            </a:r>
            <a:r>
              <a:rPr lang="en-US" dirty="0" smtClean="0"/>
              <a:t>of </a:t>
            </a:r>
            <a:r>
              <a:rPr lang="en-US" dirty="0"/>
              <a:t>the words that make it up</a:t>
            </a:r>
            <a:endParaRPr lang="en-US" dirty="0" smtClean="0"/>
          </a:p>
          <a:p>
            <a:r>
              <a:rPr lang="en-US" dirty="0" smtClean="0"/>
              <a:t> Mime: to </a:t>
            </a:r>
            <a:r>
              <a:rPr lang="en-US" dirty="0"/>
              <a:t>tell a story or express yourself without words, using only the movements of your body and </a:t>
            </a:r>
            <a:r>
              <a:rPr lang="en-US" dirty="0" smtClean="0"/>
              <a:t>face.</a:t>
            </a:r>
            <a:endParaRPr lang="en-US" dirty="0"/>
          </a:p>
        </p:txBody>
      </p:sp>
      <p:sp>
        <p:nvSpPr>
          <p:cNvPr id="4" name="Content Placeholder 3"/>
          <p:cNvSpPr>
            <a:spLocks noGrp="1"/>
          </p:cNvSpPr>
          <p:nvPr>
            <p:ph sz="half" idx="2"/>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73571" y="1584889"/>
            <a:ext cx="3699683" cy="5273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8103440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7200" b="1" dirty="0" smtClean="0"/>
              <a:t>Idiom Mime Directions</a:t>
            </a:r>
            <a:endParaRPr lang="en-US" sz="7200" b="1" dirty="0"/>
          </a:p>
        </p:txBody>
      </p:sp>
      <p:sp>
        <p:nvSpPr>
          <p:cNvPr id="3" name="Content Placeholder 2"/>
          <p:cNvSpPr>
            <a:spLocks noGrp="1"/>
          </p:cNvSpPr>
          <p:nvPr>
            <p:ph idx="1"/>
          </p:nvPr>
        </p:nvSpPr>
        <p:spPr/>
        <p:txBody>
          <a:bodyPr>
            <a:noAutofit/>
          </a:bodyPr>
          <a:lstStyle/>
          <a:p>
            <a:r>
              <a:rPr lang="en-US" sz="3600" dirty="0" smtClean="0"/>
              <a:t>Form in assigned groups.</a:t>
            </a:r>
          </a:p>
          <a:p>
            <a:r>
              <a:rPr lang="en-US" sz="3600" dirty="0" smtClean="0"/>
              <a:t>Your group will be given one or two idioms.</a:t>
            </a:r>
          </a:p>
          <a:p>
            <a:r>
              <a:rPr lang="en-US" sz="3600" dirty="0" smtClean="0"/>
              <a:t>Prepare  the meaning of the idiom without using any words.</a:t>
            </a:r>
          </a:p>
          <a:p>
            <a:r>
              <a:rPr lang="en-US" sz="3600" dirty="0" smtClean="0"/>
              <a:t>The audience will guess which idiom you are performing.</a:t>
            </a:r>
          </a:p>
          <a:p>
            <a:r>
              <a:rPr lang="en-US" sz="3600" dirty="0" smtClean="0"/>
              <a:t>We will rotate groups until all of the idioms have been presented.</a:t>
            </a:r>
            <a:endParaRPr lang="en-US" sz="3600" dirty="0"/>
          </a:p>
        </p:txBody>
      </p:sp>
    </p:spTree>
    <p:extLst>
      <p:ext uri="{BB962C8B-B14F-4D97-AF65-F5344CB8AC3E}">
        <p14:creationId xmlns:p14="http://schemas.microsoft.com/office/powerpoint/2010/main" val="194418421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9731" y="-252248"/>
            <a:ext cx="10515600" cy="1325563"/>
          </a:xfrm>
        </p:spPr>
        <p:txBody>
          <a:bodyPr>
            <a:noAutofit/>
          </a:bodyPr>
          <a:lstStyle/>
          <a:p>
            <a:pPr algn="ctr"/>
            <a:r>
              <a:rPr lang="en-US" sz="3600" b="1" dirty="0" smtClean="0"/>
              <a:t>Idioms  </a:t>
            </a:r>
            <a:endParaRPr lang="en-US" sz="3600" b="1" dirty="0"/>
          </a:p>
        </p:txBody>
      </p:sp>
      <p:sp>
        <p:nvSpPr>
          <p:cNvPr id="3" name="Content Placeholder 2"/>
          <p:cNvSpPr>
            <a:spLocks noGrp="1"/>
          </p:cNvSpPr>
          <p:nvPr>
            <p:ph sz="half" idx="1"/>
          </p:nvPr>
        </p:nvSpPr>
        <p:spPr>
          <a:xfrm>
            <a:off x="0" y="835572"/>
            <a:ext cx="6019800" cy="5833242"/>
          </a:xfrm>
        </p:spPr>
        <p:txBody>
          <a:bodyPr>
            <a:normAutofit fontScale="85000" lnSpcReduction="20000"/>
          </a:bodyPr>
          <a:lstStyle/>
          <a:p>
            <a:r>
              <a:rPr lang="en-US" dirty="0" smtClean="0"/>
              <a:t> </a:t>
            </a:r>
            <a:r>
              <a:rPr lang="en-US" b="1" dirty="0"/>
              <a:t>A rotten apple can spoil the barrel: </a:t>
            </a:r>
            <a:r>
              <a:rPr lang="en-US" dirty="0"/>
              <a:t>O</a:t>
            </a:r>
            <a:r>
              <a:rPr lang="en-US" dirty="0" smtClean="0"/>
              <a:t>ne </a:t>
            </a:r>
            <a:r>
              <a:rPr lang="en-US" dirty="0"/>
              <a:t>bad person or thing may spoil an entire group</a:t>
            </a:r>
            <a:r>
              <a:rPr lang="en-US" dirty="0" smtClean="0"/>
              <a:t>.</a:t>
            </a:r>
            <a:endParaRPr lang="en-US" dirty="0"/>
          </a:p>
          <a:p>
            <a:r>
              <a:rPr lang="en-US" b="1" dirty="0"/>
              <a:t>Salt of the earth: </a:t>
            </a:r>
            <a:r>
              <a:rPr lang="en-US" dirty="0"/>
              <a:t>A</a:t>
            </a:r>
            <a:r>
              <a:rPr lang="en-US" dirty="0" smtClean="0"/>
              <a:t> </a:t>
            </a:r>
            <a:r>
              <a:rPr lang="en-US" dirty="0"/>
              <a:t>person or group considered to be the finest, most admirable, and noble</a:t>
            </a:r>
            <a:r>
              <a:rPr lang="en-US" dirty="0" smtClean="0"/>
              <a:t>.</a:t>
            </a:r>
            <a:endParaRPr lang="en-US" dirty="0"/>
          </a:p>
          <a:p>
            <a:r>
              <a:rPr lang="en-US" b="1" dirty="0"/>
              <a:t>Straighten up and fly right: </a:t>
            </a:r>
            <a:r>
              <a:rPr lang="en-US" dirty="0"/>
              <a:t>T</a:t>
            </a:r>
            <a:r>
              <a:rPr lang="en-US" dirty="0" smtClean="0"/>
              <a:t>o </a:t>
            </a:r>
            <a:r>
              <a:rPr lang="en-US" dirty="0"/>
              <a:t>stop behaving foolishly and start acting serious</a:t>
            </a:r>
            <a:r>
              <a:rPr lang="en-US" dirty="0" smtClean="0"/>
              <a:t>.</a:t>
            </a:r>
          </a:p>
          <a:p>
            <a:r>
              <a:rPr lang="en-US" b="1" dirty="0"/>
              <a:t>To eat humble pie-</a:t>
            </a:r>
            <a:r>
              <a:rPr lang="en-US" dirty="0"/>
              <a:t>-to admit you are wrong and to say you are sorry.	</a:t>
            </a:r>
          </a:p>
          <a:p>
            <a:r>
              <a:rPr lang="en-US" b="1" dirty="0"/>
              <a:t>Take someone under your </a:t>
            </a:r>
            <a:r>
              <a:rPr lang="en-US" b="1" dirty="0" smtClean="0"/>
              <a:t>wing:</a:t>
            </a:r>
            <a:r>
              <a:rPr lang="en-US" dirty="0" smtClean="0"/>
              <a:t> To </a:t>
            </a:r>
            <a:r>
              <a:rPr lang="en-US" dirty="0"/>
              <a:t>help, guide, or protect someone</a:t>
            </a:r>
            <a:r>
              <a:rPr lang="en-US" dirty="0" smtClean="0"/>
              <a:t>.</a:t>
            </a:r>
            <a:endParaRPr lang="en-US" dirty="0"/>
          </a:p>
          <a:p>
            <a:r>
              <a:rPr lang="en-US" b="1" dirty="0"/>
              <a:t>Food for </a:t>
            </a:r>
            <a:r>
              <a:rPr lang="en-US" b="1" dirty="0" smtClean="0"/>
              <a:t>thought: </a:t>
            </a:r>
            <a:r>
              <a:rPr lang="en-US" dirty="0" smtClean="0"/>
              <a:t>A </a:t>
            </a:r>
            <a:r>
              <a:rPr lang="en-US" dirty="0"/>
              <a:t>worthy idea or action that is worth thinking about</a:t>
            </a:r>
            <a:r>
              <a:rPr lang="en-US" dirty="0" smtClean="0"/>
              <a:t>.</a:t>
            </a:r>
            <a:endParaRPr lang="en-US" dirty="0"/>
          </a:p>
          <a:p>
            <a:r>
              <a:rPr lang="en-US" b="1" dirty="0"/>
              <a:t>Calm before the </a:t>
            </a:r>
            <a:r>
              <a:rPr lang="en-US" b="1" dirty="0" smtClean="0"/>
              <a:t>storm: </a:t>
            </a:r>
            <a:r>
              <a:rPr lang="en-US" dirty="0" smtClean="0"/>
              <a:t>A </a:t>
            </a:r>
            <a:r>
              <a:rPr lang="en-US" dirty="0"/>
              <a:t>period of peace before a crisis. </a:t>
            </a:r>
            <a:endParaRPr lang="en-US" dirty="0" smtClean="0"/>
          </a:p>
          <a:p>
            <a:r>
              <a:rPr lang="en-US" b="1" dirty="0" smtClean="0"/>
              <a:t>Lay </a:t>
            </a:r>
            <a:r>
              <a:rPr lang="en-US" b="1" dirty="0"/>
              <a:t>your cards on the </a:t>
            </a:r>
            <a:r>
              <a:rPr lang="en-US" b="1" dirty="0" smtClean="0"/>
              <a:t>table: </a:t>
            </a:r>
            <a:r>
              <a:rPr lang="en-US" dirty="0" smtClean="0"/>
              <a:t>To </a:t>
            </a:r>
            <a:r>
              <a:rPr lang="en-US" dirty="0"/>
              <a:t>reveal all of the facts openly and honestly; to reveal one’s purpose and plan</a:t>
            </a:r>
            <a:r>
              <a:rPr lang="en-US" dirty="0" smtClean="0"/>
              <a:t>.</a:t>
            </a:r>
            <a:endParaRPr lang="en-US" dirty="0"/>
          </a:p>
          <a:p>
            <a:endParaRPr lang="en-US" dirty="0"/>
          </a:p>
          <a:p>
            <a:endParaRPr lang="en-US" dirty="0" smtClean="0"/>
          </a:p>
          <a:p>
            <a:endParaRPr lang="en-US" dirty="0"/>
          </a:p>
          <a:p>
            <a:endParaRPr lang="en-US" dirty="0" smtClean="0"/>
          </a:p>
          <a:p>
            <a:endParaRPr lang="en-US" dirty="0" smtClean="0"/>
          </a:p>
          <a:p>
            <a:endParaRPr lang="en-US" dirty="0"/>
          </a:p>
        </p:txBody>
      </p:sp>
      <p:sp>
        <p:nvSpPr>
          <p:cNvPr id="4" name="Content Placeholder 3"/>
          <p:cNvSpPr>
            <a:spLocks noGrp="1"/>
          </p:cNvSpPr>
          <p:nvPr>
            <p:ph sz="half" idx="2"/>
          </p:nvPr>
        </p:nvSpPr>
        <p:spPr>
          <a:xfrm>
            <a:off x="6172200" y="709448"/>
            <a:ext cx="6019800" cy="6148553"/>
          </a:xfrm>
        </p:spPr>
        <p:txBody>
          <a:bodyPr>
            <a:normAutofit fontScale="85000" lnSpcReduction="20000"/>
          </a:bodyPr>
          <a:lstStyle/>
          <a:p>
            <a:r>
              <a:rPr lang="en-US" b="1" dirty="0"/>
              <a:t>If the shoe fits, wear it</a:t>
            </a:r>
            <a:r>
              <a:rPr lang="en-US" dirty="0" smtClean="0"/>
              <a:t>. Takes responsibility.</a:t>
            </a:r>
            <a:endParaRPr lang="en-US" dirty="0"/>
          </a:p>
          <a:p>
            <a:r>
              <a:rPr lang="en-US" b="1" dirty="0"/>
              <a:t>School of hard knocks</a:t>
            </a:r>
            <a:r>
              <a:rPr lang="en-US" dirty="0"/>
              <a:t>. Refers to life’s tough lessons by making mistakes, doing strenuous work, challenging experiences that can teach you a lot.</a:t>
            </a:r>
          </a:p>
          <a:p>
            <a:r>
              <a:rPr lang="en-US" b="1" dirty="0"/>
              <a:t>Sink or </a:t>
            </a:r>
            <a:r>
              <a:rPr lang="en-US" b="1" dirty="0" smtClean="0"/>
              <a:t>swim: </a:t>
            </a:r>
            <a:r>
              <a:rPr lang="en-US" dirty="0"/>
              <a:t>To fail or succeed by one’s own efforts without anyone’s help or interference.</a:t>
            </a:r>
          </a:p>
          <a:p>
            <a:r>
              <a:rPr lang="en-US" b="1" dirty="0"/>
              <a:t>Take it to the </a:t>
            </a:r>
            <a:r>
              <a:rPr lang="en-US" b="1" dirty="0" smtClean="0"/>
              <a:t>hoop: </a:t>
            </a:r>
            <a:r>
              <a:rPr lang="en-US" dirty="0"/>
              <a:t>To accomplish a project successfully; to do a great and thorough job.</a:t>
            </a:r>
          </a:p>
          <a:p>
            <a:r>
              <a:rPr lang="en-US" b="1" dirty="0"/>
              <a:t>Button your lip: </a:t>
            </a:r>
            <a:r>
              <a:rPr lang="en-US" dirty="0"/>
              <a:t>To stop talking and begin listening; to be quiet.</a:t>
            </a:r>
          </a:p>
          <a:p>
            <a:r>
              <a:rPr lang="en-US" b="1" dirty="0"/>
              <a:t>Talking through your hat: </a:t>
            </a:r>
            <a:r>
              <a:rPr lang="en-US" dirty="0"/>
              <a:t>To talk nonsense; to talk about something you really know nothing about.</a:t>
            </a:r>
          </a:p>
          <a:p>
            <a:r>
              <a:rPr lang="en-US" b="1" dirty="0"/>
              <a:t>Take the words right out of your </a:t>
            </a:r>
            <a:r>
              <a:rPr lang="en-US" b="1" dirty="0" smtClean="0"/>
              <a:t>mouth: </a:t>
            </a:r>
            <a:r>
              <a:rPr lang="en-US" dirty="0"/>
              <a:t>To say what another person is thinking or was just going to say.</a:t>
            </a:r>
          </a:p>
          <a:p>
            <a:r>
              <a:rPr lang="en-US" b="1" dirty="0"/>
              <a:t>Put the cart before the </a:t>
            </a:r>
            <a:r>
              <a:rPr lang="en-US" b="1" dirty="0" smtClean="0"/>
              <a:t>horse: </a:t>
            </a:r>
            <a:r>
              <a:rPr lang="en-US" dirty="0" smtClean="0"/>
              <a:t>To </a:t>
            </a:r>
            <a:r>
              <a:rPr lang="en-US" dirty="0"/>
              <a:t>do things backwards or in reverse order.</a:t>
            </a:r>
          </a:p>
          <a:p>
            <a:endParaRPr lang="en-US" dirty="0"/>
          </a:p>
        </p:txBody>
      </p:sp>
    </p:spTree>
    <p:extLst>
      <p:ext uri="{BB962C8B-B14F-4D97-AF65-F5344CB8AC3E}">
        <p14:creationId xmlns:p14="http://schemas.microsoft.com/office/powerpoint/2010/main" val="1693652330"/>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8234" y="192197"/>
            <a:ext cx="9144000" cy="2387600"/>
          </a:xfrm>
        </p:spPr>
        <p:txBody>
          <a:bodyPr/>
          <a:lstStyle/>
          <a:p>
            <a:r>
              <a:rPr lang="en-US" b="1" dirty="0" smtClean="0"/>
              <a:t>Chinglish  </a:t>
            </a:r>
            <a:br>
              <a:rPr lang="en-US" b="1" dirty="0" smtClean="0"/>
            </a:br>
            <a:r>
              <a:rPr lang="en-US" b="1" dirty="0" smtClean="0"/>
              <a:t> Translations</a:t>
            </a:r>
            <a:endParaRPr lang="en-US" b="1" dirty="0"/>
          </a:p>
        </p:txBody>
      </p:sp>
      <p:sp>
        <p:nvSpPr>
          <p:cNvPr id="3" name="Subtitle 2"/>
          <p:cNvSpPr>
            <a:spLocks noGrp="1"/>
          </p:cNvSpPr>
          <p:nvPr>
            <p:ph type="subTitle" idx="1"/>
          </p:nvPr>
        </p:nvSpPr>
        <p:spPr>
          <a:xfrm>
            <a:off x="299545" y="3034480"/>
            <a:ext cx="11398469" cy="1655762"/>
          </a:xfrm>
        </p:spPr>
        <p:txBody>
          <a:bodyPr>
            <a:noAutofit/>
          </a:bodyPr>
          <a:lstStyle/>
          <a:p>
            <a:pPr marL="342900" indent="-342900" algn="l">
              <a:buFont typeface="Arial" panose="020B0604020202020204" pitchFamily="34" charset="0"/>
              <a:buChar char="•"/>
            </a:pPr>
            <a:r>
              <a:rPr lang="en-US" sz="4800" dirty="0" smtClean="0"/>
              <a:t>Form in assigned groups.</a:t>
            </a:r>
          </a:p>
          <a:p>
            <a:pPr marL="342900" indent="-342900" algn="l">
              <a:buFont typeface="Arial" panose="020B0604020202020204" pitchFamily="34" charset="0"/>
              <a:buChar char="•"/>
            </a:pPr>
            <a:r>
              <a:rPr lang="en-US" sz="4800" dirty="0" smtClean="0"/>
              <a:t>Rewrite translation into </a:t>
            </a:r>
            <a:r>
              <a:rPr lang="en-US" sz="4800" dirty="0"/>
              <a:t>S</a:t>
            </a:r>
            <a:r>
              <a:rPr lang="en-US" sz="4800" dirty="0" smtClean="0"/>
              <a:t>tandard English.</a:t>
            </a:r>
          </a:p>
          <a:p>
            <a:pPr marL="342900" indent="-342900" algn="l">
              <a:buFont typeface="Arial" panose="020B0604020202020204" pitchFamily="34" charset="0"/>
              <a:buChar char="•"/>
            </a:pPr>
            <a:r>
              <a:rPr lang="en-US" sz="4800" dirty="0" smtClean="0"/>
              <a:t>Be prepared to share your </a:t>
            </a:r>
            <a:r>
              <a:rPr lang="en-US" sz="4800" dirty="0" smtClean="0"/>
              <a:t>translations.</a:t>
            </a:r>
            <a:endParaRPr lang="en-US" sz="4800" dirty="0"/>
          </a:p>
        </p:txBody>
      </p:sp>
    </p:spTree>
    <p:extLst>
      <p:ext uri="{BB962C8B-B14F-4D97-AF65-F5344CB8AC3E}">
        <p14:creationId xmlns:p14="http://schemas.microsoft.com/office/powerpoint/2010/main" val="13791500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ckenzie%202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3076" y="304801"/>
            <a:ext cx="7085724" cy="602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3"/>
          <p:cNvSpPr txBox="1">
            <a:spLocks noChangeArrowheads="1"/>
          </p:cNvSpPr>
          <p:nvPr/>
        </p:nvSpPr>
        <p:spPr bwMode="auto">
          <a:xfrm>
            <a:off x="346841" y="772510"/>
            <a:ext cx="4335518" cy="5632311"/>
          </a:xfrm>
          <a:prstGeom prst="rect">
            <a:avLst/>
          </a:prstGeom>
          <a:noFill/>
          <a:ln w="9525">
            <a:noFill/>
            <a:miter lim="800000"/>
            <a:headEnd/>
            <a:tailEnd/>
          </a:ln>
          <a:effectLst/>
        </p:spPr>
        <p:txBody>
          <a:bodyPr wrap="square">
            <a:spAutoFit/>
          </a:bodyPr>
          <a:lstStyle>
            <a:lvl1pPr marL="742950" indent="-7429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algn="ctr">
              <a:defRPr/>
            </a:pPr>
            <a:r>
              <a:rPr lang="en-US" altLang="en-US" sz="3600" b="1" dirty="0">
                <a:effectLst>
                  <a:outerShdw blurRad="38100" dist="38100" dir="2700000" algn="tl">
                    <a:srgbClr val="336699"/>
                  </a:outerShdw>
                </a:effectLst>
                <a:latin typeface="Comic Sans MS" pitchFamily="66" charset="0"/>
              </a:rPr>
              <a:t> </a:t>
            </a:r>
            <a:r>
              <a:rPr lang="en-US" altLang="en-US" sz="6000" b="1" dirty="0" smtClean="0">
                <a:effectLst>
                  <a:outerShdw blurRad="38100" dist="38100" dir="2700000" algn="tl">
                    <a:srgbClr val="336699"/>
                  </a:outerShdw>
                </a:effectLst>
                <a:latin typeface="Comic Sans MS" pitchFamily="66" charset="0"/>
              </a:rPr>
              <a:t>Let’s</a:t>
            </a:r>
          </a:p>
          <a:p>
            <a:pPr marL="0" indent="0" algn="ctr">
              <a:defRPr/>
            </a:pPr>
            <a:r>
              <a:rPr lang="en-US" altLang="en-US" sz="6000" b="1" dirty="0" smtClean="0">
                <a:effectLst>
                  <a:outerShdw blurRad="38100" dist="38100" dir="2700000" algn="tl">
                    <a:srgbClr val="336699"/>
                  </a:outerShdw>
                </a:effectLst>
                <a:latin typeface="Comic Sans MS" pitchFamily="66" charset="0"/>
              </a:rPr>
              <a:t>Sing</a:t>
            </a:r>
          </a:p>
          <a:p>
            <a:pPr marL="0" indent="0" algn="ctr">
              <a:defRPr/>
            </a:pPr>
            <a:r>
              <a:rPr lang="en-US" altLang="en-US" sz="6000" b="1" dirty="0" smtClean="0">
                <a:effectLst>
                  <a:outerShdw blurRad="38100" dist="38100" dir="2700000" algn="tl">
                    <a:srgbClr val="336699"/>
                  </a:outerShdw>
                </a:effectLst>
                <a:latin typeface="Comic Sans MS" pitchFamily="66" charset="0"/>
              </a:rPr>
              <a:t>  </a:t>
            </a:r>
          </a:p>
          <a:p>
            <a:pPr marL="0" indent="0" algn="ctr">
              <a:defRPr/>
            </a:pPr>
            <a:r>
              <a:rPr lang="en-US" altLang="en-US" sz="6000" b="1" dirty="0" smtClean="0">
                <a:effectLst>
                  <a:outerShdw blurRad="38100" dist="38100" dir="2700000" algn="tl">
                    <a:srgbClr val="336699"/>
                  </a:outerShdw>
                </a:effectLst>
                <a:latin typeface="Comic Sans MS" pitchFamily="66" charset="0"/>
              </a:rPr>
              <a:t>China’s National Anthem  </a:t>
            </a:r>
          </a:p>
        </p:txBody>
      </p:sp>
    </p:spTree>
    <p:extLst>
      <p:ext uri="{BB962C8B-B14F-4D97-AF65-F5344CB8AC3E}">
        <p14:creationId xmlns:p14="http://schemas.microsoft.com/office/powerpoint/2010/main" val="611265628"/>
      </p:ext>
    </p:extLst>
  </p:cSld>
  <p:clrMapOvr>
    <a:masterClrMapping/>
  </p:clrMapOvr>
  <p:transition spd="slow">
    <p:fade thruBlk="1"/>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 Questions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6516" y="2038867"/>
            <a:ext cx="9358972" cy="3416320"/>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and from</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Professors.</a:t>
            </a:r>
          </a:p>
          <a:p>
            <a:pPr algn="ct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568605674"/>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51</a:t>
            </a:fld>
            <a:endParaRPr lang="en-US"/>
          </a:p>
        </p:txBody>
      </p:sp>
    </p:spTree>
    <p:extLst>
      <p:ext uri="{BB962C8B-B14F-4D97-AF65-F5344CB8AC3E}">
        <p14:creationId xmlns:p14="http://schemas.microsoft.com/office/powerpoint/2010/main" val="837540604"/>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5016758"/>
          </a:xfrm>
          <a:prstGeom prst="rect">
            <a:avLst/>
          </a:prstGeom>
          <a:noFill/>
          <a:ln w="9525">
            <a:noFill/>
            <a:miter lim="800000"/>
            <a:headEnd/>
            <a:tailEnd/>
          </a:ln>
        </p:spPr>
        <p:txBody>
          <a:bodyPr>
            <a:spAutoFit/>
          </a:bodyPr>
          <a:lstStyle/>
          <a:p>
            <a:pPr algn="ctr">
              <a:defRPr/>
            </a:pPr>
            <a:r>
              <a:rPr lang="en-US" sz="4000" b="1" dirty="0" smtClean="0">
                <a:solidFill>
                  <a:schemeClr val="accent6">
                    <a:lumMod val="50000"/>
                  </a:schemeClr>
                </a:solidFill>
              </a:rPr>
              <a:t>Talking Dice--Speaking </a:t>
            </a:r>
            <a:r>
              <a:rPr lang="en-US" sz="4000" b="1" dirty="0">
                <a:solidFill>
                  <a:schemeClr val="accent6">
                    <a:lumMod val="50000"/>
                  </a:schemeClr>
                </a:solidFill>
              </a:rPr>
              <a:t>Activity</a:t>
            </a:r>
          </a:p>
          <a:p>
            <a:pPr>
              <a:buFont typeface="Arial" pitchFamily="34" charset="0"/>
              <a:buChar char="•"/>
              <a:defRPr/>
            </a:pPr>
            <a:r>
              <a:rPr lang="en-US" sz="4000" dirty="0"/>
              <a:t>Divide into </a:t>
            </a:r>
            <a:r>
              <a:rPr lang="en-US" sz="4000" dirty="0" smtClean="0"/>
              <a:t>assigned groups</a:t>
            </a:r>
            <a:endParaRPr lang="en-US" sz="4000" dirty="0"/>
          </a:p>
          <a:p>
            <a:pPr>
              <a:buFont typeface="Arial" pitchFamily="34" charset="0"/>
              <a:buChar char="•"/>
              <a:defRPr/>
            </a:pPr>
            <a:r>
              <a:rPr lang="en-US" sz="4000" dirty="0"/>
              <a:t>Roll the dice and answer the number of 	the question  </a:t>
            </a:r>
            <a:r>
              <a:rPr lang="en-US" sz="4000" dirty="0" smtClean="0"/>
              <a:t>you </a:t>
            </a:r>
            <a:r>
              <a:rPr lang="en-US" sz="4000" dirty="0"/>
              <a:t>rolled.</a:t>
            </a:r>
          </a:p>
          <a:p>
            <a:pPr>
              <a:buFont typeface="Arial" pitchFamily="34" charset="0"/>
              <a:buChar char="•"/>
              <a:defRPr/>
            </a:pPr>
            <a:r>
              <a:rPr lang="en-US" sz="4000" dirty="0"/>
              <a:t>If you have already answered </a:t>
            </a:r>
            <a:r>
              <a:rPr lang="en-US" sz="4000" dirty="0" smtClean="0"/>
              <a:t>the question then answer question #1.  If you have answered that question #1 </a:t>
            </a:r>
          </a:p>
          <a:p>
            <a:pPr>
              <a:defRPr/>
            </a:pPr>
            <a:r>
              <a:rPr lang="en-US" sz="4000" dirty="0" smtClean="0"/>
              <a:t>then </a:t>
            </a:r>
            <a:r>
              <a:rPr lang="en-US" sz="4000" dirty="0"/>
              <a:t>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5267" y="4492841"/>
            <a:ext cx="3536731" cy="2267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451801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4139" y="520263"/>
            <a:ext cx="11556124" cy="867929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800" dirty="0" smtClean="0"/>
              <a:t>Describe your bedroom at home?</a:t>
            </a:r>
            <a:endParaRPr lang="en-US" sz="2800" dirty="0"/>
          </a:p>
          <a:p>
            <a:pPr>
              <a:buFont typeface="Calibri" panose="020F0502020204030204" pitchFamily="34" charset="0"/>
              <a:buAutoNum type="arabicPeriod"/>
            </a:pPr>
            <a:r>
              <a:rPr lang="en-US" sz="2800" dirty="0" smtClean="0"/>
              <a:t>How should we reduce pollution?</a:t>
            </a:r>
          </a:p>
          <a:p>
            <a:pPr>
              <a:buFont typeface="Calibri" panose="020F0502020204030204" pitchFamily="34" charset="0"/>
              <a:buAutoNum type="arabicPeriod"/>
            </a:pPr>
            <a:r>
              <a:rPr lang="en-US" sz="2800" dirty="0" smtClean="0"/>
              <a:t>What advice do you have for a failing student?</a:t>
            </a:r>
          </a:p>
          <a:p>
            <a:pPr>
              <a:buFont typeface="Calibri" panose="020F0502020204030204" pitchFamily="34" charset="0"/>
              <a:buAutoNum type="arabicPeriod"/>
            </a:pPr>
            <a:r>
              <a:rPr lang="en-US" sz="2800" dirty="0" smtClean="0"/>
              <a:t>What time should students turn off their electronic devices and go to sleep?</a:t>
            </a:r>
          </a:p>
          <a:p>
            <a:pPr>
              <a:buFont typeface="Calibri" panose="020F0502020204030204" pitchFamily="34" charset="0"/>
              <a:buAutoNum type="arabicPeriod"/>
            </a:pPr>
            <a:r>
              <a:rPr lang="en-US" sz="2800" dirty="0" smtClean="0"/>
              <a:t>How will you apply for your first job after graduation?</a:t>
            </a:r>
            <a:endParaRPr lang="en-US" sz="2800" dirty="0"/>
          </a:p>
          <a:p>
            <a:pPr>
              <a:buFont typeface="Calibri" panose="020F0502020204030204" pitchFamily="34" charset="0"/>
              <a:buAutoNum type="arabicPeriod"/>
            </a:pPr>
            <a:r>
              <a:rPr lang="en-US" sz="2800" dirty="0" smtClean="0"/>
              <a:t>Describe the last party that you attended?</a:t>
            </a:r>
            <a:endParaRPr lang="en-US" sz="2800" dirty="0"/>
          </a:p>
          <a:p>
            <a:pPr>
              <a:buFont typeface="Calibri" panose="020F0502020204030204" pitchFamily="34" charset="0"/>
              <a:buAutoNum type="arabicPeriod"/>
            </a:pPr>
            <a:r>
              <a:rPr lang="en-US" sz="2800" dirty="0"/>
              <a:t>What do you think the purpose of life is</a:t>
            </a:r>
            <a:r>
              <a:rPr lang="en-US" sz="2800" dirty="0" smtClean="0"/>
              <a:t>?</a:t>
            </a:r>
          </a:p>
          <a:p>
            <a:pPr>
              <a:buFont typeface="Calibri" panose="020F0502020204030204" pitchFamily="34" charset="0"/>
              <a:buAutoNum type="arabicPeriod"/>
            </a:pPr>
            <a:r>
              <a:rPr lang="en-US" sz="2800" dirty="0" smtClean="0"/>
              <a:t>Why do you want to learn to speak English fluently?</a:t>
            </a:r>
            <a:endParaRPr lang="en-US" sz="2800" dirty="0"/>
          </a:p>
          <a:p>
            <a:pPr>
              <a:buFont typeface="Calibri" panose="020F0502020204030204" pitchFamily="34" charset="0"/>
              <a:buAutoNum type="arabicPeriod"/>
            </a:pPr>
            <a:r>
              <a:rPr lang="en-US" sz="2800" dirty="0" smtClean="0"/>
              <a:t>What is one thing you’ve learned this week?</a:t>
            </a:r>
            <a:endParaRPr lang="en-US" sz="2800" dirty="0"/>
          </a:p>
          <a:p>
            <a:pPr>
              <a:buFont typeface="Calibri" panose="020F0502020204030204" pitchFamily="34" charset="0"/>
              <a:buAutoNum type="arabicPeriod"/>
            </a:pPr>
            <a:r>
              <a:rPr lang="en-US" sz="2800" dirty="0" smtClean="0"/>
              <a:t>Describe your best friend from high school?  What made this person special?</a:t>
            </a:r>
          </a:p>
          <a:p>
            <a:pPr>
              <a:buFont typeface="Calibri" panose="020F0502020204030204" pitchFamily="34" charset="0"/>
              <a:buAutoNum type="arabicPeriod"/>
            </a:pPr>
            <a:r>
              <a:rPr lang="en-US" sz="2800" dirty="0" smtClean="0"/>
              <a:t>What are your thoughts about smoking/drinking alcohol/using drugs?</a:t>
            </a:r>
          </a:p>
          <a:p>
            <a:pPr>
              <a:buFont typeface="Calibri" panose="020F0502020204030204" pitchFamily="34" charset="0"/>
              <a:buAutoNum type="arabicPeriod"/>
            </a:pPr>
            <a:r>
              <a:rPr lang="en-US" sz="2800" dirty="0" smtClean="0"/>
              <a:t>What benefits do you receive when you volunteer?</a:t>
            </a:r>
          </a:p>
          <a:p>
            <a:pPr>
              <a:buFont typeface="Calibri" panose="020F0502020204030204" pitchFamily="34" charset="0"/>
              <a:buAutoNum type="arabicPeriod"/>
            </a:pPr>
            <a:endParaRPr lang="en-US" sz="2800" dirty="0"/>
          </a:p>
          <a:p>
            <a:pPr marL="0" indent="0"/>
            <a:endParaRPr lang="en-US" sz="28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388227749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94458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267" y="111906"/>
            <a:ext cx="10515600" cy="1325563"/>
          </a:xfrm>
        </p:spPr>
        <p:txBody>
          <a:bodyPr/>
          <a:lstStyle/>
          <a:p>
            <a:pPr algn="ctr"/>
            <a:r>
              <a:rPr lang="en-US" dirty="0" smtClean="0"/>
              <a:t>Five Phases of Dating</a:t>
            </a:r>
            <a:endParaRPr lang="en-US" dirty="0"/>
          </a:p>
        </p:txBody>
      </p:sp>
      <p:sp>
        <p:nvSpPr>
          <p:cNvPr id="3" name="Content Placeholder 2"/>
          <p:cNvSpPr>
            <a:spLocks noGrp="1"/>
          </p:cNvSpPr>
          <p:nvPr>
            <p:ph idx="1"/>
          </p:nvPr>
        </p:nvSpPr>
        <p:spPr>
          <a:xfrm>
            <a:off x="824133" y="1502068"/>
            <a:ext cx="10515600" cy="4351338"/>
          </a:xfrm>
        </p:spPr>
        <p:txBody>
          <a:bodyPr>
            <a:normAutofit lnSpcReduction="10000"/>
          </a:bodyPr>
          <a:lstStyle/>
          <a:p>
            <a:r>
              <a:rPr lang="en-US" sz="2500" dirty="0" smtClean="0"/>
              <a:t>Phase I – Meeting lots of people.</a:t>
            </a:r>
          </a:p>
          <a:p>
            <a:pPr lvl="1"/>
            <a:r>
              <a:rPr lang="en-US" sz="2500" dirty="0" smtClean="0"/>
              <a:t>Group parties/gatherings.</a:t>
            </a:r>
          </a:p>
          <a:p>
            <a:pPr lvl="1"/>
            <a:r>
              <a:rPr lang="en-US" sz="2500" dirty="0" smtClean="0"/>
              <a:t>Speed Dating and other group games.</a:t>
            </a:r>
          </a:p>
          <a:p>
            <a:r>
              <a:rPr lang="en-US" sz="2500" dirty="0" smtClean="0"/>
              <a:t>Phase II – Making Friends</a:t>
            </a:r>
          </a:p>
          <a:p>
            <a:pPr lvl="1"/>
            <a:r>
              <a:rPr lang="en-US" sz="2500" dirty="0" smtClean="0"/>
              <a:t>Eating lunch or dinner together.</a:t>
            </a:r>
          </a:p>
          <a:p>
            <a:pPr lvl="1"/>
            <a:r>
              <a:rPr lang="en-US" sz="2500" dirty="0" smtClean="0"/>
              <a:t>Studying or going for a walk together.</a:t>
            </a:r>
          </a:p>
          <a:p>
            <a:pPr lvl="1"/>
            <a:r>
              <a:rPr lang="en-US" sz="2500" dirty="0" smtClean="0"/>
              <a:t>Sharing family stories and personal goals.</a:t>
            </a:r>
          </a:p>
          <a:p>
            <a:pPr marL="228600" lvl="1">
              <a:spcBef>
                <a:spcPts val="1000"/>
              </a:spcBef>
            </a:pPr>
            <a:r>
              <a:rPr lang="en-US" sz="2500" dirty="0" smtClean="0"/>
              <a:t>Phase III – Formal Dating.</a:t>
            </a:r>
          </a:p>
          <a:p>
            <a:pPr marL="685800" lvl="2">
              <a:spcBef>
                <a:spcPts val="1000"/>
              </a:spcBef>
            </a:pPr>
            <a:r>
              <a:rPr lang="en-US" sz="2500" dirty="0" smtClean="0"/>
              <a:t>Planned activities designed to help you know each other better.</a:t>
            </a:r>
          </a:p>
          <a:p>
            <a:pPr marL="685800" lvl="2">
              <a:spcBef>
                <a:spcPts val="1000"/>
              </a:spcBef>
            </a:pPr>
            <a:r>
              <a:rPr lang="en-US" sz="2500" dirty="0" smtClean="0"/>
              <a:t>Should begin to be more personable, but set limits as to the time you spend alone with each other and limits to intimacy.</a:t>
            </a:r>
            <a:endParaRPr lang="en-US" sz="2500" dirty="0"/>
          </a:p>
          <a:p>
            <a:endParaRPr lang="en-US" dirty="0" smtClean="0"/>
          </a:p>
          <a:p>
            <a:pPr lvl="2"/>
            <a:endParaRPr lang="en-US" dirty="0" smtClean="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5339" y="11574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7739" y="13098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021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Five Phases of Dating</a:t>
            </a:r>
            <a:endParaRPr lang="en-US" dirty="0"/>
          </a:p>
        </p:txBody>
      </p:sp>
      <p:sp>
        <p:nvSpPr>
          <p:cNvPr id="3" name="Content Placeholder 2"/>
          <p:cNvSpPr>
            <a:spLocks noGrp="1"/>
          </p:cNvSpPr>
          <p:nvPr>
            <p:ph idx="1"/>
          </p:nvPr>
        </p:nvSpPr>
        <p:spPr/>
        <p:txBody>
          <a:bodyPr>
            <a:normAutofit fontScale="92500"/>
          </a:bodyPr>
          <a:lstStyle/>
          <a:p>
            <a:r>
              <a:rPr lang="en-US" dirty="0" smtClean="0"/>
              <a:t>Phase IV Paring up/Going Steady</a:t>
            </a:r>
          </a:p>
          <a:p>
            <a:pPr lvl="1"/>
            <a:r>
              <a:rPr lang="en-US" dirty="0" smtClean="0"/>
              <a:t>Share your important beliefs and values.</a:t>
            </a:r>
          </a:p>
          <a:p>
            <a:pPr lvl="1"/>
            <a:r>
              <a:rPr lang="en-US" dirty="0" smtClean="0"/>
              <a:t>Introduce each other to your respective families.</a:t>
            </a:r>
          </a:p>
          <a:p>
            <a:pPr lvl="1"/>
            <a:r>
              <a:rPr lang="en-US" dirty="0" smtClean="0"/>
              <a:t>Begin to plan for the future—education, employment, home and family goals.</a:t>
            </a:r>
          </a:p>
          <a:p>
            <a:pPr lvl="1"/>
            <a:r>
              <a:rPr lang="en-US" dirty="0" smtClean="0"/>
              <a:t>Continue to practice limits regarding time alone together and sharing of intimacy.</a:t>
            </a:r>
          </a:p>
          <a:p>
            <a:r>
              <a:rPr lang="en-US" dirty="0" smtClean="0"/>
              <a:t>Phase V Formal Engagement</a:t>
            </a:r>
          </a:p>
          <a:p>
            <a:pPr lvl="1"/>
            <a:r>
              <a:rPr lang="en-US" dirty="0" smtClean="0"/>
              <a:t>The marriage proposal.</a:t>
            </a:r>
          </a:p>
          <a:p>
            <a:pPr lvl="1"/>
            <a:r>
              <a:rPr lang="en-US" dirty="0" smtClean="0"/>
              <a:t>Approval of both sets of parents.</a:t>
            </a:r>
          </a:p>
          <a:p>
            <a:pPr lvl="1"/>
            <a:r>
              <a:rPr lang="en-US" dirty="0" smtClean="0"/>
              <a:t>Set a wedding date.</a:t>
            </a:r>
          </a:p>
          <a:p>
            <a:pPr lvl="1"/>
            <a:r>
              <a:rPr lang="en-US" dirty="0" smtClean="0"/>
              <a:t>Plan more intensely for your wedding and future life together.</a:t>
            </a:r>
          </a:p>
          <a:p>
            <a:pPr lvl="1"/>
            <a:r>
              <a:rPr lang="en-US" dirty="0"/>
              <a:t>Continue to practice limits regarding time alone together and sharing of intimacy.</a:t>
            </a:r>
          </a:p>
          <a:p>
            <a:pPr lvl="1"/>
            <a:endParaRPr lang="en-US" dirty="0" smtClean="0"/>
          </a:p>
          <a:p>
            <a:pPr lvl="1"/>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3301" y="0"/>
            <a:ext cx="1951291" cy="2917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73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1000"/>
                                        <p:tgtEl>
                                          <p:spTgt spid="3">
                                            <p:txEl>
                                              <p:pRg st="9" end="9"/>
                                            </p:txEl>
                                          </p:spTgt>
                                        </p:tgtEl>
                                      </p:cBhvr>
                                    </p:animEffect>
                                    <p:anim calcmode="lin" valueType="num">
                                      <p:cBhvr>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fade">
                                      <p:cBhvr>
                                        <p:cTn id="59" dur="1000"/>
                                        <p:tgtEl>
                                          <p:spTgt spid="3">
                                            <p:txEl>
                                              <p:pRg st="10" end="10"/>
                                            </p:txEl>
                                          </p:spTgt>
                                        </p:tgtEl>
                                      </p:cBhvr>
                                    </p:animEffect>
                                    <p:anim calcmode="lin" valueType="num">
                                      <p:cBhvr>
                                        <p:cTn id="6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r>
              <a:rPr lang="en-US" sz="2300" dirty="0" smtClean="0"/>
              <a:t>?</a:t>
            </a:r>
            <a:endParaRPr lang="en-US" sz="2300" dirty="0"/>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148584120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3786188"/>
          </a:xfrm>
          <a:prstGeom prst="rect">
            <a:avLst/>
          </a:prstGeom>
          <a:noFill/>
          <a:ln w="9525">
            <a:noFill/>
            <a:miter lim="800000"/>
            <a:headEnd/>
            <a:tailEnd/>
          </a:ln>
        </p:spPr>
        <p:txBody>
          <a:bodyPr>
            <a:spAutoFit/>
          </a:bodyPr>
          <a:lstStyle/>
          <a:p>
            <a:pPr algn="ctr">
              <a:defRPr/>
            </a:pPr>
            <a:r>
              <a:rPr lang="en-US" sz="4000" dirty="0">
                <a:solidFill>
                  <a:schemeClr val="accent6">
                    <a:lumMod val="50000"/>
                  </a:schemeClr>
                </a:solidFill>
              </a:rPr>
              <a:t>Speaking Activity</a:t>
            </a:r>
          </a:p>
          <a:p>
            <a:pPr>
              <a:buFont typeface="Arial" pitchFamily="34" charset="0"/>
              <a:buChar char="•"/>
              <a:defRPr/>
            </a:pPr>
            <a:r>
              <a:rPr lang="en-US" sz="4000" dirty="0"/>
              <a:t>Divide into groups of two</a:t>
            </a:r>
          </a:p>
          <a:p>
            <a:pPr>
              <a:buFont typeface="Arial" pitchFamily="34" charset="0"/>
              <a:buChar char="•"/>
              <a:defRPr/>
            </a:pPr>
            <a:r>
              <a:rPr lang="en-US" sz="4000" dirty="0"/>
              <a:t>Roll the dice and answer the number of 	the question  your rolled.</a:t>
            </a:r>
          </a:p>
          <a:p>
            <a:pPr>
              <a:buFont typeface="Arial" pitchFamily="34" charset="0"/>
              <a:buChar char="•"/>
              <a:defRPr/>
            </a:pPr>
            <a:r>
              <a:rPr lang="en-US" sz="4000" dirty="0"/>
              <a:t>If you have already answered that  	question 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4256088"/>
            <a:ext cx="4267200"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383814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600" b="1" dirty="0" smtClean="0">
                <a:latin typeface="Arial Black" pitchFamily="34" charset="0"/>
              </a:rPr>
              <a:t>Talking Dice</a:t>
            </a:r>
            <a:endParaRPr lang="en-US" sz="6600" b="1" dirty="0">
              <a:latin typeface="Arial Black" pitchFamily="34" charset="0"/>
            </a:endParaRPr>
          </a:p>
        </p:txBody>
      </p:sp>
      <p:sp>
        <p:nvSpPr>
          <p:cNvPr id="3" name="Subtitle 2"/>
          <p:cNvSpPr>
            <a:spLocks noGrp="1"/>
          </p:cNvSpPr>
          <p:nvPr>
            <p:ph type="subTitle" idx="1"/>
          </p:nvPr>
        </p:nvSpPr>
        <p:spPr/>
        <p:txBody>
          <a:bodyPr>
            <a:normAutofit/>
          </a:bodyPr>
          <a:lstStyle/>
          <a:p>
            <a:r>
              <a:rPr lang="en-US" sz="5400" b="1" dirty="0" smtClean="0">
                <a:solidFill>
                  <a:srgbClr val="FF0000"/>
                </a:solidFill>
              </a:rPr>
              <a:t>Unfinished Sentences…</a:t>
            </a:r>
            <a:endParaRPr lang="en-US" sz="5400" b="1" dirty="0">
              <a:solidFill>
                <a:srgbClr val="FF0000"/>
              </a:solidFill>
            </a:endParaRPr>
          </a:p>
        </p:txBody>
      </p:sp>
    </p:spTree>
    <p:extLst>
      <p:ext uri="{BB962C8B-B14F-4D97-AF65-F5344CB8AC3E}">
        <p14:creationId xmlns:p14="http://schemas.microsoft.com/office/powerpoint/2010/main" val="20105780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5108" y="-107025"/>
            <a:ext cx="10515600" cy="1325563"/>
          </a:xfrm>
        </p:spPr>
        <p:txBody>
          <a:bodyPr/>
          <a:lstStyle/>
          <a:p>
            <a:pPr algn="ctr"/>
            <a:r>
              <a:rPr lang="en-US" b="1" dirty="0" smtClean="0">
                <a:latin typeface="Times New Roman" panose="02020603050405020304" pitchFamily="18" charset="0"/>
                <a:cs typeface="Times New Roman" panose="02020603050405020304" pitchFamily="18" charset="0"/>
              </a:rPr>
              <a:t>The Amazing China</a:t>
            </a:r>
            <a:br>
              <a:rPr lang="en-US" b="1" dirty="0" smtClean="0">
                <a:latin typeface="Times New Roman" panose="02020603050405020304" pitchFamily="18" charset="0"/>
                <a:cs typeface="Times New Roman" panose="02020603050405020304" pitchFamily="18" charset="0"/>
              </a:rPr>
            </a:br>
            <a:r>
              <a:rPr lang="en-US" b="1" dirty="0" smtClean="0">
                <a:latin typeface="Times New Roman" panose="02020603050405020304" pitchFamily="18" charset="0"/>
                <a:cs typeface="Times New Roman" panose="02020603050405020304" pitchFamily="18" charset="0"/>
              </a:rPr>
              <a:t>March of the Volunteers</a:t>
            </a:r>
            <a:endParaRPr lang="en-US" dirty="0">
              <a:latin typeface="Times New Roman" panose="02020603050405020304" pitchFamily="18" charset="0"/>
              <a:cs typeface="Times New Roman" panose="02020603050405020304" pitchFamily="18" charset="0"/>
            </a:endParaRPr>
          </a:p>
        </p:txBody>
      </p:sp>
      <p:pic>
        <p:nvPicPr>
          <p:cNvPr id="5" name="china_anthem.rm">
            <a:hlinkClick r:id="" action="ppaction://media"/>
          </p:cNvPr>
          <p:cNvPicPr>
            <a:picLocks noGrp="1" noChangeAspect="1"/>
          </p:cNvPicPr>
          <p:nvPr>
            <p:ph idx="1"/>
            <a:audioFile r:link="rId2"/>
            <p:extLst>
              <p:ext uri="{DAA4B4D4-6D71-4841-9C94-3DE7FCFB9230}">
                <p14:media xmlns:p14="http://schemas.microsoft.com/office/powerpoint/2010/main" r:embed="rId1"/>
              </p:ext>
            </p:extLst>
          </p:nvPr>
        </p:nvPicPr>
        <p:blipFill>
          <a:blip r:embed="rId4" cstate="print"/>
          <a:stretch>
            <a:fillRect/>
          </a:stretch>
        </p:blipFill>
        <p:spPr>
          <a:xfrm>
            <a:off x="5791200" y="3695700"/>
            <a:ext cx="609600" cy="609600"/>
          </a:xfrm>
        </p:spPr>
      </p:pic>
      <p:pic>
        <p:nvPicPr>
          <p:cNvPr id="4098" name="Picture 2" descr="G:\DCIM\100MSDCF\DSC0057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42868" y="1150640"/>
            <a:ext cx="9387840" cy="704088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626592" y="5908431"/>
            <a:ext cx="4402744" cy="707886"/>
          </a:xfrm>
          <a:prstGeom prst="rect">
            <a:avLst/>
          </a:prstGeom>
          <a:noFill/>
        </p:spPr>
        <p:txBody>
          <a:bodyPr wrap="none" rtlCol="0">
            <a:spAutoFit/>
          </a:bodyPr>
          <a:lstStyle/>
          <a:p>
            <a:r>
              <a:rPr lang="en-US" sz="4000" dirty="0" smtClean="0">
                <a:solidFill>
                  <a:schemeClr val="bg1"/>
                </a:solidFill>
                <a:latin typeface="Times New Roman" panose="02020603050405020304" pitchFamily="18" charset="0"/>
                <a:cs typeface="Times New Roman" panose="02020603050405020304" pitchFamily="18" charset="0"/>
              </a:rPr>
              <a:t>The People’s Square</a:t>
            </a:r>
            <a:endParaRPr lang="en-US" sz="4000" dirty="0">
              <a:solidFill>
                <a:schemeClr val="bg1"/>
              </a:solidFill>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2658794" cy="17725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2341787" y="1262776"/>
            <a:ext cx="9056682" cy="3970318"/>
          </a:xfrm>
          <a:prstGeom prst="rect">
            <a:avLst/>
          </a:prstGeom>
        </p:spPr>
        <p:txBody>
          <a:bodyPr wrap="square">
            <a:spAutoFit/>
          </a:bodyPr>
          <a:lstStyle/>
          <a:p>
            <a:r>
              <a:rPr lang="en-US" sz="2800" b="1" dirty="0">
                <a:solidFill>
                  <a:schemeClr val="bg1"/>
                </a:solidFill>
              </a:rPr>
              <a:t>Arise, ye who refuse to be slaves</a:t>
            </a:r>
          </a:p>
          <a:p>
            <a:r>
              <a:rPr lang="en-US" sz="2800" b="1" dirty="0">
                <a:solidFill>
                  <a:schemeClr val="bg1"/>
                </a:solidFill>
              </a:rPr>
              <a:t>With our very flesh and blood Let us build our new Great Wall!</a:t>
            </a:r>
          </a:p>
          <a:p>
            <a:r>
              <a:rPr lang="en-US" sz="2800" b="1" dirty="0">
                <a:solidFill>
                  <a:schemeClr val="bg1"/>
                </a:solidFill>
              </a:rPr>
              <a:t>The Peoples of China are in the most critical time, </a:t>
            </a:r>
            <a:endParaRPr lang="en-US" sz="2800" b="1" dirty="0" smtClean="0">
              <a:solidFill>
                <a:schemeClr val="bg1"/>
              </a:solidFill>
            </a:endParaRPr>
          </a:p>
          <a:p>
            <a:r>
              <a:rPr lang="en-US" sz="2800" b="1" dirty="0" smtClean="0">
                <a:solidFill>
                  <a:schemeClr val="bg1"/>
                </a:solidFill>
              </a:rPr>
              <a:t>Everybody </a:t>
            </a:r>
            <a:r>
              <a:rPr lang="en-US" sz="2800" b="1" dirty="0">
                <a:solidFill>
                  <a:schemeClr val="bg1"/>
                </a:solidFill>
              </a:rPr>
              <a:t>must roar his defiance.</a:t>
            </a:r>
          </a:p>
          <a:p>
            <a:r>
              <a:rPr lang="en-US" sz="2800" b="1" dirty="0">
                <a:solidFill>
                  <a:schemeClr val="bg1"/>
                </a:solidFill>
              </a:rPr>
              <a:t>Arise! Arise! Arise! Millions of hearts with one mind,</a:t>
            </a:r>
          </a:p>
          <a:p>
            <a:r>
              <a:rPr lang="en-US" sz="2800" b="1" dirty="0">
                <a:solidFill>
                  <a:schemeClr val="bg1"/>
                </a:solidFill>
              </a:rPr>
              <a:t>Brave the enemy's gunfire, March on! Brave the enemy's gunfire,</a:t>
            </a:r>
          </a:p>
          <a:p>
            <a:r>
              <a:rPr lang="en-US" sz="2800" b="1" dirty="0">
                <a:solidFill>
                  <a:schemeClr val="bg1"/>
                </a:solidFill>
              </a:rPr>
              <a:t>March on! March on! March on, on! </a:t>
            </a:r>
          </a:p>
        </p:txBody>
      </p:sp>
    </p:spTree>
    <p:extLst>
      <p:ext uri="{BB962C8B-B14F-4D97-AF65-F5344CB8AC3E}">
        <p14:creationId xmlns:p14="http://schemas.microsoft.com/office/powerpoint/2010/main" val="3769732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5"/>
                    </p:tgtEl>
                  </p:cond>
                </p:stCondLst>
                <p:endSync evt="end" delay="0">
                  <p:rtn val="all"/>
                </p:endSync>
                <p:childTnLst>
                  <p:par>
                    <p:cTn id="18" fill="hold">
                      <p:stCondLst>
                        <p:cond delay="0"/>
                      </p:stCondLst>
                      <p:childTnLst>
                        <p:par>
                          <p:cTn id="19" fill="hold">
                            <p:stCondLst>
                              <p:cond delay="0"/>
                            </p:stCondLst>
                            <p:childTnLst>
                              <p:par>
                                <p:cTn id="20" presetID="1" presetClass="mediacall" presetSubtype="0" fill="hold" nodeType="clickEffect">
                                  <p:stCondLst>
                                    <p:cond delay="0"/>
                                  </p:stCondLst>
                                  <p:childTnLst>
                                    <p:cmd type="call" cmd="playFrom(0.0)">
                                      <p:cBhvr>
                                        <p:cTn id="21" dur="47368" fill="hold"/>
                                        <p:tgtEl>
                                          <p:spTgt spid="5"/>
                                        </p:tgtEl>
                                      </p:cBhvr>
                                    </p:cmd>
                                  </p:childTnLst>
                                </p:cTn>
                              </p:par>
                            </p:childTnLst>
                          </p:cTn>
                        </p:par>
                      </p:childTnLst>
                    </p:cTn>
                  </p:par>
                </p:childTnLst>
              </p:cTn>
              <p:nextCondLst>
                <p:cond evt="onClick" delay="0">
                  <p:tgtEl>
                    <p:spTgt spid="5"/>
                  </p:tgtEl>
                </p:cond>
              </p:nextCondLst>
            </p:seq>
            <p:audio>
              <p:cMediaNode vol="80000">
                <p:cTn id="22" fill="hold" display="0">
                  <p:stCondLst>
                    <p:cond delay="indefinite"/>
                  </p:stCondLst>
                  <p:endCondLst>
                    <p:cond evt="onStopAudio" delay="0">
                      <p:tgtEl>
                        <p:sldTgt/>
                      </p:tgtEl>
                    </p:cond>
                  </p:endCondLst>
                </p:cTn>
                <p:tgtEl>
                  <p:spTgt spid="5"/>
                </p:tgtEl>
              </p:cMediaNode>
            </p:audio>
          </p:childTnLst>
        </p:cTn>
      </p:par>
    </p:tnLst>
    <p:bldLst>
      <p:bldP spid="4" grpId="0"/>
      <p:bldP spid="3"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0"/>
            <a:ext cx="11379200" cy="6858000"/>
          </a:xfrm>
          <a:prstGeom prst="rect">
            <a:avLst/>
          </a:prstGeom>
          <a:noFill/>
          <a:ln w="9525">
            <a:noFill/>
            <a:miter lim="800000"/>
            <a:headEnd/>
            <a:tailEnd/>
          </a:ln>
        </p:spPr>
        <p:txBody>
          <a:bodyPr/>
          <a:lstStyle/>
          <a:p>
            <a:pPr marL="590550" indent="-590550" algn="ctr">
              <a:spcBef>
                <a:spcPts val="700"/>
              </a:spcBef>
              <a:buClr>
                <a:schemeClr val="tx2"/>
              </a:buClr>
              <a:buSzPct val="95000"/>
              <a:defRPr/>
            </a:pPr>
            <a:r>
              <a:rPr lang="en-US" dirty="0">
                <a:latin typeface="+mn-lt"/>
                <a:ea typeface="+mn-ea"/>
              </a:rPr>
              <a:t>Unfinished Sentences:</a:t>
            </a:r>
          </a:p>
          <a:p>
            <a:pPr marL="590550" indent="-590550" algn="ctr">
              <a:spcBef>
                <a:spcPts val="700"/>
              </a:spcBef>
              <a:buClr>
                <a:schemeClr val="tx2"/>
              </a:buClr>
              <a:buSzPct val="95000"/>
              <a:defRPr/>
            </a:pPr>
            <a:r>
              <a:rPr lang="en-US" dirty="0">
                <a:latin typeface="+mn-lt"/>
                <a:ea typeface="+mn-ea"/>
              </a:rPr>
              <a:t>Finish these sentences by adding your own words.</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On Saturdays, I like to____________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had only 24 hours to live, I would__________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 feel best when people_____________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Secretly I wish_____________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could change the world, I would____  because_____</a:t>
            </a:r>
          </a:p>
          <a:p>
            <a:pPr marL="590550" indent="-590550">
              <a:lnSpc>
                <a:spcPct val="150000"/>
              </a:lnSpc>
              <a:spcBef>
                <a:spcPts val="700"/>
              </a:spcBef>
              <a:buClr>
                <a:schemeClr val="tx2"/>
              </a:buClr>
              <a:buSzPct val="95000"/>
              <a:buFont typeface="Wingdings" pitchFamily="2" charset="2"/>
              <a:buAutoNum type="arabicPeriod"/>
              <a:defRPr/>
            </a:pPr>
            <a:r>
              <a:rPr lang="en-US" dirty="0">
                <a:ea typeface="+mn-ea"/>
              </a:rPr>
              <a:t>The most exciting thing I have done is</a:t>
            </a:r>
            <a:r>
              <a:rPr lang="en-US" dirty="0" smtClean="0">
                <a:ea typeface="+mn-ea"/>
              </a:rPr>
              <a:t>_____</a:t>
            </a:r>
          </a:p>
          <a:p>
            <a:pPr marL="590550" indent="-590550">
              <a:lnSpc>
                <a:spcPct val="150000"/>
              </a:lnSpc>
              <a:spcBef>
                <a:spcPts val="700"/>
              </a:spcBef>
              <a:buClr>
                <a:schemeClr val="tx2"/>
              </a:buClr>
              <a:buSzPct val="95000"/>
              <a:buFont typeface="Wingdings" pitchFamily="2" charset="2"/>
              <a:buAutoNum type="arabicPeriod"/>
              <a:defRPr/>
            </a:pPr>
            <a:endParaRPr lang="en-US" dirty="0" smtClean="0">
              <a:ea typeface="+mn-ea"/>
            </a:endParaRPr>
          </a:p>
          <a:p>
            <a:pPr marL="590550" indent="-590550">
              <a:lnSpc>
                <a:spcPct val="150000"/>
              </a:lnSpc>
              <a:spcBef>
                <a:spcPts val="700"/>
              </a:spcBef>
              <a:buClr>
                <a:schemeClr val="tx2"/>
              </a:buClr>
              <a:buSzPct val="95000"/>
              <a:buFont typeface="Wingdings" pitchFamily="2" charset="2"/>
              <a:buAutoNum type="arabicPeriod"/>
              <a:defRPr/>
            </a:pPr>
            <a:endParaRPr lang="en-US" dirty="0">
              <a:ea typeface="+mn-ea"/>
            </a:endParaRPr>
          </a:p>
        </p:txBody>
      </p:sp>
      <p:sp>
        <p:nvSpPr>
          <p:cNvPr id="3" name="Rectangle 2"/>
          <p:cNvSpPr txBox="1">
            <a:spLocks noChangeArrowheads="1"/>
          </p:cNvSpPr>
          <p:nvPr/>
        </p:nvSpPr>
        <p:spPr>
          <a:xfrm>
            <a:off x="3352800" y="304800"/>
            <a:ext cx="4622800" cy="838200"/>
          </a:xfrm>
          <a:prstGeom prst="rect">
            <a:avLst/>
          </a:prstGeom>
        </p:spPr>
        <p:txBody>
          <a:bodyPr/>
          <a:lstStyle/>
          <a:p>
            <a:pPr algn="ctr">
              <a:defRPr/>
            </a:pPr>
            <a:endParaRPr lang="en-US" sz="4000" spc="-100" dirty="0">
              <a:latin typeface="+mn-lt"/>
              <a:ea typeface="+mj-ea"/>
              <a:cs typeface="+mj-cs"/>
            </a:endParaRPr>
          </a:p>
        </p:txBody>
      </p:sp>
      <p:sp>
        <p:nvSpPr>
          <p:cNvPr id="4" name="Rectangle 3"/>
          <p:cNvSpPr/>
          <p:nvPr/>
        </p:nvSpPr>
        <p:spPr>
          <a:xfrm>
            <a:off x="0" y="3581400"/>
            <a:ext cx="12192000" cy="3034164"/>
          </a:xfrm>
          <a:prstGeom prst="rect">
            <a:avLst/>
          </a:prstGeom>
        </p:spPr>
        <p:txBody>
          <a:bodyPr wrap="square">
            <a:spAutoFit/>
          </a:bodyPr>
          <a:lstStyle/>
          <a:p>
            <a:pPr marL="590550" indent="-590550">
              <a:lnSpc>
                <a:spcPct val="150000"/>
              </a:lnSpc>
              <a:spcBef>
                <a:spcPts val="700"/>
              </a:spcBef>
              <a:buClr>
                <a:schemeClr val="tx2"/>
              </a:buClr>
              <a:buSzPct val="95000"/>
              <a:buFont typeface="Times New Roman" pitchFamily="18" charset="0"/>
              <a:buAutoNum type="arabicPeriod" startAt="7"/>
            </a:pPr>
            <a:r>
              <a:rPr lang="en-US" dirty="0" smtClean="0"/>
              <a:t>Right now the most important thing in my life is_____   because_________________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If I could be somewhere else now, I</a:t>
            </a:r>
            <a:r>
              <a:rPr lang="en-US" altLang="en-US" dirty="0" smtClean="0"/>
              <a:t>’</a:t>
            </a:r>
            <a:r>
              <a:rPr lang="en-US" dirty="0" smtClean="0"/>
              <a:t>d______________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never worry about_____________________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like people who________________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find it difficult to_______________________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Studying is________________________________</a:t>
            </a:r>
            <a:endParaRPr lang="en-US" dirty="0"/>
          </a:p>
        </p:txBody>
      </p:sp>
    </p:spTree>
    <p:extLst>
      <p:ext uri="{BB962C8B-B14F-4D97-AF65-F5344CB8AC3E}">
        <p14:creationId xmlns:p14="http://schemas.microsoft.com/office/powerpoint/2010/main" val="3624587012"/>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extLst>
      <p:ext uri="{BB962C8B-B14F-4D97-AF65-F5344CB8AC3E}">
        <p14:creationId xmlns:p14="http://schemas.microsoft.com/office/powerpoint/2010/main" val="692399430"/>
      </p:ext>
    </p:extLst>
  </p:cSld>
  <p:clrMapOvr>
    <a:masterClrMapping/>
  </p:clrMapOvr>
  <p:transition spd="slow">
    <p:fad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326479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extLst>
      <p:ext uri="{BB962C8B-B14F-4D97-AF65-F5344CB8AC3E}">
        <p14:creationId xmlns:p14="http://schemas.microsoft.com/office/powerpoint/2010/main" val="4039168806"/>
      </p:ext>
    </p:extLst>
  </p:cSld>
  <p:clrMapOvr>
    <a:masterClrMapping/>
  </p:clrMapOvr>
  <p:transition spd="slow">
    <p:fad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expelled</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kicked out of school,   </a:t>
            </a:r>
          </a:p>
          <a:p>
            <a:pPr eaLnBrk="0" hangingPunct="0"/>
            <a:r>
              <a:rPr lang="en-US" sz="3600" i="1" dirty="0">
                <a:effectLst>
                  <a:outerShdw blurRad="38100" dist="38100" dir="2700000" algn="tl">
                    <a:srgbClr val="336699"/>
                  </a:outerShdw>
                </a:effectLst>
                <a:latin typeface="Comic Sans MS" pitchFamily="66" charset="0"/>
              </a:rPr>
              <a:t>   suspended from </a:t>
            </a:r>
            <a:r>
              <a:rPr lang="en-US" sz="3600" i="1" dirty="0" smtClean="0">
                <a:effectLst>
                  <a:outerShdw blurRad="38100" dist="38100" dir="2700000" algn="tl">
                    <a:srgbClr val="336699"/>
                  </a:outerShdw>
                </a:effectLst>
                <a:latin typeface="Comic Sans MS" pitchFamily="66" charset="0"/>
              </a:rPr>
              <a:t>school</a:t>
            </a:r>
            <a:endParaRPr lang="en-US" sz="3600" b="1" u="sng" dirty="0" smtClean="0">
              <a:effectLst>
                <a:outerShdw blurRad="38100" dist="38100" dir="2700000" algn="tl">
                  <a:srgbClr val="336699"/>
                </a:outerShdw>
              </a:effectLst>
              <a:latin typeface="Comic Sans MS" pitchFamily="66" charset="0"/>
            </a:endParaRPr>
          </a:p>
          <a:p>
            <a:pPr eaLnBrk="0" hangingPunct="0"/>
            <a:r>
              <a:rPr lang="en-US" sz="3600" b="1" u="sng" dirty="0" smtClean="0">
                <a:effectLst>
                  <a:outerShdw blurRad="38100" dist="38100" dir="2700000" algn="tl">
                    <a:srgbClr val="336699"/>
                  </a:outerShdw>
                </a:effectLst>
                <a:latin typeface="Comic Sans MS" pitchFamily="66" charset="0"/>
              </a:rPr>
              <a:t>0 </a:t>
            </a:r>
            <a:r>
              <a:rPr lang="en-US" sz="3600" b="1" u="sng" dirty="0">
                <a:effectLst>
                  <a:outerShdw blurRad="38100" dist="38100" dir="2700000" algn="tl">
                    <a:srgbClr val="336699"/>
                  </a:outerShdw>
                </a:effectLst>
                <a:latin typeface="Comic Sans MS" pitchFamily="66" charset="0"/>
              </a:rPr>
              <a:t>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316" y="4178896"/>
            <a:ext cx="4242509" cy="325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326598"/>
      </p:ext>
    </p:extLst>
  </p:cSld>
  <p:clrMapOvr>
    <a:masterClrMapping/>
  </p:clrMapOvr>
  <p:transition spd="slow">
    <p:fad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ETHICAL DILEMMA</a:t>
            </a:r>
          </a:p>
          <a:p>
            <a:pPr algn="ctr" eaLnBrk="0" hangingPunct="0"/>
            <a:r>
              <a:rPr lang="en-US" sz="4400" b="1" dirty="0">
                <a:effectLst>
                  <a:outerShdw blurRad="38100" dist="38100" dir="2700000" algn="tl">
                    <a:srgbClr val="336699"/>
                  </a:outerShdw>
                </a:effectLst>
                <a:latin typeface="Comic Sans MS" pitchFamily="66" charset="0"/>
              </a:rPr>
              <a:t>(VICE PRINCIPAL</a:t>
            </a:r>
            <a:r>
              <a:rPr lang="en-US" sz="3600" b="1" dirty="0">
                <a:effectLst>
                  <a:outerShdw blurRad="38100" dist="38100" dir="2700000" algn="tl">
                    <a:srgbClr val="336699"/>
                  </a:outerShdw>
                </a:effectLst>
                <a:latin typeface="Comic Sans MS" pitchFamily="66" charset="0"/>
              </a:rPr>
              <a:t>)</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dirty="0">
                <a:effectLst>
                  <a:outerShdw blurRad="38100" dist="38100" dir="2700000" algn="tl">
                    <a:srgbClr val="336699"/>
                  </a:outerShdw>
                </a:effectLst>
                <a:latin typeface="Comic Sans MS" pitchFamily="66" charset="0"/>
              </a:rPr>
              <a:t>   </a:t>
            </a:r>
            <a:r>
              <a:rPr lang="en-US" sz="3600" dirty="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dirty="0">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2270186048"/>
      </p:ext>
    </p:extLst>
  </p:cSld>
  <p:clrMapOvr>
    <a:masterClrMapping/>
  </p:clrMapOvr>
  <p:transition spd="slow">
    <p:fad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1261187094"/>
      </p:ext>
    </p:extLst>
  </p:cSld>
  <p:clrMapOvr>
    <a:masterClrMapping/>
  </p:clrMapOvr>
  <p:transition spd="slow">
    <p:fad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570600310"/>
      </p:ext>
    </p:extLst>
  </p:cSld>
  <p:clrMapOvr>
    <a:masterClrMapping/>
  </p:clrMapOvr>
  <p:transition spd="slow">
    <p:fad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extLst>
      <p:ext uri="{BB962C8B-B14F-4D97-AF65-F5344CB8AC3E}">
        <p14:creationId xmlns:p14="http://schemas.microsoft.com/office/powerpoint/2010/main" val="3720229156"/>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8525" y="0"/>
            <a:ext cx="1026859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2726268" y="2967335"/>
            <a:ext cx="5982728" cy="923330"/>
          </a:xfrm>
          <a:prstGeom prst="rect">
            <a:avLst/>
          </a:prstGeom>
          <a:noFill/>
        </p:spPr>
        <p:txBody>
          <a:bodyPr wrap="none" lIns="91440" tIns="45720" rIns="91440" bIns="45720">
            <a:spAutoFit/>
          </a:bodyPr>
          <a:lstStyle/>
          <a:p>
            <a:pPr algn="ctr"/>
            <a:r>
              <a:rPr lang="en-US" sz="54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This Land is My Land</a:t>
            </a:r>
            <a:endParaRPr lang="en-US" sz="54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16848813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val="41969803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t>Holidays</a:t>
            </a:r>
            <a:endParaRPr lang="en-US" sz="6600" b="1" dirty="0"/>
          </a:p>
        </p:txBody>
      </p:sp>
      <p:sp>
        <p:nvSpPr>
          <p:cNvPr id="3" name="Content Placeholder 2"/>
          <p:cNvSpPr>
            <a:spLocks noGrp="1"/>
          </p:cNvSpPr>
          <p:nvPr>
            <p:ph idx="1"/>
          </p:nvPr>
        </p:nvSpPr>
        <p:spPr>
          <a:xfrm>
            <a:off x="239111" y="1930104"/>
            <a:ext cx="10515600" cy="4351338"/>
          </a:xfrm>
        </p:spPr>
        <p:txBody>
          <a:bodyPr/>
          <a:lstStyle/>
          <a:p>
            <a:pPr marL="0" indent="0">
              <a:buNone/>
            </a:pPr>
            <a:r>
              <a:rPr lang="en-US" sz="4000" dirty="0" smtClean="0"/>
              <a:t>We love holidays so very much,</a:t>
            </a:r>
          </a:p>
          <a:p>
            <a:pPr marL="0" indent="0">
              <a:buNone/>
            </a:pPr>
            <a:r>
              <a:rPr lang="en-US" sz="4000" dirty="0" smtClean="0"/>
              <a:t>For we love to stay in touch,</a:t>
            </a:r>
          </a:p>
          <a:p>
            <a:pPr marL="0" indent="0">
              <a:buNone/>
            </a:pPr>
            <a:r>
              <a:rPr lang="en-US" sz="4000" dirty="0" smtClean="0"/>
              <a:t>With friends and family,</a:t>
            </a:r>
          </a:p>
          <a:p>
            <a:pPr marL="0" indent="0">
              <a:buNone/>
            </a:pPr>
            <a:r>
              <a:rPr lang="en-US" sz="4000" dirty="0" smtClean="0"/>
              <a:t>Visiting happily,</a:t>
            </a:r>
          </a:p>
          <a:p>
            <a:pPr marL="0" indent="0">
              <a:buNone/>
            </a:pPr>
            <a:r>
              <a:rPr lang="en-US" sz="4000" dirty="0" smtClean="0"/>
              <a:t>Eating sweet dumplings and such. </a:t>
            </a:r>
          </a:p>
          <a:p>
            <a:pPr marL="0" indent="0">
              <a:buNone/>
            </a:pPr>
            <a:endParaRPr lang="en-US" dirty="0" smtClean="0"/>
          </a:p>
          <a:p>
            <a:pPr marL="0" indent="0">
              <a:buNone/>
            </a:pP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22948" y="86709"/>
            <a:ext cx="4469052" cy="67712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6160574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7199</TotalTime>
  <Words>1697</Words>
  <Application>Microsoft Office PowerPoint</Application>
  <PresentationFormat>Custom</PresentationFormat>
  <Paragraphs>229</Paragraphs>
  <Slides>68</Slides>
  <Notes>2</Notes>
  <HiddenSlides>0</HiddenSlides>
  <MMClips>1</MMClips>
  <ScaleCrop>false</ScaleCrop>
  <HeadingPairs>
    <vt:vector size="4" baseType="variant">
      <vt:variant>
        <vt:lpstr>Theme</vt:lpstr>
      </vt:variant>
      <vt:variant>
        <vt:i4>1</vt:i4>
      </vt:variant>
      <vt:variant>
        <vt:lpstr>Slide Titles</vt:lpstr>
      </vt:variant>
      <vt:variant>
        <vt:i4>68</vt:i4>
      </vt:variant>
    </vt:vector>
  </HeadingPairs>
  <TitlesOfParts>
    <vt:vector size="69" baseType="lpstr">
      <vt:lpstr>Office Theme</vt:lpstr>
      <vt:lpstr>PowerPoint Presentation</vt:lpstr>
      <vt:lpstr> Next English Corner Thursday, October 16, 2014  7 PM  </vt:lpstr>
      <vt:lpstr>Our English Corner Friends October 9, 2014</vt:lpstr>
      <vt:lpstr>Our English Corner Friends October 9, 2014</vt:lpstr>
      <vt:lpstr>PowerPoint Presentation</vt:lpstr>
      <vt:lpstr>The Amazing China March of the Volunteers</vt:lpstr>
      <vt:lpstr>PowerPoint Presentation</vt:lpstr>
      <vt:lpstr> </vt:lpstr>
      <vt:lpstr>Holidays</vt:lpstr>
      <vt:lpstr>National Holiday</vt:lpstr>
      <vt:lpstr>PowerPoint Presentation</vt:lpstr>
      <vt:lpstr>PowerPoint Presentation</vt:lpstr>
      <vt:lpstr>PowerPoint Presentation</vt:lpstr>
      <vt:lpstr>PowerPoint Presentation</vt:lpstr>
      <vt:lpstr>Wedding Celebrations</vt:lpstr>
      <vt:lpstr>PowerPoint Presentation</vt:lpstr>
      <vt:lpstr>Terra-cotta Warriors 8th Wonder of the World</vt:lpstr>
      <vt:lpstr>PowerPoint Presentation</vt:lpstr>
      <vt:lpstr>PowerPoint Presentation</vt:lpstr>
      <vt:lpstr>PowerPoint Presentation</vt:lpstr>
      <vt:lpstr>PowerPoint Presentation</vt:lpstr>
      <vt:lpstr>Traveling by Camel Train</vt:lpstr>
      <vt:lpstr>PowerPoint Presentation</vt:lpstr>
      <vt:lpstr>PowerPoint Presentation</vt:lpstr>
      <vt:lpstr>PowerPoint Presentation</vt:lpstr>
      <vt:lpstr>PowerPoint Presentation</vt:lpstr>
      <vt:lpstr>PowerPoint Presentation</vt:lpstr>
      <vt:lpstr>PowerPoint Presentation</vt:lpstr>
      <vt:lpstr>Monkey King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Bazaars </vt:lpstr>
      <vt:lpstr>PowerPoint Presentation</vt:lpstr>
      <vt:lpstr>PowerPoint Presentation</vt:lpstr>
      <vt:lpstr>PowerPoint Presentation</vt:lpstr>
      <vt:lpstr>PowerPoint Presentation</vt:lpstr>
      <vt:lpstr>PowerPoint Presentation</vt:lpstr>
      <vt:lpstr>Meet &amp; Greet Let’s Have a Chat!!!!</vt:lpstr>
      <vt:lpstr>PowerPoint Presentation</vt:lpstr>
      <vt:lpstr>Idiom Mime</vt:lpstr>
      <vt:lpstr>Idiom Mime Directions</vt:lpstr>
      <vt:lpstr>Idioms  </vt:lpstr>
      <vt:lpstr>Chinglish    Translations</vt:lpstr>
      <vt:lpstr> Questions</vt:lpstr>
      <vt:lpstr>What are some of the topics you would like to discuss in class and/or English Corners?</vt:lpstr>
      <vt:lpstr>PowerPoint Presentation</vt:lpstr>
      <vt:lpstr>PowerPoint Presentation</vt:lpstr>
      <vt:lpstr>Vocabulary Builders</vt:lpstr>
      <vt:lpstr>Five Phases of Dating</vt:lpstr>
      <vt:lpstr> Five Phases of Dating</vt:lpstr>
      <vt:lpstr>PowerPoint Presentation</vt:lpstr>
      <vt:lpstr>PowerPoint Presentation</vt:lpstr>
      <vt:lpstr>Talking Dice</vt:lpstr>
      <vt:lpstr>PowerPoint Presentation</vt:lpstr>
      <vt:lpstr>PowerPoint Presentation</vt:lpstr>
      <vt:lpstr>Integrity</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Murdoch</cp:lastModifiedBy>
  <cp:revision>574</cp:revision>
  <cp:lastPrinted>2014-10-15T10:36:25Z</cp:lastPrinted>
  <dcterms:created xsi:type="dcterms:W3CDTF">2013-09-17T00:49:18Z</dcterms:created>
  <dcterms:modified xsi:type="dcterms:W3CDTF">2014-10-15T10:38:16Z</dcterms:modified>
</cp:coreProperties>
</file>