
<file path=[Content_Types].xml><?xml version="1.0" encoding="utf-8"?>
<Types xmlns="http://schemas.openxmlformats.org/package/2006/content-types">
  <Default Extension="png" ContentType="image/png"/>
  <Default Extension="jpeg" ContentType="image/jpeg"/>
  <Default Extension="rm" ContentType="audio/unknown"/>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730" r:id="rId2"/>
    <p:sldId id="267" r:id="rId3"/>
    <p:sldId id="731" r:id="rId4"/>
    <p:sldId id="732" r:id="rId5"/>
    <p:sldId id="705" r:id="rId6"/>
    <p:sldId id="733" r:id="rId7"/>
    <p:sldId id="762" r:id="rId8"/>
    <p:sldId id="759" r:id="rId9"/>
    <p:sldId id="760" r:id="rId10"/>
    <p:sldId id="817" r:id="rId11"/>
    <p:sldId id="820" r:id="rId12"/>
    <p:sldId id="810" r:id="rId13"/>
    <p:sldId id="794" r:id="rId14"/>
    <p:sldId id="795" r:id="rId15"/>
    <p:sldId id="818" r:id="rId16"/>
    <p:sldId id="803" r:id="rId17"/>
    <p:sldId id="814" r:id="rId18"/>
    <p:sldId id="796" r:id="rId19"/>
    <p:sldId id="769" r:id="rId20"/>
    <p:sldId id="784" r:id="rId21"/>
    <p:sldId id="805" r:id="rId22"/>
    <p:sldId id="811" r:id="rId23"/>
    <p:sldId id="773" r:id="rId24"/>
    <p:sldId id="777" r:id="rId25"/>
    <p:sldId id="816" r:id="rId26"/>
    <p:sldId id="798" r:id="rId27"/>
    <p:sldId id="821" r:id="rId28"/>
    <p:sldId id="799" r:id="rId29"/>
    <p:sldId id="822" r:id="rId30"/>
    <p:sldId id="819" r:id="rId31"/>
    <p:sldId id="804" r:id="rId32"/>
    <p:sldId id="801" r:id="rId33"/>
    <p:sldId id="800" r:id="rId34"/>
    <p:sldId id="802" r:id="rId35"/>
    <p:sldId id="770" r:id="rId36"/>
    <p:sldId id="771" r:id="rId37"/>
    <p:sldId id="778" r:id="rId38"/>
    <p:sldId id="823" r:id="rId39"/>
    <p:sldId id="786" r:id="rId40"/>
    <p:sldId id="813" r:id="rId41"/>
    <p:sldId id="815" r:id="rId42"/>
    <p:sldId id="812" r:id="rId43"/>
    <p:sldId id="806" r:id="rId44"/>
    <p:sldId id="791" r:id="rId45"/>
    <p:sldId id="407" r:id="rId46"/>
    <p:sldId id="824" r:id="rId47"/>
    <p:sldId id="825" r:id="rId48"/>
    <p:sldId id="826" r:id="rId49"/>
    <p:sldId id="698" r:id="rId50"/>
    <p:sldId id="598" r:id="rId51"/>
    <p:sldId id="454" r:id="rId52"/>
    <p:sldId id="728" r:id="rId53"/>
    <p:sldId id="729" r:id="rId54"/>
    <p:sldId id="264" r:id="rId55"/>
    <p:sldId id="481" r:id="rId56"/>
    <p:sldId id="482" r:id="rId57"/>
    <p:sldId id="597" r:id="rId58"/>
    <p:sldId id="619" r:id="rId59"/>
    <p:sldId id="621" r:id="rId60"/>
    <p:sldId id="622" r:id="rId61"/>
    <p:sldId id="646" r:id="rId62"/>
    <p:sldId id="647" r:id="rId63"/>
    <p:sldId id="648" r:id="rId64"/>
    <p:sldId id="649" r:id="rId65"/>
    <p:sldId id="650" r:id="rId66"/>
    <p:sldId id="651" r:id="rId67"/>
    <p:sldId id="652" r:id="rId68"/>
    <p:sldId id="653" r:id="rId69"/>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100" d="100"/>
        <a:sy n="100" d="100"/>
      </p:scale>
      <p:origin x="0" y="130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10/15/2014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5</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10/15/2014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rm"/><Relationship Id="rId1" Type="http://schemas.microsoft.com/office/2007/relationships/media" Target="../media/media1.rm"/><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166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t>National Holiday</a:t>
            </a:r>
            <a:endParaRPr lang="en-US" sz="6600" b="1" dirty="0"/>
          </a:p>
        </p:txBody>
      </p:sp>
      <p:sp>
        <p:nvSpPr>
          <p:cNvPr id="3" name="Content Placeholder 2"/>
          <p:cNvSpPr>
            <a:spLocks noGrp="1"/>
          </p:cNvSpPr>
          <p:nvPr>
            <p:ph idx="1"/>
          </p:nvPr>
        </p:nvSpPr>
        <p:spPr>
          <a:xfrm>
            <a:off x="239111" y="1930104"/>
            <a:ext cx="10515600" cy="4351338"/>
          </a:xfrm>
        </p:spPr>
        <p:txBody>
          <a:bodyPr>
            <a:normAutofit/>
          </a:bodyPr>
          <a:lstStyle/>
          <a:p>
            <a:pPr marL="0" indent="0">
              <a:buNone/>
            </a:pPr>
            <a:r>
              <a:rPr lang="en-US" sz="4000" dirty="0"/>
              <a:t>I</a:t>
            </a:r>
            <a:r>
              <a:rPr lang="en-US" sz="4000" dirty="0" smtClean="0"/>
              <a:t> </a:t>
            </a:r>
            <a:r>
              <a:rPr lang="en-US" sz="4000" dirty="0" smtClean="0"/>
              <a:t>love </a:t>
            </a:r>
            <a:r>
              <a:rPr lang="en-US" sz="4000" dirty="0" smtClean="0"/>
              <a:t>our</a:t>
            </a:r>
            <a:r>
              <a:rPr lang="en-US" sz="4000" dirty="0" smtClean="0"/>
              <a:t> </a:t>
            </a:r>
            <a:r>
              <a:rPr lang="en-US" sz="4000" dirty="0" smtClean="0"/>
              <a:t>national </a:t>
            </a:r>
            <a:r>
              <a:rPr lang="en-US" sz="4000" dirty="0" smtClean="0"/>
              <a:t>holiday.</a:t>
            </a:r>
            <a:endParaRPr lang="en-US" sz="4000" dirty="0" smtClean="0"/>
          </a:p>
          <a:p>
            <a:pPr marL="0" indent="0">
              <a:buNone/>
            </a:pPr>
            <a:r>
              <a:rPr lang="en-US" sz="4000" dirty="0" smtClean="0"/>
              <a:t>We celebrate in a special way,</a:t>
            </a:r>
            <a:endParaRPr lang="en-US" sz="4000" dirty="0" smtClean="0"/>
          </a:p>
          <a:p>
            <a:pPr marL="0" indent="0">
              <a:buNone/>
            </a:pPr>
            <a:r>
              <a:rPr lang="en-US" sz="4000" dirty="0" smtClean="0"/>
              <a:t>With parades </a:t>
            </a:r>
            <a:r>
              <a:rPr lang="en-US" sz="4000" dirty="0" smtClean="0"/>
              <a:t>and </a:t>
            </a:r>
            <a:r>
              <a:rPr lang="en-US" sz="4000" dirty="0" smtClean="0"/>
              <a:t>fireworks,</a:t>
            </a:r>
          </a:p>
          <a:p>
            <a:pPr marL="0" indent="0">
              <a:buNone/>
            </a:pPr>
            <a:r>
              <a:rPr lang="en-US" sz="4000" dirty="0" smtClean="0"/>
              <a:t>Lots of parties and perks,</a:t>
            </a:r>
            <a:endParaRPr lang="en-US" sz="4000" dirty="0" smtClean="0"/>
          </a:p>
          <a:p>
            <a:pPr marL="0" indent="0">
              <a:buNone/>
            </a:pPr>
            <a:r>
              <a:rPr lang="en-US" sz="4000" dirty="0" smtClean="0"/>
              <a:t>And homage to our country we pay. </a:t>
            </a:r>
            <a:endParaRPr lang="en-US" sz="4000" dirty="0" smtClean="0"/>
          </a:p>
          <a:p>
            <a:pPr marL="0" indent="0">
              <a:buNone/>
            </a:pPr>
            <a:r>
              <a:rPr lang="en-US" sz="4000" dirty="0" smtClean="0"/>
              <a:t> </a:t>
            </a:r>
            <a:endParaRPr lang="en-US" dirty="0"/>
          </a:p>
          <a:p>
            <a:pPr marL="0" indent="0">
              <a:buNone/>
            </a:pPr>
            <a:endParaRPr lang="en-US" dirty="0" smtClean="0"/>
          </a:p>
          <a:p>
            <a:pPr marL="0" indent="0">
              <a:buNone/>
            </a:pP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8834" y="0"/>
            <a:ext cx="2554288" cy="170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5752" y="1790959"/>
            <a:ext cx="5586248" cy="2831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
            <a:ext cx="3026979" cy="1816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13551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Content Placeholder 3"/>
          <p:cNvSpPr>
            <a:spLocks noGrp="1"/>
          </p:cNvSpPr>
          <p:nvPr>
            <p:ph idx="1"/>
          </p:nvPr>
        </p:nvSpPr>
        <p:spPr/>
        <p:txBody>
          <a:bodyPr/>
          <a:lstStyle/>
          <a:p>
            <a:endParaRPr lang="en-US" dirty="0"/>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527" y="1248541"/>
            <a:ext cx="10857017" cy="56094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135602" y="184722"/>
            <a:ext cx="4330866" cy="923330"/>
          </a:xfrm>
          <a:prstGeom prst="rect">
            <a:avLst/>
          </a:prstGeom>
          <a:noFill/>
        </p:spPr>
        <p:txBody>
          <a:bodyPr wrap="none" lIns="91440" tIns="45720" rIns="91440" bIns="45720">
            <a:spAutoFit/>
          </a:bodyPr>
          <a:lstStyle/>
          <a:p>
            <a:pPr algn="ctr"/>
            <a:r>
              <a:rPr lang="en-US" sz="5400" dirty="0" smtClean="0">
                <a:ln w="10160">
                  <a:solidFill>
                    <a:schemeClr val="accent1"/>
                  </a:solidFill>
                  <a:prstDash val="solid"/>
                </a:ln>
                <a:solidFill>
                  <a:srgbClr val="FF0000"/>
                </a:solidFill>
                <a:effectLst>
                  <a:outerShdw blurRad="38100" dist="32000" dir="5400000" algn="tl">
                    <a:srgbClr val="000000">
                      <a:alpha val="30000"/>
                    </a:srgbClr>
                  </a:outerShdw>
                </a:effectLst>
              </a:rPr>
              <a:t>Tell Me a Story</a:t>
            </a:r>
            <a:endParaRPr lang="en-US" sz="5400" b="0" cap="none" spc="0" dirty="0">
              <a:ln w="10160">
                <a:solidFill>
                  <a:schemeClr val="accent1"/>
                </a:solidFill>
                <a:prstDash val="solid"/>
              </a:ln>
              <a:solidFill>
                <a:srgbClr val="FF0000"/>
              </a:solidFill>
              <a:effectLst>
                <a:outerShdw blurRad="38100" dist="32000" dir="5400000" algn="tl">
                  <a:srgbClr val="000000">
                    <a:alpha val="30000"/>
                  </a:srgbClr>
                </a:outerShdw>
              </a:effectLst>
            </a:endParaRPr>
          </a:p>
        </p:txBody>
      </p:sp>
    </p:spTree>
    <p:extLst>
      <p:ext uri="{BB962C8B-B14F-4D97-AF65-F5344CB8AC3E}">
        <p14:creationId xmlns:p14="http://schemas.microsoft.com/office/powerpoint/2010/main" val="39635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86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0283" y="0"/>
            <a:ext cx="10775813" cy="6968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3697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3314" name="Picture 2" descr="G:\DCIM\100MSDCF\DSC0197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749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4339" name="Picture 3" descr="G:\DCIM\100MSDCF\DSC0197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936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Wedding Celebrations</a:t>
            </a:r>
            <a:endParaRPr lang="en-US" dirty="0"/>
          </a:p>
        </p:txBody>
      </p:sp>
      <p:sp>
        <p:nvSpPr>
          <p:cNvPr id="5" name="Content Placeholder 4"/>
          <p:cNvSpPr>
            <a:spLocks noGrp="1"/>
          </p:cNvSpPr>
          <p:nvPr>
            <p:ph idx="1"/>
          </p:nvPr>
        </p:nvSpPr>
        <p:spPr/>
        <p:txBody>
          <a:bodyPr/>
          <a:lstStyle/>
          <a:p>
            <a:endParaRPr lang="en-US" dirty="0"/>
          </a:p>
        </p:txBody>
      </p:sp>
      <p:pic>
        <p:nvPicPr>
          <p:cNvPr id="3074" name="Picture 2" descr="G:\DCIM\100MSDCF\DSC001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612" y="0"/>
            <a:ext cx="12273612" cy="6768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974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descr="G:\DCIM\100MSDCF\DSC0194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2546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Terra-cotta Warriors</a:t>
            </a:r>
            <a:br>
              <a:rPr lang="en-US" dirty="0" smtClean="0"/>
            </a:br>
            <a:r>
              <a:rPr lang="en-US" dirty="0" smtClean="0"/>
              <a:t>8</a:t>
            </a:r>
            <a:r>
              <a:rPr lang="en-US" baseline="30000" dirty="0" smtClean="0"/>
              <a:t>th</a:t>
            </a:r>
            <a:r>
              <a:rPr lang="en-US" dirty="0" smtClean="0"/>
              <a:t> Wonder of the World</a:t>
            </a:r>
            <a:endParaRPr lang="en-US" dirty="0"/>
          </a:p>
        </p:txBody>
      </p:sp>
      <p:sp>
        <p:nvSpPr>
          <p:cNvPr id="5" name="Content Placeholder 4"/>
          <p:cNvSpPr>
            <a:spLocks noGrp="1"/>
          </p:cNvSpPr>
          <p:nvPr>
            <p:ph idx="1"/>
          </p:nvPr>
        </p:nvSpPr>
        <p:spPr/>
        <p:txBody>
          <a:bodyPr/>
          <a:lstStyle/>
          <a:p>
            <a:endParaRPr lang="en-US" dirty="0"/>
          </a:p>
        </p:txBody>
      </p:sp>
      <p:pic>
        <p:nvPicPr>
          <p:cNvPr id="7170" name="Picture 2" descr="G:\DCIM\100MSDCF\DSC0047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192002"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430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482" name="Picture 2" descr="G:\DCIM\100MSDCF\DSC019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3283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descr="G:\DCIM\100MSDCF\DSC0195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001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October 16,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2530" name="Picture 2" descr="G:\DCIM\100MSDCF\DSC0199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570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42" name="Picture 2" descr="G:\DCIM\100MSDCF\DSC0195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592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Traveling by Camel Train</a:t>
            </a:r>
            <a:endParaRPr lang="en-US" dirty="0"/>
          </a:p>
        </p:txBody>
      </p:sp>
      <p:sp>
        <p:nvSpPr>
          <p:cNvPr id="5" name="Content Placeholder 4"/>
          <p:cNvSpPr>
            <a:spLocks noGrp="1"/>
          </p:cNvSpPr>
          <p:nvPr>
            <p:ph idx="1"/>
          </p:nvPr>
        </p:nvSpPr>
        <p:spPr/>
        <p:txBody>
          <a:bodyPr/>
          <a:lstStyle/>
          <a:p>
            <a:endParaRPr lang="en-US" dirty="0"/>
          </a:p>
        </p:txBody>
      </p:sp>
      <p:pic>
        <p:nvPicPr>
          <p:cNvPr id="12290" name="Picture 2" descr="G:\DCIM\100KC875\100_768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520" y="0"/>
            <a:ext cx="11968480" cy="6732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96432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1266" name="Picture 2" descr="G:\DCIM\100MSDCF\DSC019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3181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5362" name="Picture 2" descr="G:\DCIM\100MSDCF\DSC0198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6709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37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94615" y="0"/>
            <a:ext cx="1008529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11167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1506" name="Picture 2" descr="G:\DCIM\100MSDCF\DSC0199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6414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76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72510"/>
            <a:ext cx="11909357" cy="8812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8472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3554" name="Picture 2" descr="G:\DCIM\100MSDCF\DSC020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1175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Monkey King</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F:\DCIM\100MSDCF\DSC003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26" y="44340"/>
            <a:ext cx="12113174" cy="6813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964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9, 2014</a:t>
            </a:r>
            <a:endParaRPr lang="en-US" sz="3200" b="1" dirty="0"/>
          </a:p>
        </p:txBody>
      </p:sp>
      <p:sp>
        <p:nvSpPr>
          <p:cNvPr id="3" name="Content Placeholder 2"/>
          <p:cNvSpPr>
            <a:spLocks noGrp="1"/>
          </p:cNvSpPr>
          <p:nvPr>
            <p:ph idx="1"/>
          </p:nvPr>
        </p:nvSpPr>
        <p:spPr/>
        <p:txBody>
          <a:bodyPr/>
          <a:lstStyle/>
          <a:p>
            <a:endParaRPr lang="en-US" dirty="0"/>
          </a:p>
        </p:txBody>
      </p:sp>
      <p:pic>
        <p:nvPicPr>
          <p:cNvPr id="4" name="Picture 2" descr="G:\DCIM\100MSDCF\DSC0268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52" y="1765738"/>
            <a:ext cx="10303862" cy="7727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5125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7410" name="Picture 2" descr="G:\DCIM\100MSDCF\DSC0198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18397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descr="G:\DCIM\100MSDCF\DSC0193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0868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8434" name="Picture 2" descr="G:\DCIM\100MSDCF\DSC0198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7020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098" name="Picture 2" descr="G:\DCIM\100MSDCF\DSC0194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2326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9458" name="Picture 2" descr="G:\DCIM\100MSDCF\DSC019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2993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8194" name="Picture 2" descr="G:\DCIM\100MSDCF\DSC019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0013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9218" name="Picture 2" descr="G:\DCIM\100MSDCF\DSC019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0013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6386" name="Picture 2" descr="G:\DCIM\100MSDCF\DSC019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6709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52400"/>
            <a:ext cx="10972800" cy="1143000"/>
          </a:xfrm>
        </p:spPr>
        <p:txBody>
          <a:bodyPr/>
          <a:lstStyle/>
          <a:p>
            <a:pPr algn="ctr"/>
            <a:r>
              <a:rPr lang="en-US" dirty="0" smtClean="0"/>
              <a:t>Bazaars </a:t>
            </a:r>
            <a:endParaRPr lang="en-US" dirty="0"/>
          </a:p>
        </p:txBody>
      </p:sp>
      <p:sp>
        <p:nvSpPr>
          <p:cNvPr id="5" name="Content Placeholder 4"/>
          <p:cNvSpPr>
            <a:spLocks noGrp="1"/>
          </p:cNvSpPr>
          <p:nvPr>
            <p:ph idx="1"/>
          </p:nvPr>
        </p:nvSpPr>
        <p:spPr/>
        <p:txBody>
          <a:bodyPr/>
          <a:lstStyle/>
          <a:p>
            <a:endParaRPr lang="en-US" dirty="0"/>
          </a:p>
        </p:txBody>
      </p:sp>
      <p:pic>
        <p:nvPicPr>
          <p:cNvPr id="4098" name="Picture 2" descr="G:\DCIM\100MSDCF\DSC0012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4294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4578" name="Picture 2" descr="G:\DCIM\100MSDCF\DSC020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570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b="1" dirty="0"/>
              <a:t>Our English Corner Friends</a:t>
            </a:r>
            <a:br>
              <a:rPr lang="en-US" sz="5400" b="1" dirty="0"/>
            </a:br>
            <a:r>
              <a:rPr lang="en-US" sz="3200" b="1" dirty="0" smtClean="0"/>
              <a:t>October 9, </a:t>
            </a:r>
            <a:r>
              <a:rPr lang="en-US" sz="3200" b="1" dirty="0"/>
              <a:t>2014</a:t>
            </a:r>
            <a:endParaRPr lang="en-US" sz="3200" dirty="0"/>
          </a:p>
        </p:txBody>
      </p:sp>
      <p:sp>
        <p:nvSpPr>
          <p:cNvPr id="3" name="Content Placeholder 2"/>
          <p:cNvSpPr>
            <a:spLocks noGrp="1"/>
          </p:cNvSpPr>
          <p:nvPr>
            <p:ph idx="1"/>
          </p:nvPr>
        </p:nvSpPr>
        <p:spPr/>
        <p:txBody>
          <a:bodyPr/>
          <a:lstStyle/>
          <a:p>
            <a:endParaRPr lang="en-US" dirty="0"/>
          </a:p>
        </p:txBody>
      </p:sp>
      <p:pic>
        <p:nvPicPr>
          <p:cNvPr id="4" name="Picture 2" descr="G:\DCIM\100MSDCF\DSC026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285" y="1765739"/>
            <a:ext cx="11680718" cy="8760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1396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96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63013" y="-224856"/>
            <a:ext cx="9614737" cy="7082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08833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5122" name="Picture 2" descr="G:\DCIM\100MSDCF\DSC019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7440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27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9503" y="0"/>
            <a:ext cx="10134976"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01222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48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648" y="0"/>
            <a:ext cx="1210235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18485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6000" b="1" dirty="0" smtClean="0"/>
              <a:t>Meet &amp; Greet</a:t>
            </a:r>
            <a:br>
              <a:rPr lang="en-US" sz="6000" b="1" dirty="0" smtClean="0"/>
            </a:br>
            <a:r>
              <a:rPr lang="en-US" sz="6000" b="1" dirty="0" smtClean="0"/>
              <a:t>Let’s Have a Chat!!!!</a:t>
            </a:r>
            <a:endParaRPr lang="en-US" sz="6000" b="1" dirty="0"/>
          </a:p>
        </p:txBody>
      </p:sp>
      <p:sp>
        <p:nvSpPr>
          <p:cNvPr id="3" name="Content Placeholder 2"/>
          <p:cNvSpPr>
            <a:spLocks noGrp="1"/>
          </p:cNvSpPr>
          <p:nvPr>
            <p:ph idx="1"/>
          </p:nvPr>
        </p:nvSpPr>
        <p:spPr/>
        <p:txBody>
          <a:bodyPr/>
          <a:lstStyle/>
          <a:p>
            <a:pPr marL="0" indent="0" algn="ctr">
              <a:buNone/>
            </a:pPr>
            <a:r>
              <a:rPr lang="en-US" sz="4800" b="1" dirty="0" smtClean="0"/>
              <a:t>Introduce yourself:</a:t>
            </a:r>
          </a:p>
          <a:p>
            <a:pPr lvl="1" algn="ctr"/>
            <a:r>
              <a:rPr lang="en-US" sz="4000" dirty="0" smtClean="0"/>
              <a:t>Name</a:t>
            </a:r>
          </a:p>
          <a:p>
            <a:pPr lvl="1" algn="ctr"/>
            <a:r>
              <a:rPr lang="en-US" sz="4000" dirty="0" smtClean="0"/>
              <a:t>Home Town / Province</a:t>
            </a:r>
          </a:p>
          <a:p>
            <a:pPr marL="0" indent="0" algn="ctr">
              <a:buNone/>
            </a:pPr>
            <a:r>
              <a:rPr lang="en-US" sz="5400" b="1" dirty="0" smtClean="0"/>
              <a:t>Topic: </a:t>
            </a:r>
          </a:p>
          <a:p>
            <a:pPr marL="0" indent="0">
              <a:buNone/>
            </a:pPr>
            <a:endParaRPr lang="en-US" dirty="0"/>
          </a:p>
        </p:txBody>
      </p:sp>
      <p:sp>
        <p:nvSpPr>
          <p:cNvPr id="4" name="Rectangle 3"/>
          <p:cNvSpPr/>
          <p:nvPr/>
        </p:nvSpPr>
        <p:spPr>
          <a:xfrm>
            <a:off x="293296" y="4670011"/>
            <a:ext cx="11605421" cy="1200329"/>
          </a:xfrm>
          <a:prstGeom prst="rect">
            <a:avLst/>
          </a:prstGeom>
          <a:noFill/>
        </p:spPr>
        <p:txBody>
          <a:bodyPr wrap="none" lIns="91440" tIns="45720" rIns="91440" bIns="45720">
            <a:spAutoFit/>
          </a:bodyPr>
          <a:lstStyle/>
          <a:p>
            <a:pPr algn="ctr"/>
            <a:r>
              <a:rPr lang="en-US" sz="7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Fun activities around campus.</a:t>
            </a:r>
            <a:endParaRPr lang="en-US" sz="7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9055704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45</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800" b="1" dirty="0" smtClean="0"/>
              <a:t>Idiom Mime</a:t>
            </a:r>
            <a:endParaRPr lang="en-US" sz="8800" b="1" dirty="0"/>
          </a:p>
        </p:txBody>
      </p:sp>
      <p:sp>
        <p:nvSpPr>
          <p:cNvPr id="3" name="Content Placeholder 2"/>
          <p:cNvSpPr>
            <a:spLocks noGrp="1"/>
          </p:cNvSpPr>
          <p:nvPr>
            <p:ph sz="half" idx="1"/>
          </p:nvPr>
        </p:nvSpPr>
        <p:spPr/>
        <p:txBody>
          <a:bodyPr/>
          <a:lstStyle/>
          <a:p>
            <a:r>
              <a:rPr lang="en-US" dirty="0" smtClean="0"/>
              <a:t>Idiom: </a:t>
            </a:r>
            <a:r>
              <a:rPr lang="en-US" dirty="0"/>
              <a:t>an expression whose </a:t>
            </a:r>
            <a:r>
              <a:rPr lang="en-US" dirty="0" smtClean="0"/>
              <a:t>meanings cannot </a:t>
            </a:r>
            <a:r>
              <a:rPr lang="en-US" dirty="0"/>
              <a:t>be inferred from the meanings </a:t>
            </a:r>
            <a:r>
              <a:rPr lang="en-US" dirty="0" smtClean="0"/>
              <a:t>of </a:t>
            </a:r>
            <a:r>
              <a:rPr lang="en-US" dirty="0"/>
              <a:t>the words that make it up</a:t>
            </a:r>
            <a:endParaRPr lang="en-US" dirty="0" smtClean="0"/>
          </a:p>
          <a:p>
            <a:r>
              <a:rPr lang="en-US" dirty="0" smtClean="0"/>
              <a:t> Mime: to </a:t>
            </a:r>
            <a:r>
              <a:rPr lang="en-US" dirty="0"/>
              <a:t>tell a story or express yourself without words, using only the movements of your body and </a:t>
            </a:r>
            <a:r>
              <a:rPr lang="en-US" dirty="0" smtClean="0"/>
              <a:t>face.</a:t>
            </a:r>
            <a:endParaRPr lang="en-US" dirty="0"/>
          </a:p>
        </p:txBody>
      </p:sp>
      <p:sp>
        <p:nvSpPr>
          <p:cNvPr id="4" name="Content Placeholder 3"/>
          <p:cNvSpPr>
            <a:spLocks noGrp="1"/>
          </p:cNvSpPr>
          <p:nvPr>
            <p:ph sz="half" idx="2"/>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3571" y="1584889"/>
            <a:ext cx="3699683" cy="5273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10344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b="1" dirty="0" smtClean="0"/>
              <a:t>Idiom Mime Directions</a:t>
            </a:r>
            <a:endParaRPr lang="en-US" sz="7200" b="1" dirty="0"/>
          </a:p>
        </p:txBody>
      </p:sp>
      <p:sp>
        <p:nvSpPr>
          <p:cNvPr id="3" name="Content Placeholder 2"/>
          <p:cNvSpPr>
            <a:spLocks noGrp="1"/>
          </p:cNvSpPr>
          <p:nvPr>
            <p:ph idx="1"/>
          </p:nvPr>
        </p:nvSpPr>
        <p:spPr/>
        <p:txBody>
          <a:bodyPr>
            <a:noAutofit/>
          </a:bodyPr>
          <a:lstStyle/>
          <a:p>
            <a:r>
              <a:rPr lang="en-US" sz="3600" dirty="0" smtClean="0"/>
              <a:t>Form in assigned groups.</a:t>
            </a:r>
          </a:p>
          <a:p>
            <a:r>
              <a:rPr lang="en-US" sz="3600" dirty="0" smtClean="0"/>
              <a:t>Your group will be given one or two idioms.</a:t>
            </a:r>
          </a:p>
          <a:p>
            <a:r>
              <a:rPr lang="en-US" sz="3600" dirty="0" smtClean="0"/>
              <a:t>Prepare  the meaning of the idiom without using any words.</a:t>
            </a:r>
          </a:p>
          <a:p>
            <a:r>
              <a:rPr lang="en-US" sz="3600" dirty="0" smtClean="0"/>
              <a:t>The audience will guess which idiom you are performing.</a:t>
            </a:r>
          </a:p>
          <a:p>
            <a:r>
              <a:rPr lang="en-US" sz="3600" dirty="0" smtClean="0"/>
              <a:t>We will rotate groups until all of the idioms have been presented.</a:t>
            </a:r>
            <a:endParaRPr lang="en-US" sz="3600" dirty="0"/>
          </a:p>
        </p:txBody>
      </p:sp>
    </p:spTree>
    <p:extLst>
      <p:ext uri="{BB962C8B-B14F-4D97-AF65-F5344CB8AC3E}">
        <p14:creationId xmlns:p14="http://schemas.microsoft.com/office/powerpoint/2010/main" val="19441842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9731" y="-252248"/>
            <a:ext cx="10515600" cy="1325563"/>
          </a:xfrm>
        </p:spPr>
        <p:txBody>
          <a:bodyPr>
            <a:noAutofit/>
          </a:bodyPr>
          <a:lstStyle/>
          <a:p>
            <a:pPr algn="ctr"/>
            <a:r>
              <a:rPr lang="en-US" sz="3600" b="1" dirty="0" smtClean="0"/>
              <a:t>Idioms  </a:t>
            </a:r>
            <a:endParaRPr lang="en-US" sz="3600" b="1" dirty="0"/>
          </a:p>
        </p:txBody>
      </p:sp>
      <p:sp>
        <p:nvSpPr>
          <p:cNvPr id="3" name="Content Placeholder 2"/>
          <p:cNvSpPr>
            <a:spLocks noGrp="1"/>
          </p:cNvSpPr>
          <p:nvPr>
            <p:ph sz="half" idx="1"/>
          </p:nvPr>
        </p:nvSpPr>
        <p:spPr>
          <a:xfrm>
            <a:off x="0" y="835572"/>
            <a:ext cx="6019800" cy="5833242"/>
          </a:xfrm>
        </p:spPr>
        <p:txBody>
          <a:bodyPr>
            <a:normAutofit fontScale="85000" lnSpcReduction="20000"/>
          </a:bodyPr>
          <a:lstStyle/>
          <a:p>
            <a:r>
              <a:rPr lang="en-US" dirty="0" smtClean="0"/>
              <a:t> </a:t>
            </a:r>
            <a:r>
              <a:rPr lang="en-US" b="1" dirty="0"/>
              <a:t>A rotten apple can spoil the barrel: </a:t>
            </a:r>
            <a:r>
              <a:rPr lang="en-US" dirty="0"/>
              <a:t>O</a:t>
            </a:r>
            <a:r>
              <a:rPr lang="en-US" dirty="0" smtClean="0"/>
              <a:t>ne </a:t>
            </a:r>
            <a:r>
              <a:rPr lang="en-US" dirty="0"/>
              <a:t>bad person or thing may spoil an entire group</a:t>
            </a:r>
            <a:r>
              <a:rPr lang="en-US" dirty="0" smtClean="0"/>
              <a:t>.</a:t>
            </a:r>
            <a:endParaRPr lang="en-US" dirty="0"/>
          </a:p>
          <a:p>
            <a:r>
              <a:rPr lang="en-US" b="1" dirty="0"/>
              <a:t>Salt of the earth: </a:t>
            </a:r>
            <a:r>
              <a:rPr lang="en-US" dirty="0"/>
              <a:t>A</a:t>
            </a:r>
            <a:r>
              <a:rPr lang="en-US" dirty="0" smtClean="0"/>
              <a:t> </a:t>
            </a:r>
            <a:r>
              <a:rPr lang="en-US" dirty="0"/>
              <a:t>person or group considered to be the finest, most admirable, and noble</a:t>
            </a:r>
            <a:r>
              <a:rPr lang="en-US" dirty="0" smtClean="0"/>
              <a:t>.</a:t>
            </a:r>
            <a:endParaRPr lang="en-US" dirty="0"/>
          </a:p>
          <a:p>
            <a:r>
              <a:rPr lang="en-US" b="1" dirty="0"/>
              <a:t>Straighten up and fly right: </a:t>
            </a:r>
            <a:r>
              <a:rPr lang="en-US" dirty="0"/>
              <a:t>T</a:t>
            </a:r>
            <a:r>
              <a:rPr lang="en-US" dirty="0" smtClean="0"/>
              <a:t>o </a:t>
            </a:r>
            <a:r>
              <a:rPr lang="en-US" dirty="0"/>
              <a:t>stop behaving foolishly and start acting serious</a:t>
            </a:r>
            <a:r>
              <a:rPr lang="en-US" dirty="0" smtClean="0"/>
              <a:t>.</a:t>
            </a:r>
          </a:p>
          <a:p>
            <a:r>
              <a:rPr lang="en-US" b="1" dirty="0"/>
              <a:t>To eat humble pie-</a:t>
            </a:r>
            <a:r>
              <a:rPr lang="en-US" dirty="0"/>
              <a:t>-to admit you are wrong and to say you are sorry.	</a:t>
            </a:r>
          </a:p>
          <a:p>
            <a:r>
              <a:rPr lang="en-US" b="1" dirty="0"/>
              <a:t>Take someone under your </a:t>
            </a:r>
            <a:r>
              <a:rPr lang="en-US" b="1" dirty="0" smtClean="0"/>
              <a:t>wing:</a:t>
            </a:r>
            <a:r>
              <a:rPr lang="en-US" dirty="0" smtClean="0"/>
              <a:t> To </a:t>
            </a:r>
            <a:r>
              <a:rPr lang="en-US" dirty="0"/>
              <a:t>help, guide, or protect someone</a:t>
            </a:r>
            <a:r>
              <a:rPr lang="en-US" dirty="0" smtClean="0"/>
              <a:t>.</a:t>
            </a:r>
            <a:endParaRPr lang="en-US" dirty="0"/>
          </a:p>
          <a:p>
            <a:r>
              <a:rPr lang="en-US" b="1" dirty="0"/>
              <a:t>Food for </a:t>
            </a:r>
            <a:r>
              <a:rPr lang="en-US" b="1" dirty="0" smtClean="0"/>
              <a:t>thought: </a:t>
            </a:r>
            <a:r>
              <a:rPr lang="en-US" dirty="0" smtClean="0"/>
              <a:t>A </a:t>
            </a:r>
            <a:r>
              <a:rPr lang="en-US" dirty="0"/>
              <a:t>worthy idea or action that is worth thinking about</a:t>
            </a:r>
            <a:r>
              <a:rPr lang="en-US" dirty="0" smtClean="0"/>
              <a:t>.</a:t>
            </a:r>
            <a:endParaRPr lang="en-US" dirty="0"/>
          </a:p>
          <a:p>
            <a:r>
              <a:rPr lang="en-US" b="1" dirty="0"/>
              <a:t>Calm before the </a:t>
            </a:r>
            <a:r>
              <a:rPr lang="en-US" b="1" dirty="0" smtClean="0"/>
              <a:t>storm: </a:t>
            </a:r>
            <a:r>
              <a:rPr lang="en-US" dirty="0" smtClean="0"/>
              <a:t>A </a:t>
            </a:r>
            <a:r>
              <a:rPr lang="en-US" dirty="0"/>
              <a:t>period of peace before a crisis. </a:t>
            </a:r>
            <a:endParaRPr lang="en-US" dirty="0" smtClean="0"/>
          </a:p>
          <a:p>
            <a:r>
              <a:rPr lang="en-US" b="1" dirty="0" smtClean="0"/>
              <a:t>Lay </a:t>
            </a:r>
            <a:r>
              <a:rPr lang="en-US" b="1" dirty="0"/>
              <a:t>your cards on the </a:t>
            </a:r>
            <a:r>
              <a:rPr lang="en-US" b="1" dirty="0" smtClean="0"/>
              <a:t>table: </a:t>
            </a:r>
            <a:r>
              <a:rPr lang="en-US" dirty="0" smtClean="0"/>
              <a:t>To </a:t>
            </a:r>
            <a:r>
              <a:rPr lang="en-US" dirty="0"/>
              <a:t>reveal all of the facts openly and honestly; to reveal one’s purpose and plan</a:t>
            </a:r>
            <a:r>
              <a:rPr lang="en-US" dirty="0" smtClean="0"/>
              <a:t>.</a:t>
            </a:r>
            <a:endParaRPr lang="en-US" dirty="0"/>
          </a:p>
          <a:p>
            <a:endParaRPr lang="en-US" dirty="0"/>
          </a:p>
          <a:p>
            <a:endParaRPr lang="en-US" dirty="0" smtClean="0"/>
          </a:p>
          <a:p>
            <a:endParaRPr lang="en-US" dirty="0"/>
          </a:p>
          <a:p>
            <a:endParaRPr lang="en-US" dirty="0" smtClean="0"/>
          </a:p>
          <a:p>
            <a:endParaRPr lang="en-US" dirty="0" smtClean="0"/>
          </a:p>
          <a:p>
            <a:endParaRPr lang="en-US" dirty="0"/>
          </a:p>
        </p:txBody>
      </p:sp>
      <p:sp>
        <p:nvSpPr>
          <p:cNvPr id="4" name="Content Placeholder 3"/>
          <p:cNvSpPr>
            <a:spLocks noGrp="1"/>
          </p:cNvSpPr>
          <p:nvPr>
            <p:ph sz="half" idx="2"/>
          </p:nvPr>
        </p:nvSpPr>
        <p:spPr>
          <a:xfrm>
            <a:off x="6172200" y="709448"/>
            <a:ext cx="6019800" cy="6148553"/>
          </a:xfrm>
        </p:spPr>
        <p:txBody>
          <a:bodyPr>
            <a:normAutofit fontScale="85000" lnSpcReduction="20000"/>
          </a:bodyPr>
          <a:lstStyle/>
          <a:p>
            <a:r>
              <a:rPr lang="en-US" b="1" dirty="0"/>
              <a:t>If the shoe fits, wear it</a:t>
            </a:r>
            <a:r>
              <a:rPr lang="en-US" dirty="0" smtClean="0"/>
              <a:t>. Takes responsibility.</a:t>
            </a:r>
            <a:endParaRPr lang="en-US" dirty="0"/>
          </a:p>
          <a:p>
            <a:r>
              <a:rPr lang="en-US" b="1" dirty="0"/>
              <a:t>School of hard knocks</a:t>
            </a:r>
            <a:r>
              <a:rPr lang="en-US" dirty="0"/>
              <a:t>. Refers to life’s tough lessons by making mistakes, doing strenuous work, challenging experiences that can teach you a lot.</a:t>
            </a:r>
          </a:p>
          <a:p>
            <a:r>
              <a:rPr lang="en-US" b="1" dirty="0"/>
              <a:t>Sink or </a:t>
            </a:r>
            <a:r>
              <a:rPr lang="en-US" b="1" dirty="0" smtClean="0"/>
              <a:t>swim: </a:t>
            </a:r>
            <a:r>
              <a:rPr lang="en-US" dirty="0"/>
              <a:t>To fail or succeed by one’s own efforts without anyone’s help or interference.</a:t>
            </a:r>
          </a:p>
          <a:p>
            <a:r>
              <a:rPr lang="en-US" b="1" dirty="0"/>
              <a:t>Take it to the </a:t>
            </a:r>
            <a:r>
              <a:rPr lang="en-US" b="1" dirty="0" smtClean="0"/>
              <a:t>hoop: </a:t>
            </a:r>
            <a:r>
              <a:rPr lang="en-US" dirty="0"/>
              <a:t>To accomplish a project successfully; to do a great and thorough job.</a:t>
            </a:r>
          </a:p>
          <a:p>
            <a:r>
              <a:rPr lang="en-US" b="1" dirty="0"/>
              <a:t>Button your lip: </a:t>
            </a:r>
            <a:r>
              <a:rPr lang="en-US" dirty="0"/>
              <a:t>To stop talking and begin listening; to be quiet.</a:t>
            </a:r>
          </a:p>
          <a:p>
            <a:r>
              <a:rPr lang="en-US" b="1" dirty="0"/>
              <a:t>Talking through your hat: </a:t>
            </a:r>
            <a:r>
              <a:rPr lang="en-US" dirty="0"/>
              <a:t>To talk nonsense; to talk about something you really know nothing about.</a:t>
            </a:r>
          </a:p>
          <a:p>
            <a:r>
              <a:rPr lang="en-US" b="1" dirty="0"/>
              <a:t>Take the words right out of your </a:t>
            </a:r>
            <a:r>
              <a:rPr lang="en-US" b="1" dirty="0" smtClean="0"/>
              <a:t>mouth: </a:t>
            </a:r>
            <a:r>
              <a:rPr lang="en-US" dirty="0"/>
              <a:t>To say what another person is thinking or was just going to say.</a:t>
            </a:r>
          </a:p>
          <a:p>
            <a:r>
              <a:rPr lang="en-US" b="1" dirty="0"/>
              <a:t>Put the cart before the </a:t>
            </a:r>
            <a:r>
              <a:rPr lang="en-US" b="1" dirty="0" smtClean="0"/>
              <a:t>horse: </a:t>
            </a:r>
            <a:r>
              <a:rPr lang="en-US" dirty="0" smtClean="0"/>
              <a:t>To </a:t>
            </a:r>
            <a:r>
              <a:rPr lang="en-US" dirty="0"/>
              <a:t>do things backwards or in reverse order.</a:t>
            </a:r>
          </a:p>
          <a:p>
            <a:endParaRPr lang="en-US" dirty="0"/>
          </a:p>
        </p:txBody>
      </p:sp>
    </p:spTree>
    <p:extLst>
      <p:ext uri="{BB962C8B-B14F-4D97-AF65-F5344CB8AC3E}">
        <p14:creationId xmlns:p14="http://schemas.microsoft.com/office/powerpoint/2010/main" val="16936523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234" y="192197"/>
            <a:ext cx="9144000" cy="2387600"/>
          </a:xfrm>
        </p:spPr>
        <p:txBody>
          <a:bodyPr/>
          <a:lstStyle/>
          <a:p>
            <a:r>
              <a:rPr lang="en-US" b="1" dirty="0" smtClean="0"/>
              <a:t>Chinglish  </a:t>
            </a:r>
            <a:br>
              <a:rPr lang="en-US" b="1" dirty="0" smtClean="0"/>
            </a:br>
            <a:r>
              <a:rPr lang="en-US" b="1" dirty="0" smtClean="0"/>
              <a:t> Translations</a:t>
            </a:r>
            <a:endParaRPr lang="en-US" b="1" dirty="0"/>
          </a:p>
        </p:txBody>
      </p:sp>
      <p:sp>
        <p:nvSpPr>
          <p:cNvPr id="3" name="Subtitle 2"/>
          <p:cNvSpPr>
            <a:spLocks noGrp="1"/>
          </p:cNvSpPr>
          <p:nvPr>
            <p:ph type="subTitle" idx="1"/>
          </p:nvPr>
        </p:nvSpPr>
        <p:spPr>
          <a:xfrm>
            <a:off x="299545" y="3034480"/>
            <a:ext cx="11398469" cy="1655762"/>
          </a:xfrm>
        </p:spPr>
        <p:txBody>
          <a:bodyPr>
            <a:noAutofit/>
          </a:bodyPr>
          <a:lstStyle/>
          <a:p>
            <a:pPr marL="342900" indent="-342900" algn="l">
              <a:buFont typeface="Arial" panose="020B0604020202020204" pitchFamily="34" charset="0"/>
              <a:buChar char="•"/>
            </a:pPr>
            <a:r>
              <a:rPr lang="en-US" sz="4800" dirty="0" smtClean="0"/>
              <a:t>Form in assigned groups.</a:t>
            </a:r>
          </a:p>
          <a:p>
            <a:pPr marL="342900" indent="-342900" algn="l">
              <a:buFont typeface="Arial" panose="020B0604020202020204" pitchFamily="34" charset="0"/>
              <a:buChar char="•"/>
            </a:pPr>
            <a:r>
              <a:rPr lang="en-US" sz="4800" dirty="0" smtClean="0"/>
              <a:t>Rewrite translation into </a:t>
            </a:r>
            <a:r>
              <a:rPr lang="en-US" sz="4800" dirty="0"/>
              <a:t>S</a:t>
            </a:r>
            <a:r>
              <a:rPr lang="en-US" sz="4800" dirty="0" smtClean="0"/>
              <a:t>tandard English.</a:t>
            </a:r>
          </a:p>
          <a:p>
            <a:pPr marL="342900" indent="-342900" algn="l">
              <a:buFont typeface="Arial" panose="020B0604020202020204" pitchFamily="34" charset="0"/>
              <a:buChar char="•"/>
            </a:pPr>
            <a:r>
              <a:rPr lang="en-US" sz="4800" dirty="0" smtClean="0"/>
              <a:t>Be prepared to share your </a:t>
            </a:r>
            <a:r>
              <a:rPr lang="en-US" sz="4800" dirty="0" smtClean="0"/>
              <a:t>translations.</a:t>
            </a:r>
            <a:endParaRPr lang="en-US" sz="4800" dirty="0"/>
          </a:p>
        </p:txBody>
      </p:sp>
    </p:spTree>
    <p:extLst>
      <p:ext uri="{BB962C8B-B14F-4D97-AF65-F5344CB8AC3E}">
        <p14:creationId xmlns:p14="http://schemas.microsoft.com/office/powerpoint/2010/main" val="1379150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335518"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China’s National Anthem  </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51</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108" y="-107025"/>
            <a:ext cx="10515600" cy="1325563"/>
          </a:xfrm>
        </p:spPr>
        <p:txBody>
          <a:bodyPr/>
          <a:lstStyle/>
          <a:p>
            <a:pPr algn="ctr"/>
            <a:r>
              <a:rPr lang="en-US" b="1" dirty="0" smtClean="0">
                <a:latin typeface="Times New Roman" panose="02020603050405020304" pitchFamily="18" charset="0"/>
                <a:cs typeface="Times New Roman" panose="02020603050405020304" pitchFamily="18" charset="0"/>
              </a:rPr>
              <a:t>The Amazing China</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March of the Volunteers</a:t>
            </a:r>
            <a:endParaRPr lang="en-US" dirty="0">
              <a:latin typeface="Times New Roman" panose="02020603050405020304" pitchFamily="18" charset="0"/>
              <a:cs typeface="Times New Roman" panose="02020603050405020304" pitchFamily="18" charset="0"/>
            </a:endParaRPr>
          </a:p>
        </p:txBody>
      </p:sp>
      <p:pic>
        <p:nvPicPr>
          <p:cNvPr id="5" name="china_anthem.rm">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cstate="print"/>
          <a:stretch>
            <a:fillRect/>
          </a:stretch>
        </p:blipFill>
        <p:spPr>
          <a:xfrm>
            <a:off x="5791200" y="3695700"/>
            <a:ext cx="609600" cy="609600"/>
          </a:xfrm>
        </p:spPr>
      </p:pic>
      <p:pic>
        <p:nvPicPr>
          <p:cNvPr id="4098" name="Picture 2" descr="G:\DCIM\100MSDCF\DSC0057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2868" y="1150640"/>
            <a:ext cx="9387840" cy="70408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26592" y="5908431"/>
            <a:ext cx="4402744" cy="707886"/>
          </a:xfrm>
          <a:prstGeom prst="rect">
            <a:avLst/>
          </a:prstGeom>
          <a:noFill/>
        </p:spPr>
        <p:txBody>
          <a:bodyPr wrap="none" rtlCol="0">
            <a:spAutoFit/>
          </a:bodyPr>
          <a:lstStyle/>
          <a:p>
            <a:r>
              <a:rPr lang="en-US" sz="4000" dirty="0" smtClean="0">
                <a:solidFill>
                  <a:schemeClr val="bg1"/>
                </a:solidFill>
                <a:latin typeface="Times New Roman" panose="02020603050405020304" pitchFamily="18" charset="0"/>
                <a:cs typeface="Times New Roman" panose="02020603050405020304" pitchFamily="18" charset="0"/>
              </a:rPr>
              <a:t>The People’s Square</a:t>
            </a:r>
            <a:endParaRPr lang="en-US" sz="4000" dirty="0">
              <a:solidFill>
                <a:schemeClr val="bg1"/>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658794" cy="1772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341787" y="1262776"/>
            <a:ext cx="9056682" cy="3970318"/>
          </a:xfrm>
          <a:prstGeom prst="rect">
            <a:avLst/>
          </a:prstGeom>
        </p:spPr>
        <p:txBody>
          <a:bodyPr wrap="square">
            <a:spAutoFit/>
          </a:bodyPr>
          <a:lstStyle/>
          <a:p>
            <a:r>
              <a:rPr lang="en-US" sz="2800" b="1" dirty="0">
                <a:solidFill>
                  <a:schemeClr val="bg1"/>
                </a:solidFill>
              </a:rPr>
              <a:t>Arise, ye who refuse to be slaves</a:t>
            </a:r>
          </a:p>
          <a:p>
            <a:r>
              <a:rPr lang="en-US" sz="2800" b="1" dirty="0">
                <a:solidFill>
                  <a:schemeClr val="bg1"/>
                </a:solidFill>
              </a:rPr>
              <a:t>With our very flesh and blood Let us build our new Great Wall!</a:t>
            </a:r>
          </a:p>
          <a:p>
            <a:r>
              <a:rPr lang="en-US" sz="2800" b="1" dirty="0">
                <a:solidFill>
                  <a:schemeClr val="bg1"/>
                </a:solidFill>
              </a:rPr>
              <a:t>The Peoples of China are in the most critical time, </a:t>
            </a:r>
            <a:endParaRPr lang="en-US" sz="2800" b="1" dirty="0" smtClean="0">
              <a:solidFill>
                <a:schemeClr val="bg1"/>
              </a:solidFill>
            </a:endParaRPr>
          </a:p>
          <a:p>
            <a:r>
              <a:rPr lang="en-US" sz="2800" b="1" dirty="0" smtClean="0">
                <a:solidFill>
                  <a:schemeClr val="bg1"/>
                </a:solidFill>
              </a:rPr>
              <a:t>Everybody </a:t>
            </a:r>
            <a:r>
              <a:rPr lang="en-US" sz="2800" b="1" dirty="0">
                <a:solidFill>
                  <a:schemeClr val="bg1"/>
                </a:solidFill>
              </a:rPr>
              <a:t>must roar his defiance.</a:t>
            </a:r>
          </a:p>
          <a:p>
            <a:r>
              <a:rPr lang="en-US" sz="2800" b="1" dirty="0">
                <a:solidFill>
                  <a:schemeClr val="bg1"/>
                </a:solidFill>
              </a:rPr>
              <a:t>Arise! Arise! Arise! Millions of hearts with one mind,</a:t>
            </a:r>
          </a:p>
          <a:p>
            <a:r>
              <a:rPr lang="en-US" sz="2800" b="1" dirty="0">
                <a:solidFill>
                  <a:schemeClr val="bg1"/>
                </a:solidFill>
              </a:rPr>
              <a:t>Brave the enemy's gunfire, March on! Brave the enemy's gunfire,</a:t>
            </a:r>
          </a:p>
          <a:p>
            <a:r>
              <a:rPr lang="en-US" sz="2800" b="1" dirty="0">
                <a:solidFill>
                  <a:schemeClr val="bg1"/>
                </a:solidFill>
              </a:rPr>
              <a:t>March on! March on! March on, on! </a:t>
            </a:r>
          </a:p>
        </p:txBody>
      </p:sp>
    </p:spTree>
    <p:extLst>
      <p:ext uri="{BB962C8B-B14F-4D97-AF65-F5344CB8AC3E}">
        <p14:creationId xmlns:p14="http://schemas.microsoft.com/office/powerpoint/2010/main" val="376973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 restart="whenNotActive" fill="hold" evtFilter="cancelBubble" nodeType="interactiveSeq">
                <p:stCondLst>
                  <p:cond evt="onClick" delay="0">
                    <p:tgtEl>
                      <p:spTgt spid="5"/>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47368" fill="hold"/>
                                        <p:tgtEl>
                                          <p:spTgt spid="5"/>
                                        </p:tgtEl>
                                      </p:cBhvr>
                                    </p:cmd>
                                  </p:childTnLst>
                                </p:cTn>
                              </p:par>
                            </p:childTnLst>
                          </p:cTn>
                        </p:par>
                      </p:childTnLst>
                    </p:cTn>
                  </p:par>
                </p:childTnLst>
              </p:cTn>
              <p:nextCondLst>
                <p:cond evt="onClick" delay="0">
                  <p:tgtEl>
                    <p:spTgt spid="5"/>
                  </p:tgtEl>
                </p:cond>
              </p:nextCondLst>
            </p:seq>
            <p:audio>
              <p:cMediaNode vol="80000">
                <p:cTn id="22" fill="hold" display="0">
                  <p:stCondLst>
                    <p:cond delay="indefinite"/>
                  </p:stCondLst>
                  <p:endCondLst>
                    <p:cond evt="onStopAudio" delay="0">
                      <p:tgtEl>
                        <p:sldTgt/>
                      </p:tgtEl>
                    </p:cond>
                  </p:endCondLst>
                </p:cTn>
                <p:tgtEl>
                  <p:spTgt spid="5"/>
                </p:tgtEl>
              </p:cMediaNode>
            </p:audio>
          </p:childTnLst>
        </p:cTn>
      </p:par>
    </p:tnLst>
    <p:bldLst>
      <p:bldP spid="4" grpId="0"/>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525" y="0"/>
            <a:ext cx="1026859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726268" y="2967335"/>
            <a:ext cx="5982728"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This Land is My Land</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684881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t>Holidays</a:t>
            </a:r>
            <a:endParaRPr lang="en-US" sz="6600" b="1" dirty="0"/>
          </a:p>
        </p:txBody>
      </p:sp>
      <p:sp>
        <p:nvSpPr>
          <p:cNvPr id="3" name="Content Placeholder 2"/>
          <p:cNvSpPr>
            <a:spLocks noGrp="1"/>
          </p:cNvSpPr>
          <p:nvPr>
            <p:ph idx="1"/>
          </p:nvPr>
        </p:nvSpPr>
        <p:spPr>
          <a:xfrm>
            <a:off x="239111" y="1930104"/>
            <a:ext cx="10515600" cy="4351338"/>
          </a:xfrm>
        </p:spPr>
        <p:txBody>
          <a:bodyPr/>
          <a:lstStyle/>
          <a:p>
            <a:pPr marL="0" indent="0">
              <a:buNone/>
            </a:pPr>
            <a:r>
              <a:rPr lang="en-US" sz="4000" dirty="0" smtClean="0"/>
              <a:t>We love holidays so very much,</a:t>
            </a:r>
          </a:p>
          <a:p>
            <a:pPr marL="0" indent="0">
              <a:buNone/>
            </a:pPr>
            <a:r>
              <a:rPr lang="en-US" sz="4000" dirty="0" smtClean="0"/>
              <a:t>For we love to stay in touch,</a:t>
            </a:r>
          </a:p>
          <a:p>
            <a:pPr marL="0" indent="0">
              <a:buNone/>
            </a:pPr>
            <a:r>
              <a:rPr lang="en-US" sz="4000" dirty="0" smtClean="0"/>
              <a:t>With friends and family,</a:t>
            </a:r>
          </a:p>
          <a:p>
            <a:pPr marL="0" indent="0">
              <a:buNone/>
            </a:pPr>
            <a:r>
              <a:rPr lang="en-US" sz="4000" dirty="0" smtClean="0"/>
              <a:t>Visiting happily,</a:t>
            </a:r>
          </a:p>
          <a:p>
            <a:pPr marL="0" indent="0">
              <a:buNone/>
            </a:pPr>
            <a:r>
              <a:rPr lang="en-US" sz="4000" dirty="0" smtClean="0"/>
              <a:t>Eating sweet dumplings and such. </a:t>
            </a:r>
          </a:p>
          <a:p>
            <a:pPr marL="0" indent="0">
              <a:buNone/>
            </a:pPr>
            <a:endParaRPr lang="en-US" dirty="0" smtClean="0"/>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2948" y="86709"/>
            <a:ext cx="4469052" cy="6771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16057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7199</TotalTime>
  <Words>1697</Words>
  <Application>Microsoft Office PowerPoint</Application>
  <PresentationFormat>Custom</PresentationFormat>
  <Paragraphs>229</Paragraphs>
  <Slides>68</Slides>
  <Notes>2</Notes>
  <HiddenSlides>0</HiddenSlides>
  <MMClips>1</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PowerPoint Presentation</vt:lpstr>
      <vt:lpstr> Next English Corner Thursday, October 16, 2014  7 PM  </vt:lpstr>
      <vt:lpstr>Our English Corner Friends October 9, 2014</vt:lpstr>
      <vt:lpstr>Our English Corner Friends October 9, 2014</vt:lpstr>
      <vt:lpstr>PowerPoint Presentation</vt:lpstr>
      <vt:lpstr>The Amazing China March of the Volunteers</vt:lpstr>
      <vt:lpstr>PowerPoint Presentation</vt:lpstr>
      <vt:lpstr> </vt:lpstr>
      <vt:lpstr>Holidays</vt:lpstr>
      <vt:lpstr>National Holiday</vt:lpstr>
      <vt:lpstr>PowerPoint Presentation</vt:lpstr>
      <vt:lpstr>PowerPoint Presentation</vt:lpstr>
      <vt:lpstr>PowerPoint Presentation</vt:lpstr>
      <vt:lpstr>PowerPoint Presentation</vt:lpstr>
      <vt:lpstr>Wedding Celebrations</vt:lpstr>
      <vt:lpstr>PowerPoint Presentation</vt:lpstr>
      <vt:lpstr>Terra-cotta Warriors 8th Wonder of the World</vt:lpstr>
      <vt:lpstr>PowerPoint Presentation</vt:lpstr>
      <vt:lpstr>PowerPoint Presentation</vt:lpstr>
      <vt:lpstr>PowerPoint Presentation</vt:lpstr>
      <vt:lpstr>PowerPoint Presentation</vt:lpstr>
      <vt:lpstr>Traveling by Camel Train</vt:lpstr>
      <vt:lpstr>PowerPoint Presentation</vt:lpstr>
      <vt:lpstr>PowerPoint Presentation</vt:lpstr>
      <vt:lpstr>PowerPoint Presentation</vt:lpstr>
      <vt:lpstr>PowerPoint Presentation</vt:lpstr>
      <vt:lpstr>PowerPoint Presentation</vt:lpstr>
      <vt:lpstr>PowerPoint Presentation</vt:lpstr>
      <vt:lpstr>Monkey 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Bazaars </vt:lpstr>
      <vt:lpstr>PowerPoint Presentation</vt:lpstr>
      <vt:lpstr>PowerPoint Presentation</vt:lpstr>
      <vt:lpstr>PowerPoint Presentation</vt:lpstr>
      <vt:lpstr>PowerPoint Presentation</vt:lpstr>
      <vt:lpstr>PowerPoint Presentation</vt:lpstr>
      <vt:lpstr>Meet &amp; Greet Let’s Have a Chat!!!!</vt:lpstr>
      <vt:lpstr>PowerPoint Presentation</vt:lpstr>
      <vt:lpstr>Idiom Mime</vt:lpstr>
      <vt:lpstr>Idiom Mime Directions</vt:lpstr>
      <vt:lpstr>Idioms  </vt:lpstr>
      <vt:lpstr>Chinglish    Translations</vt:lpstr>
      <vt:lpstr> Questions</vt:lpstr>
      <vt:lpstr>What are some of the topics you would like to discuss in class and/or English Corners?</vt:lpstr>
      <vt:lpstr>PowerPoint Presentation</vt:lpstr>
      <vt:lpstr>PowerPoint Presentation</vt:lpstr>
      <vt:lpstr>Vocabulary Builders</vt:lpstr>
      <vt:lpstr>Five Phases of Dating</vt:lpstr>
      <vt:lpstr> Five Phases of Dating</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574</cp:revision>
  <cp:lastPrinted>2014-10-15T10:36:25Z</cp:lastPrinted>
  <dcterms:created xsi:type="dcterms:W3CDTF">2013-09-17T00:49:18Z</dcterms:created>
  <dcterms:modified xsi:type="dcterms:W3CDTF">2014-10-15T10:38:16Z</dcterms:modified>
</cp:coreProperties>
</file>