
<file path=[Content_Types].xml><?xml version="1.0" encoding="utf-8"?>
<Types xmlns="http://schemas.openxmlformats.org/package/2006/content-types">
  <Default Extension="png" ContentType="image/png"/>
  <Default Extension="jpeg" ContentType="image/jpeg"/>
  <Default Extension="rm" ContentType="audio/unknown"/>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sldIdLst>
    <p:sldId id="730" r:id="rId2"/>
    <p:sldId id="267" r:id="rId3"/>
    <p:sldId id="731" r:id="rId4"/>
    <p:sldId id="732" r:id="rId5"/>
    <p:sldId id="759" r:id="rId6"/>
    <p:sldId id="760" r:id="rId7"/>
    <p:sldId id="705" r:id="rId8"/>
    <p:sldId id="733" r:id="rId9"/>
    <p:sldId id="762" r:id="rId10"/>
    <p:sldId id="735" r:id="rId11"/>
    <p:sldId id="736" r:id="rId12"/>
    <p:sldId id="737" r:id="rId13"/>
    <p:sldId id="738" r:id="rId14"/>
    <p:sldId id="739" r:id="rId15"/>
    <p:sldId id="740" r:id="rId16"/>
    <p:sldId id="741" r:id="rId17"/>
    <p:sldId id="742" r:id="rId18"/>
    <p:sldId id="743" r:id="rId19"/>
    <p:sldId id="744" r:id="rId20"/>
    <p:sldId id="745" r:id="rId21"/>
    <p:sldId id="746" r:id="rId22"/>
    <p:sldId id="747" r:id="rId23"/>
    <p:sldId id="748" r:id="rId24"/>
    <p:sldId id="749" r:id="rId25"/>
    <p:sldId id="750" r:id="rId26"/>
    <p:sldId id="751" r:id="rId27"/>
    <p:sldId id="753" r:id="rId28"/>
    <p:sldId id="754" r:id="rId29"/>
    <p:sldId id="755" r:id="rId30"/>
    <p:sldId id="752" r:id="rId31"/>
    <p:sldId id="756" r:id="rId32"/>
    <p:sldId id="757" r:id="rId33"/>
    <p:sldId id="758" r:id="rId34"/>
    <p:sldId id="703" r:id="rId35"/>
    <p:sldId id="407" r:id="rId36"/>
    <p:sldId id="707" r:id="rId37"/>
    <p:sldId id="708" r:id="rId38"/>
    <p:sldId id="600" r:id="rId39"/>
    <p:sldId id="726" r:id="rId40"/>
    <p:sldId id="710" r:id="rId41"/>
    <p:sldId id="709" r:id="rId42"/>
    <p:sldId id="711" r:id="rId43"/>
    <p:sldId id="712" r:id="rId44"/>
    <p:sldId id="713" r:id="rId45"/>
    <p:sldId id="714" r:id="rId46"/>
    <p:sldId id="715" r:id="rId47"/>
    <p:sldId id="716" r:id="rId48"/>
    <p:sldId id="717" r:id="rId49"/>
    <p:sldId id="718" r:id="rId50"/>
    <p:sldId id="719" r:id="rId51"/>
    <p:sldId id="724" r:id="rId52"/>
    <p:sldId id="721" r:id="rId53"/>
    <p:sldId id="722" r:id="rId54"/>
    <p:sldId id="723" r:id="rId55"/>
    <p:sldId id="761" r:id="rId56"/>
    <p:sldId id="698" r:id="rId57"/>
    <p:sldId id="598" r:id="rId58"/>
    <p:sldId id="454" r:id="rId59"/>
    <p:sldId id="728" r:id="rId60"/>
    <p:sldId id="729" r:id="rId61"/>
    <p:sldId id="264" r:id="rId62"/>
    <p:sldId id="481" r:id="rId63"/>
    <p:sldId id="482" r:id="rId64"/>
    <p:sldId id="597" r:id="rId65"/>
    <p:sldId id="619" r:id="rId66"/>
    <p:sldId id="621" r:id="rId67"/>
    <p:sldId id="622" r:id="rId68"/>
    <p:sldId id="646" r:id="rId69"/>
    <p:sldId id="647" r:id="rId70"/>
    <p:sldId id="648" r:id="rId71"/>
    <p:sldId id="649" r:id="rId72"/>
    <p:sldId id="650" r:id="rId73"/>
    <p:sldId id="651" r:id="rId74"/>
    <p:sldId id="652" r:id="rId75"/>
    <p:sldId id="653" r:id="rId76"/>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00" autoAdjust="0"/>
    <p:restoredTop sz="94660"/>
  </p:normalViewPr>
  <p:slideViewPr>
    <p:cSldViewPr snapToGrid="0">
      <p:cViewPr>
        <p:scale>
          <a:sx n="60" d="100"/>
          <a:sy n="60" d="100"/>
        </p:scale>
        <p:origin x="-1716" y="-384"/>
      </p:cViewPr>
      <p:guideLst>
        <p:guide orient="horz" pos="2160"/>
        <p:guide pos="3840"/>
      </p:guideLst>
    </p:cSldViewPr>
  </p:slideViewPr>
  <p:notesTextViewPr>
    <p:cViewPr>
      <p:scale>
        <a:sx n="1" d="1"/>
        <a:sy n="1" d="1"/>
      </p:scale>
      <p:origin x="0" y="0"/>
    </p:cViewPr>
  </p:notesTextViewPr>
  <p:sorterViewPr>
    <p:cViewPr>
      <p:scale>
        <a:sx n="66" d="100"/>
        <a:sy n="66" d="100"/>
      </p:scale>
      <p:origin x="0" y="655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9D442191-C85D-40F8-B3AE-E8AC54426D83}" type="datetimeFigureOut">
              <a:rPr lang="en-US" smtClean="0"/>
              <a:pPr/>
              <a:t>10/10/2014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0C602954-3A6B-497E-8CAD-8CC77A605943}" type="slidenum">
              <a:rPr lang="en-US" smtClean="0"/>
              <a:pPr/>
              <a:t>‹#›</a:t>
            </a:fld>
            <a:endParaRPr lang="en-US"/>
          </a:p>
        </p:txBody>
      </p:sp>
    </p:spTree>
    <p:extLst>
      <p:ext uri="{BB962C8B-B14F-4D97-AF65-F5344CB8AC3E}">
        <p14:creationId xmlns:p14="http://schemas.microsoft.com/office/powerpoint/2010/main" val="3675594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129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55EEED1-2568-4CB2-BE26-D536D0FC214C}" type="slidenum">
              <a:rPr lang="en-US" altLang="en-US">
                <a:latin typeface="Arial" charset="0"/>
              </a:rPr>
              <a:pPr eaLnBrk="1" hangingPunct="1">
                <a:spcBef>
                  <a:spcPct val="0"/>
                </a:spcBef>
              </a:pPr>
              <a:t>1</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635000" y="1163638"/>
            <a:ext cx="5588000" cy="31432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3A4451F3-EA85-409E-A850-7309A1391DAB}" type="slidenum">
              <a:rPr lang="en-US" altLang="en-US">
                <a:latin typeface="Arial" charset="0"/>
              </a:rPr>
              <a:pPr eaLnBrk="1" hangingPunct="1">
                <a:spcBef>
                  <a:spcPct val="0"/>
                </a:spcBef>
              </a:pPr>
              <a:t>7</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7903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979806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416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27E469-E76D-4506-93AE-00EBB45EAD69}"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36189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27E469-E76D-4506-93AE-00EBB45EAD69}" type="datetimeFigureOut">
              <a:rPr lang="en-US" smtClean="0"/>
              <a:pPr/>
              <a:t>10/10/2014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1567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27E469-E76D-4506-93AE-00EBB45EAD69}" type="datetimeFigureOut">
              <a:rPr lang="en-US" smtClean="0"/>
              <a:pPr/>
              <a:t>10/10/2014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1021164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27E469-E76D-4506-93AE-00EBB45EAD69}" type="datetimeFigureOut">
              <a:rPr lang="en-US" smtClean="0"/>
              <a:pPr/>
              <a:t>10/10/2014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3856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27E469-E76D-4506-93AE-00EBB45EAD69}" type="datetimeFigureOut">
              <a:rPr lang="en-US" smtClean="0"/>
              <a:pPr/>
              <a:t>10/10/2014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2411492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27E469-E76D-4506-93AE-00EBB45EAD69}" type="datetimeFigureOut">
              <a:rPr lang="en-US" smtClean="0"/>
              <a:pPr/>
              <a:t>10/10/2014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587119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10/10/2014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119407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27E469-E76D-4506-93AE-00EBB45EAD69}" type="datetimeFigureOut">
              <a:rPr lang="en-US" smtClean="0"/>
              <a:pPr/>
              <a:t>10/10/2014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414D5-E642-40FE-B8F5-88F82B8EB10A}" type="slidenum">
              <a:rPr lang="en-US" smtClean="0"/>
              <a:pPr/>
              <a:t>‹#›</a:t>
            </a:fld>
            <a:endParaRPr lang="en-US"/>
          </a:p>
        </p:txBody>
      </p:sp>
    </p:spTree>
    <p:extLst>
      <p:ext uri="{BB962C8B-B14F-4D97-AF65-F5344CB8AC3E}">
        <p14:creationId xmlns:p14="http://schemas.microsoft.com/office/powerpoint/2010/main" val="360499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27E469-E76D-4506-93AE-00EBB45EAD69}" type="datetimeFigureOut">
              <a:rPr lang="en-US" smtClean="0"/>
              <a:pPr/>
              <a:t>10/10/2014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414D5-E642-40FE-B8F5-88F82B8EB10A}" type="slidenum">
              <a:rPr lang="en-US" smtClean="0"/>
              <a:pPr/>
              <a:t>‹#›</a:t>
            </a:fld>
            <a:endParaRPr lang="en-US"/>
          </a:p>
        </p:txBody>
      </p:sp>
    </p:spTree>
    <p:extLst>
      <p:ext uri="{BB962C8B-B14F-4D97-AF65-F5344CB8AC3E}">
        <p14:creationId xmlns:p14="http://schemas.microsoft.com/office/powerpoint/2010/main" val="287166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rm"/><Relationship Id="rId1" Type="http://schemas.microsoft.com/office/2007/relationships/media" Target="../media/media1.rm"/><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1765301" y="387133"/>
            <a:ext cx="9539817" cy="646331"/>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600" b="1" dirty="0" smtClean="0">
                <a:effectLst>
                  <a:outerShdw blurRad="38100" dist="38100" dir="2700000" algn="tl">
                    <a:srgbClr val="336699"/>
                  </a:outerShdw>
                </a:effectLst>
                <a:latin typeface="Comic Sans MS" pitchFamily="66" charset="0"/>
              </a:rPr>
              <a:t>Welcome to English Corner</a:t>
            </a:r>
          </a:p>
        </p:txBody>
      </p:sp>
      <p:pic>
        <p:nvPicPr>
          <p:cNvPr id="6144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1669" y="1033465"/>
            <a:ext cx="6936828" cy="751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11705" y="1839179"/>
            <a:ext cx="6391622" cy="1538883"/>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Professors</a:t>
            </a:r>
          </a:p>
          <a:p>
            <a:pPr algn="ctr"/>
            <a:r>
              <a:rPr lang="en-US" sz="4000" b="1" cap="none" spc="300" dirty="0" smtClean="0">
                <a:ln w="11430" cmpd="sng">
                  <a:solidFill>
                    <a:schemeClr val="accent1">
                      <a:tint val="10000"/>
                    </a:schemeClr>
                  </a:solidFill>
                  <a:prstDash val="solid"/>
                  <a:miter lim="800000"/>
                </a:ln>
                <a:effectLst>
                  <a:glow rad="45500">
                    <a:schemeClr val="accent1">
                      <a:satMod val="220000"/>
                      <a:alpha val="35000"/>
                    </a:schemeClr>
                  </a:glow>
                </a:effectLst>
              </a:rPr>
              <a:t>John and Marie Murdoch</a:t>
            </a:r>
            <a:endParaRPr lang="en-US" sz="4000" b="1" cap="none" spc="300" dirty="0">
              <a:ln w="11430" cmpd="sng">
                <a:solidFill>
                  <a:schemeClr val="accent1">
                    <a:tint val="10000"/>
                  </a:schemeClr>
                </a:solidFill>
                <a:prstDash val="solid"/>
                <a:miter lim="800000"/>
              </a:ln>
              <a:effectLst>
                <a:glow rad="45500">
                  <a:schemeClr val="accent1">
                    <a:satMod val="220000"/>
                    <a:alpha val="35000"/>
                  </a:schemeClr>
                </a:glow>
              </a:effectLst>
            </a:endParaRPr>
          </a:p>
        </p:txBody>
      </p:sp>
    </p:spTree>
    <p:extLst>
      <p:ext uri="{BB962C8B-B14F-4D97-AF65-F5344CB8AC3E}">
        <p14:creationId xmlns:p14="http://schemas.microsoft.com/office/powerpoint/2010/main" val="140779077"/>
      </p:ext>
    </p:extLst>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6" name="Content Placeholder 5" descr="http://www.seussville.com/images/bookcovers/214/9780679805274.gif"/>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0" y="-152400"/>
            <a:ext cx="9855200" cy="6781800"/>
          </a:xfrm>
          <a:prstGeom prst="rect">
            <a:avLst/>
          </a:prstGeom>
          <a:noFill/>
          <a:ln>
            <a:noFill/>
          </a:ln>
        </p:spPr>
      </p:pic>
    </p:spTree>
    <p:extLst>
      <p:ext uri="{BB962C8B-B14F-4D97-AF65-F5344CB8AC3E}">
        <p14:creationId xmlns:p14="http://schemas.microsoft.com/office/powerpoint/2010/main" val="4466645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7200" dirty="0" smtClean="0"/>
              <a:t>Northwest China</a:t>
            </a:r>
            <a:endParaRPr lang="en-US" sz="7200" dirty="0"/>
          </a:p>
        </p:txBody>
      </p:sp>
      <p:sp>
        <p:nvSpPr>
          <p:cNvPr id="3" name="Content Placeholder 2"/>
          <p:cNvSpPr>
            <a:spLocks noGrp="1"/>
          </p:cNvSpPr>
          <p:nvPr>
            <p:ph idx="1"/>
          </p:nvPr>
        </p:nvSpPr>
        <p:spPr/>
        <p:txBody>
          <a:bodyPr/>
          <a:lstStyle/>
          <a:p>
            <a:r>
              <a:rPr lang="en-US" sz="7200" dirty="0" err="1" smtClean="0"/>
              <a:t>Urumchi</a:t>
            </a:r>
            <a:r>
              <a:rPr lang="en-US" sz="7200" dirty="0" smtClean="0"/>
              <a:t> </a:t>
            </a:r>
          </a:p>
          <a:p>
            <a:r>
              <a:rPr lang="en-US" sz="7200" dirty="0" smtClean="0"/>
              <a:t>Xi’an  </a:t>
            </a:r>
          </a:p>
          <a:p>
            <a:endParaRPr lang="en-US" dirty="0"/>
          </a:p>
        </p:txBody>
      </p:sp>
    </p:spTree>
    <p:extLst>
      <p:ext uri="{BB962C8B-B14F-4D97-AF65-F5344CB8AC3E}">
        <p14:creationId xmlns:p14="http://schemas.microsoft.com/office/powerpoint/2010/main" val="13723038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Famous Raisins</a:t>
            </a:r>
            <a:endParaRPr lang="en-US" dirty="0"/>
          </a:p>
        </p:txBody>
      </p:sp>
      <p:sp>
        <p:nvSpPr>
          <p:cNvPr id="5" name="Content Placeholder 4"/>
          <p:cNvSpPr>
            <a:spLocks noGrp="1"/>
          </p:cNvSpPr>
          <p:nvPr>
            <p:ph idx="1"/>
          </p:nvPr>
        </p:nvSpPr>
        <p:spPr/>
        <p:txBody>
          <a:bodyPr/>
          <a:lstStyle/>
          <a:p>
            <a:endParaRPr lang="en-US" dirty="0"/>
          </a:p>
        </p:txBody>
      </p:sp>
      <p:pic>
        <p:nvPicPr>
          <p:cNvPr id="1026" name="Picture 2" descr="G:\DCIM\100MSDCF\DSC0011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25601" y="1600201"/>
            <a:ext cx="9248887" cy="5202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90801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Famous Nuts </a:t>
            </a:r>
            <a:endParaRPr lang="en-US" dirty="0"/>
          </a:p>
        </p:txBody>
      </p:sp>
      <p:sp>
        <p:nvSpPr>
          <p:cNvPr id="5" name="Content Placeholder 4"/>
          <p:cNvSpPr>
            <a:spLocks noGrp="1"/>
          </p:cNvSpPr>
          <p:nvPr>
            <p:ph idx="1"/>
          </p:nvPr>
        </p:nvSpPr>
        <p:spPr/>
        <p:txBody>
          <a:bodyPr/>
          <a:lstStyle/>
          <a:p>
            <a:endParaRPr lang="en-US" dirty="0"/>
          </a:p>
        </p:txBody>
      </p:sp>
      <p:pic>
        <p:nvPicPr>
          <p:cNvPr id="2050" name="Picture 2" descr="G:\DCIM\100MSDCF\DSC0011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2400" y="1548820"/>
            <a:ext cx="9438541" cy="5309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50430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Wedding Celebrations</a:t>
            </a:r>
            <a:endParaRPr lang="en-US" dirty="0"/>
          </a:p>
        </p:txBody>
      </p:sp>
      <p:sp>
        <p:nvSpPr>
          <p:cNvPr id="5" name="Content Placeholder 4"/>
          <p:cNvSpPr>
            <a:spLocks noGrp="1"/>
          </p:cNvSpPr>
          <p:nvPr>
            <p:ph idx="1"/>
          </p:nvPr>
        </p:nvSpPr>
        <p:spPr/>
        <p:txBody>
          <a:bodyPr/>
          <a:lstStyle/>
          <a:p>
            <a:endParaRPr lang="en-US" dirty="0"/>
          </a:p>
        </p:txBody>
      </p:sp>
      <p:pic>
        <p:nvPicPr>
          <p:cNvPr id="3074" name="Picture 2" descr="G:\DCIM\100MSDCF\DSC001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3601" y="1689463"/>
            <a:ext cx="9029047" cy="507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5445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152400"/>
            <a:ext cx="10972800" cy="1143000"/>
          </a:xfrm>
        </p:spPr>
        <p:txBody>
          <a:bodyPr/>
          <a:lstStyle/>
          <a:p>
            <a:pPr algn="ctr"/>
            <a:r>
              <a:rPr lang="en-US" dirty="0" smtClean="0"/>
              <a:t>Bazaars </a:t>
            </a:r>
            <a:endParaRPr lang="en-US" dirty="0"/>
          </a:p>
        </p:txBody>
      </p:sp>
      <p:sp>
        <p:nvSpPr>
          <p:cNvPr id="5" name="Content Placeholder 4"/>
          <p:cNvSpPr>
            <a:spLocks noGrp="1"/>
          </p:cNvSpPr>
          <p:nvPr>
            <p:ph idx="1"/>
          </p:nvPr>
        </p:nvSpPr>
        <p:spPr/>
        <p:txBody>
          <a:bodyPr/>
          <a:lstStyle/>
          <a:p>
            <a:endParaRPr lang="en-US" dirty="0"/>
          </a:p>
        </p:txBody>
      </p:sp>
      <p:pic>
        <p:nvPicPr>
          <p:cNvPr id="4098" name="Picture 2" descr="G:\DCIM\100MSDCF\DSC0012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34629" y="1095429"/>
            <a:ext cx="10244571" cy="57625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5445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Beautiful Bronze</a:t>
            </a:r>
            <a:endParaRPr lang="en-US" dirty="0"/>
          </a:p>
        </p:txBody>
      </p:sp>
      <p:sp>
        <p:nvSpPr>
          <p:cNvPr id="5" name="Content Placeholder 4"/>
          <p:cNvSpPr>
            <a:spLocks noGrp="1"/>
          </p:cNvSpPr>
          <p:nvPr>
            <p:ph idx="1"/>
          </p:nvPr>
        </p:nvSpPr>
        <p:spPr/>
        <p:txBody>
          <a:bodyPr/>
          <a:lstStyle/>
          <a:p>
            <a:endParaRPr lang="en-US" dirty="0"/>
          </a:p>
        </p:txBody>
      </p:sp>
      <p:pic>
        <p:nvPicPr>
          <p:cNvPr id="5122" name="Picture 2" descr="G:\DCIM\100MSDCF\DSC0013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1477" y="1779162"/>
            <a:ext cx="9029047" cy="507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5445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Beautiful Art Work</a:t>
            </a:r>
            <a:endParaRPr lang="en-US" dirty="0"/>
          </a:p>
        </p:txBody>
      </p:sp>
      <p:sp>
        <p:nvSpPr>
          <p:cNvPr id="5" name="Content Placeholder 4"/>
          <p:cNvSpPr>
            <a:spLocks noGrp="1"/>
          </p:cNvSpPr>
          <p:nvPr>
            <p:ph idx="1"/>
          </p:nvPr>
        </p:nvSpPr>
        <p:spPr/>
        <p:txBody>
          <a:bodyPr/>
          <a:lstStyle/>
          <a:p>
            <a:endParaRPr lang="en-US" dirty="0"/>
          </a:p>
        </p:txBody>
      </p:sp>
      <p:pic>
        <p:nvPicPr>
          <p:cNvPr id="6146" name="Picture 2" descr="G:\DCIM\100MSDCF\DSC0046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61157" y="1506801"/>
            <a:ext cx="9513244" cy="535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83786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Remote Roads</a:t>
            </a:r>
            <a:endParaRPr lang="en-US" dirty="0"/>
          </a:p>
        </p:txBody>
      </p:sp>
      <p:sp>
        <p:nvSpPr>
          <p:cNvPr id="5" name="Content Placeholder 4"/>
          <p:cNvSpPr>
            <a:spLocks noGrp="1"/>
          </p:cNvSpPr>
          <p:nvPr>
            <p:ph idx="1"/>
          </p:nvPr>
        </p:nvSpPr>
        <p:spPr/>
        <p:txBody>
          <a:bodyPr/>
          <a:lstStyle/>
          <a:p>
            <a:endParaRPr lang="en-US" dirty="0"/>
          </a:p>
        </p:txBody>
      </p:sp>
      <p:pic>
        <p:nvPicPr>
          <p:cNvPr id="6146" name="Picture 2" descr="G:\DCIM\100MSDCF\DSC0016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676400"/>
            <a:ext cx="11738380" cy="6602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5445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Mazar</a:t>
            </a:r>
            <a:r>
              <a:rPr lang="en-US" dirty="0" smtClean="0"/>
              <a:t> Village</a:t>
            </a:r>
            <a:endParaRPr lang="en-US" dirty="0"/>
          </a:p>
        </p:txBody>
      </p:sp>
      <p:sp>
        <p:nvSpPr>
          <p:cNvPr id="3" name="Content Placeholder 2"/>
          <p:cNvSpPr>
            <a:spLocks noGrp="1"/>
          </p:cNvSpPr>
          <p:nvPr>
            <p:ph idx="1"/>
          </p:nvPr>
        </p:nvSpPr>
        <p:spPr/>
        <p:txBody>
          <a:bodyPr/>
          <a:lstStyle/>
          <a:p>
            <a:endParaRPr lang="en-US" dirty="0"/>
          </a:p>
        </p:txBody>
      </p:sp>
      <p:pic>
        <p:nvPicPr>
          <p:cNvPr id="9218" name="Picture 2" descr="G:\DCIM\100KC875\100_754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599" y="1363718"/>
            <a:ext cx="11108267" cy="624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02620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5573" y="2839764"/>
            <a:ext cx="10515600" cy="1325563"/>
          </a:xfrm>
        </p:spPr>
        <p:txBody>
          <a:bodyPr>
            <a:noAutofit/>
          </a:bodyPr>
          <a:lstStyle/>
          <a:p>
            <a:pPr algn="ct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r>
              <a:rPr lang="en-US" sz="6000" b="1" dirty="0">
                <a:latin typeface="Times New Roman" panose="02020603050405020304" pitchFamily="18" charset="0"/>
                <a:cs typeface="Times New Roman" panose="02020603050405020304" pitchFamily="18" charset="0"/>
              </a:rPr>
              <a:t>Next English Corner</a:t>
            </a:r>
            <a:r>
              <a:rPr lang="en-US" sz="6000" b="1" dirty="0" smtClean="0">
                <a:latin typeface="Times New Roman" panose="02020603050405020304" pitchFamily="18" charset="0"/>
                <a:cs typeface="Times New Roman" panose="02020603050405020304" pitchFamily="18" charset="0"/>
              </a:rPr>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Thursday, October 16, 2014 </a:t>
            </a:r>
            <a:br>
              <a:rPr lang="en-US" sz="6000" b="1" dirty="0" smtClean="0">
                <a:latin typeface="Times New Roman" panose="02020603050405020304" pitchFamily="18" charset="0"/>
                <a:cs typeface="Times New Roman" panose="02020603050405020304" pitchFamily="18" charset="0"/>
              </a:rPr>
            </a:br>
            <a:r>
              <a:rPr lang="en-US" sz="6000" b="1" dirty="0" smtClean="0">
                <a:latin typeface="Times New Roman" panose="02020603050405020304" pitchFamily="18" charset="0"/>
                <a:cs typeface="Times New Roman" panose="02020603050405020304" pitchFamily="18" charset="0"/>
              </a:rPr>
              <a:t>7 </a:t>
            </a:r>
            <a:r>
              <a:rPr lang="en-US" sz="6000" b="1" dirty="0">
                <a:latin typeface="Times New Roman" panose="02020603050405020304" pitchFamily="18" charset="0"/>
                <a:cs typeface="Times New Roman" panose="02020603050405020304" pitchFamily="18" charset="0"/>
              </a:rPr>
              <a:t>PM</a:t>
            </a:r>
            <a:br>
              <a:rPr lang="en-US" sz="6000" b="1" dirty="0">
                <a:latin typeface="Times New Roman" panose="02020603050405020304" pitchFamily="18" charset="0"/>
                <a:cs typeface="Times New Roman" panose="02020603050405020304" pitchFamily="18" charset="0"/>
              </a:rPr>
            </a:br>
            <a:r>
              <a:rPr lang="en-US" sz="4800" b="1" dirty="0" smtClean="0">
                <a:latin typeface="Times New Roman" panose="02020603050405020304" pitchFamily="18" charset="0"/>
                <a:cs typeface="Times New Roman" panose="02020603050405020304" pitchFamily="18" charset="0"/>
              </a:rPr>
              <a:t/>
            </a:r>
            <a:br>
              <a:rPr lang="en-US" sz="4800" b="1" dirty="0" smtClean="0">
                <a:latin typeface="Times New Roman" panose="02020603050405020304" pitchFamily="18" charset="0"/>
                <a:cs typeface="Times New Roman" panose="02020603050405020304" pitchFamily="18" charset="0"/>
              </a:rPr>
            </a:br>
            <a:endParaRPr lang="en-US" sz="4800" b="1" dirty="0">
              <a:latin typeface="Times New Roman" panose="02020603050405020304" pitchFamily="18" charset="0"/>
              <a:cs typeface="Times New Roman" panose="02020603050405020304" pitchFamily="18" charset="0"/>
            </a:endParaRPr>
          </a:p>
        </p:txBody>
      </p:sp>
      <p:sp>
        <p:nvSpPr>
          <p:cNvPr id="5" name="Oval Callout 4"/>
          <p:cNvSpPr/>
          <p:nvPr/>
        </p:nvSpPr>
        <p:spPr>
          <a:xfrm>
            <a:off x="8639503" y="173421"/>
            <a:ext cx="3216166" cy="174997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Let’s have some Fun!</a:t>
            </a:r>
            <a:endParaRPr lang="en-US" sz="3600" dirty="0"/>
          </a:p>
        </p:txBody>
      </p:sp>
      <p:sp>
        <p:nvSpPr>
          <p:cNvPr id="6" name="Rectangular Callout 5"/>
          <p:cNvSpPr/>
          <p:nvPr/>
        </p:nvSpPr>
        <p:spPr>
          <a:xfrm>
            <a:off x="299545" y="173421"/>
            <a:ext cx="3121572" cy="1749972"/>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Bring a friend!</a:t>
            </a:r>
            <a:endParaRPr lang="en-US" sz="3600" dirty="0"/>
          </a:p>
        </p:txBody>
      </p:sp>
      <p:sp>
        <p:nvSpPr>
          <p:cNvPr id="7" name="Wave 6"/>
          <p:cNvSpPr/>
          <p:nvPr/>
        </p:nvSpPr>
        <p:spPr>
          <a:xfrm>
            <a:off x="882867" y="4508937"/>
            <a:ext cx="10168759" cy="220717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800" dirty="0" smtClean="0"/>
              <a:t>Come One; Come ALL</a:t>
            </a:r>
            <a:endParaRPr lang="en-US" sz="8800" dirty="0"/>
          </a:p>
        </p:txBody>
      </p:sp>
      <p:sp>
        <p:nvSpPr>
          <p:cNvPr id="8" name="Vertical Scroll 7"/>
          <p:cNvSpPr/>
          <p:nvPr/>
        </p:nvSpPr>
        <p:spPr>
          <a:xfrm>
            <a:off x="5517930" y="173421"/>
            <a:ext cx="1340069" cy="1749972"/>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Have </a:t>
            </a:r>
          </a:p>
          <a:p>
            <a:pPr algn="ctr"/>
            <a:r>
              <a:rPr lang="en-US" sz="2800" dirty="0" smtClean="0"/>
              <a:t>a </a:t>
            </a:r>
          </a:p>
          <a:p>
            <a:pPr algn="ctr"/>
            <a:r>
              <a:rPr lang="en-US" sz="2800" dirty="0" smtClean="0"/>
              <a:t>Treat.</a:t>
            </a:r>
            <a:endParaRPr lang="en-US" sz="2800" dirty="0"/>
          </a:p>
        </p:txBody>
      </p:sp>
    </p:spTree>
    <p:extLst>
      <p:ext uri="{BB962C8B-B14F-4D97-AF65-F5344CB8AC3E}">
        <p14:creationId xmlns:p14="http://schemas.microsoft.com/office/powerpoint/2010/main" val="2188888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t>Uyghur/</a:t>
            </a:r>
            <a:r>
              <a:rPr lang="en-US" dirty="0"/>
              <a:t>Uighur </a:t>
            </a:r>
            <a:r>
              <a:rPr lang="en-US" dirty="0" smtClean="0"/>
              <a:t> Village Sacred Shrine</a:t>
            </a:r>
            <a:endParaRPr lang="en-US" dirty="0"/>
          </a:p>
        </p:txBody>
      </p:sp>
      <p:pic>
        <p:nvPicPr>
          <p:cNvPr id="1026" name="Picture 2" descr="G:\DCIM\100MSDCF\DSC00209.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13745" y="1600200"/>
            <a:ext cx="9151055" cy="51474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5445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err="1" smtClean="0"/>
              <a:t>Yar</a:t>
            </a:r>
            <a:r>
              <a:rPr lang="en-US" dirty="0"/>
              <a:t> </a:t>
            </a:r>
            <a:r>
              <a:rPr lang="en-US" dirty="0" smtClean="0"/>
              <a:t>City Sacred Shrine</a:t>
            </a:r>
            <a:endParaRPr lang="en-US" dirty="0"/>
          </a:p>
        </p:txBody>
      </p:sp>
      <p:sp>
        <p:nvSpPr>
          <p:cNvPr id="5" name="Content Placeholder 4"/>
          <p:cNvSpPr>
            <a:spLocks noGrp="1"/>
          </p:cNvSpPr>
          <p:nvPr>
            <p:ph idx="1"/>
          </p:nvPr>
        </p:nvSpPr>
        <p:spPr/>
        <p:txBody>
          <a:bodyPr/>
          <a:lstStyle/>
          <a:p>
            <a:endParaRPr lang="en-US" dirty="0"/>
          </a:p>
        </p:txBody>
      </p:sp>
      <p:pic>
        <p:nvPicPr>
          <p:cNvPr id="2050" name="Picture 2" descr="G:\DCIM\100MSDCF\DSC0023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10541" y="1615967"/>
            <a:ext cx="10142967" cy="5705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5445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err="1" smtClean="0"/>
              <a:t>Karez</a:t>
            </a:r>
            <a:r>
              <a:rPr lang="en-US" dirty="0" smtClean="0"/>
              <a:t> Ancient Irrigation Project</a:t>
            </a:r>
            <a:endParaRPr lang="en-US" dirty="0"/>
          </a:p>
        </p:txBody>
      </p:sp>
      <p:sp>
        <p:nvSpPr>
          <p:cNvPr id="5" name="Content Placeholder 4"/>
          <p:cNvSpPr>
            <a:spLocks noGrp="1"/>
          </p:cNvSpPr>
          <p:nvPr>
            <p:ph idx="1"/>
          </p:nvPr>
        </p:nvSpPr>
        <p:spPr/>
        <p:txBody>
          <a:bodyPr/>
          <a:lstStyle/>
          <a:p>
            <a:endParaRPr lang="en-US" dirty="0"/>
          </a:p>
        </p:txBody>
      </p:sp>
      <p:pic>
        <p:nvPicPr>
          <p:cNvPr id="3074" name="Picture 2" descr="G:\DCIM\100MSDCF\DSC0028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1477" y="1769582"/>
            <a:ext cx="9029047" cy="507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5445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err="1" smtClean="0"/>
              <a:t>Mogao</a:t>
            </a:r>
            <a:r>
              <a:rPr lang="en-US" dirty="0" smtClean="0"/>
              <a:t> Grottos--Sacred Shrine</a:t>
            </a:r>
            <a:endParaRPr lang="en-US" dirty="0"/>
          </a:p>
        </p:txBody>
      </p:sp>
      <p:pic>
        <p:nvPicPr>
          <p:cNvPr id="4098" name="Picture 2" descr="G:\DCIM\100MSDCF\DSC00350.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81292" y="1710559"/>
            <a:ext cx="12462933" cy="701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5445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Monkey King</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F:\DCIM\100MSDCF\DSC0030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1" y="1600201"/>
            <a:ext cx="9029047" cy="507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59933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Xi’an City Wall</a:t>
            </a:r>
            <a:endParaRPr lang="en-US" dirty="0"/>
          </a:p>
        </p:txBody>
      </p:sp>
      <p:sp>
        <p:nvSpPr>
          <p:cNvPr id="5" name="Content Placeholder 4"/>
          <p:cNvSpPr>
            <a:spLocks noGrp="1"/>
          </p:cNvSpPr>
          <p:nvPr>
            <p:ph idx="1"/>
          </p:nvPr>
        </p:nvSpPr>
        <p:spPr/>
        <p:txBody>
          <a:bodyPr/>
          <a:lstStyle/>
          <a:p>
            <a:endParaRPr lang="en-US" dirty="0"/>
          </a:p>
        </p:txBody>
      </p:sp>
      <p:pic>
        <p:nvPicPr>
          <p:cNvPr id="5122" name="Picture 2" descr="G:\DCIM\100MSDCF\DSC0037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7280" y="1487215"/>
            <a:ext cx="10383713" cy="5840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5445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t>Terra-cotta Warriors</a:t>
            </a:r>
            <a:br>
              <a:rPr lang="en-US" dirty="0" smtClean="0"/>
            </a:br>
            <a:r>
              <a:rPr lang="en-US" dirty="0" smtClean="0"/>
              <a:t>8</a:t>
            </a:r>
            <a:r>
              <a:rPr lang="en-US" baseline="30000" dirty="0" smtClean="0"/>
              <a:t>th</a:t>
            </a:r>
            <a:r>
              <a:rPr lang="en-US" dirty="0" smtClean="0"/>
              <a:t> Wonder of the World</a:t>
            </a:r>
            <a:endParaRPr lang="en-US" dirty="0"/>
          </a:p>
        </p:txBody>
      </p:sp>
      <p:sp>
        <p:nvSpPr>
          <p:cNvPr id="5" name="Content Placeholder 4"/>
          <p:cNvSpPr>
            <a:spLocks noGrp="1"/>
          </p:cNvSpPr>
          <p:nvPr>
            <p:ph idx="1"/>
          </p:nvPr>
        </p:nvSpPr>
        <p:spPr/>
        <p:txBody>
          <a:bodyPr/>
          <a:lstStyle/>
          <a:p>
            <a:endParaRPr lang="en-US" dirty="0"/>
          </a:p>
        </p:txBody>
      </p:sp>
      <p:pic>
        <p:nvPicPr>
          <p:cNvPr id="7170" name="Picture 2" descr="G:\DCIM\100MSDCF\DSC0047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27201" y="1779162"/>
            <a:ext cx="9029047" cy="507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83786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Modern Terra-cotta Professors</a:t>
            </a:r>
            <a:endParaRPr lang="en-US" dirty="0"/>
          </a:p>
        </p:txBody>
      </p:sp>
      <p:sp>
        <p:nvSpPr>
          <p:cNvPr id="3" name="Text Placeholder 2"/>
          <p:cNvSpPr>
            <a:spLocks noGrp="1"/>
          </p:cNvSpPr>
          <p:nvPr>
            <p:ph type="body" idx="1"/>
          </p:nvPr>
        </p:nvSpPr>
        <p:spPr/>
        <p:txBody>
          <a:bodyPr/>
          <a:lstStyle/>
          <a:p>
            <a:pPr algn="ctr"/>
            <a:r>
              <a:rPr lang="en-US" dirty="0" smtClean="0"/>
              <a:t>Professor Marie Murdoch</a:t>
            </a:r>
            <a:endParaRPr lang="en-US" dirty="0"/>
          </a:p>
        </p:txBody>
      </p:sp>
      <p:sp>
        <p:nvSpPr>
          <p:cNvPr id="6" name="Content Placeholder 5"/>
          <p:cNvSpPr>
            <a:spLocks noGrp="1"/>
          </p:cNvSpPr>
          <p:nvPr>
            <p:ph sz="half" idx="2"/>
          </p:nvPr>
        </p:nvSpPr>
        <p:spPr/>
        <p:txBody>
          <a:bodyPr/>
          <a:lstStyle/>
          <a:p>
            <a:endParaRPr lang="en-US" dirty="0"/>
          </a:p>
        </p:txBody>
      </p:sp>
      <p:sp>
        <p:nvSpPr>
          <p:cNvPr id="7" name="Text Placeholder 6"/>
          <p:cNvSpPr>
            <a:spLocks noGrp="1"/>
          </p:cNvSpPr>
          <p:nvPr>
            <p:ph type="body" sz="quarter" idx="3"/>
          </p:nvPr>
        </p:nvSpPr>
        <p:spPr/>
        <p:txBody>
          <a:bodyPr/>
          <a:lstStyle/>
          <a:p>
            <a:pPr algn="ctr"/>
            <a:r>
              <a:rPr lang="en-US" dirty="0" smtClean="0"/>
              <a:t>Professor John Murdoch</a:t>
            </a:r>
            <a:endParaRPr lang="en-US" dirty="0"/>
          </a:p>
        </p:txBody>
      </p:sp>
      <p:sp>
        <p:nvSpPr>
          <p:cNvPr id="8" name="Content Placeholder 7"/>
          <p:cNvSpPr>
            <a:spLocks noGrp="1"/>
          </p:cNvSpPr>
          <p:nvPr>
            <p:ph sz="quarter" idx="4"/>
          </p:nvPr>
        </p:nvSpPr>
        <p:spPr/>
        <p:txBody>
          <a:bodyPr/>
          <a:lstStyle/>
          <a:p>
            <a:endParaRPr lang="en-US" dirty="0"/>
          </a:p>
        </p:txBody>
      </p:sp>
      <p:pic>
        <p:nvPicPr>
          <p:cNvPr id="8194" name="Picture 2" descr="G:\DCIM\100MSDCF\DSC0043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8001" y="2191948"/>
            <a:ext cx="5351852" cy="535185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G:\DCIM\100MSDCF\DSC0043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65241" y="2191948"/>
            <a:ext cx="5199452" cy="5199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83786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30480"/>
            <a:ext cx="10972800" cy="1143000"/>
          </a:xfrm>
        </p:spPr>
        <p:txBody>
          <a:bodyPr/>
          <a:lstStyle/>
          <a:p>
            <a:pPr algn="ctr"/>
            <a:r>
              <a:rPr lang="en-US" dirty="0" smtClean="0"/>
              <a:t>Traveling By Donkey</a:t>
            </a:r>
            <a:endParaRPr lang="en-US" dirty="0"/>
          </a:p>
        </p:txBody>
      </p:sp>
      <p:sp>
        <p:nvSpPr>
          <p:cNvPr id="5" name="Content Placeholder 4"/>
          <p:cNvSpPr>
            <a:spLocks noGrp="1"/>
          </p:cNvSpPr>
          <p:nvPr>
            <p:ph idx="1"/>
          </p:nvPr>
        </p:nvSpPr>
        <p:spPr/>
        <p:txBody>
          <a:bodyPr/>
          <a:lstStyle/>
          <a:p>
            <a:endParaRPr lang="en-US" dirty="0"/>
          </a:p>
        </p:txBody>
      </p:sp>
      <p:pic>
        <p:nvPicPr>
          <p:cNvPr id="10242" name="Picture 2" descr="G:\DCIM\100KC875\100_759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0800" y="1028700"/>
            <a:ext cx="9936480" cy="55892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83786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Traveling by Camel Train</a:t>
            </a:r>
            <a:endParaRPr lang="en-US" dirty="0"/>
          </a:p>
        </p:txBody>
      </p:sp>
      <p:sp>
        <p:nvSpPr>
          <p:cNvPr id="5" name="Content Placeholder 4"/>
          <p:cNvSpPr>
            <a:spLocks noGrp="1"/>
          </p:cNvSpPr>
          <p:nvPr>
            <p:ph idx="1"/>
          </p:nvPr>
        </p:nvSpPr>
        <p:spPr/>
        <p:txBody>
          <a:bodyPr/>
          <a:lstStyle/>
          <a:p>
            <a:endParaRPr lang="en-US" dirty="0"/>
          </a:p>
        </p:txBody>
      </p:sp>
      <p:pic>
        <p:nvPicPr>
          <p:cNvPr id="12290" name="Picture 2" descr="G:\DCIM\100KC875\100_768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2400" y="1600200"/>
            <a:ext cx="9123680" cy="5132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8378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b="1" dirty="0" smtClean="0"/>
              <a:t>Our English Corner Friends</a:t>
            </a:r>
            <a:br>
              <a:rPr lang="en-US" sz="6000" b="1" dirty="0" smtClean="0"/>
            </a:br>
            <a:r>
              <a:rPr lang="en-US" sz="3200" b="1" dirty="0" smtClean="0"/>
              <a:t>September 25, 2014</a:t>
            </a:r>
            <a:endParaRPr lang="en-US" sz="3200" b="1" dirty="0"/>
          </a:p>
        </p:txBody>
      </p:sp>
      <p:sp>
        <p:nvSpPr>
          <p:cNvPr id="3" name="Content Placeholder 2"/>
          <p:cNvSpPr>
            <a:spLocks noGrp="1"/>
          </p:cNvSpPr>
          <p:nvPr>
            <p:ph idx="1"/>
          </p:nvPr>
        </p:nvSpPr>
        <p:spPr/>
        <p:txBody>
          <a:bodyPr/>
          <a:lstStyle/>
          <a:p>
            <a:endParaRPr lang="en-US" dirty="0"/>
          </a:p>
        </p:txBody>
      </p:sp>
      <p:pic>
        <p:nvPicPr>
          <p:cNvPr id="1026" name="Picture 2" descr="G:\DCIM\100MSDCF\DSC0266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2112" y="1608083"/>
            <a:ext cx="10086868" cy="7565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5125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Traveling By Camel</a:t>
            </a:r>
            <a:endParaRPr lang="en-US" dirty="0"/>
          </a:p>
        </p:txBody>
      </p:sp>
      <p:sp>
        <p:nvSpPr>
          <p:cNvPr id="2" name="Content Placeholder 1"/>
          <p:cNvSpPr>
            <a:spLocks noGrp="1"/>
          </p:cNvSpPr>
          <p:nvPr>
            <p:ph sz="half" idx="1"/>
          </p:nvPr>
        </p:nvSpPr>
        <p:spPr/>
        <p:txBody>
          <a:bodyPr/>
          <a:lstStyle/>
          <a:p>
            <a:endParaRPr lang="en-US" dirty="0"/>
          </a:p>
        </p:txBody>
      </p:sp>
      <p:sp>
        <p:nvSpPr>
          <p:cNvPr id="3" name="Content Placeholder 2"/>
          <p:cNvSpPr>
            <a:spLocks noGrp="1"/>
          </p:cNvSpPr>
          <p:nvPr>
            <p:ph sz="half" idx="2"/>
          </p:nvPr>
        </p:nvSpPr>
        <p:spPr/>
        <p:txBody>
          <a:bodyPr/>
          <a:lstStyle/>
          <a:p>
            <a:endParaRPr lang="en-US" dirty="0"/>
          </a:p>
        </p:txBody>
      </p:sp>
      <p:pic>
        <p:nvPicPr>
          <p:cNvPr id="11266" name="Picture 2" descr="G:\DCIM\100KC875\100_765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2800" y="2286000"/>
            <a:ext cx="5080000" cy="3398520"/>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G:\DCIM\100KC875\100_766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7600" y="2286000"/>
            <a:ext cx="49784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83786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Traveling By Rail</a:t>
            </a:r>
            <a:endParaRPr lang="en-US" dirty="0"/>
          </a:p>
        </p:txBody>
      </p:sp>
      <p:sp>
        <p:nvSpPr>
          <p:cNvPr id="5" name="Content Placeholder 4"/>
          <p:cNvSpPr>
            <a:spLocks noGrp="1"/>
          </p:cNvSpPr>
          <p:nvPr>
            <p:ph idx="1"/>
          </p:nvPr>
        </p:nvSpPr>
        <p:spPr/>
        <p:txBody>
          <a:bodyPr/>
          <a:lstStyle/>
          <a:p>
            <a:endParaRPr lang="en-US" dirty="0"/>
          </a:p>
        </p:txBody>
      </p:sp>
      <p:pic>
        <p:nvPicPr>
          <p:cNvPr id="14338" name="Picture 2" descr="G:\DCIM\100MSDCF\DSC0031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0837" y="1779162"/>
            <a:ext cx="9029047" cy="507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83786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Our Soft Sleeper</a:t>
            </a:r>
            <a:endParaRPr lang="en-US" dirty="0"/>
          </a:p>
        </p:txBody>
      </p:sp>
      <p:sp>
        <p:nvSpPr>
          <p:cNvPr id="5" name="Content Placeholder 4"/>
          <p:cNvSpPr>
            <a:spLocks noGrp="1"/>
          </p:cNvSpPr>
          <p:nvPr>
            <p:ph idx="1"/>
          </p:nvPr>
        </p:nvSpPr>
        <p:spPr/>
        <p:txBody>
          <a:bodyPr/>
          <a:lstStyle/>
          <a:p>
            <a:endParaRPr lang="en-US" dirty="0"/>
          </a:p>
        </p:txBody>
      </p:sp>
      <p:pic>
        <p:nvPicPr>
          <p:cNvPr id="13314" name="Picture 2" descr="G:\DCIM\100MSDCF\DSC0031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0837" y="1524000"/>
            <a:ext cx="9029047" cy="5078839"/>
          </a:xfrm>
          <a:prstGeom prst="rect">
            <a:avLst/>
          </a:prstGeom>
          <a:noFill/>
          <a:extLst>
            <a:ext uri="{909E8E84-426E-40DD-AFC4-6F175D3DCCD1}">
              <a14:hiddenFill xmlns:a14="http://schemas.microsoft.com/office/drawing/2010/main">
                <a:solidFill>
                  <a:srgbClr val="FFFFFF"/>
                </a:solidFill>
              </a14:hiddenFill>
            </a:ext>
          </a:extLst>
        </p:spPr>
      </p:pic>
      <p:sp>
        <p:nvSpPr>
          <p:cNvPr id="2" name="Smiley Face 1"/>
          <p:cNvSpPr/>
          <p:nvPr/>
        </p:nvSpPr>
        <p:spPr>
          <a:xfrm rot="21100274">
            <a:off x="7557855" y="5471605"/>
            <a:ext cx="1219200" cy="91440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miley Face 5"/>
          <p:cNvSpPr/>
          <p:nvPr/>
        </p:nvSpPr>
        <p:spPr>
          <a:xfrm rot="21100274">
            <a:off x="3792023" y="5471606"/>
            <a:ext cx="1219200" cy="91440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miley Face 6"/>
          <p:cNvSpPr/>
          <p:nvPr/>
        </p:nvSpPr>
        <p:spPr>
          <a:xfrm>
            <a:off x="8249328" y="2728404"/>
            <a:ext cx="1219200" cy="91440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miley Face 7"/>
          <p:cNvSpPr/>
          <p:nvPr/>
        </p:nvSpPr>
        <p:spPr>
          <a:xfrm rot="21100274">
            <a:off x="3008549" y="2880804"/>
            <a:ext cx="1219200" cy="91440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83786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6" name="Content Placeholder 5" descr="http://www.seussville.com/images/bookcovers/214/9780679805274.gif"/>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0" y="-152400"/>
            <a:ext cx="9855200" cy="6781800"/>
          </a:xfrm>
          <a:prstGeom prst="rect">
            <a:avLst/>
          </a:prstGeom>
          <a:noFill/>
          <a:ln>
            <a:noFill/>
          </a:ln>
        </p:spPr>
      </p:pic>
    </p:spTree>
    <p:extLst>
      <p:ext uri="{BB962C8B-B14F-4D97-AF65-F5344CB8AC3E}">
        <p14:creationId xmlns:p14="http://schemas.microsoft.com/office/powerpoint/2010/main" val="35083786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0614" y="658951"/>
            <a:ext cx="10515600" cy="1325563"/>
          </a:xfrm>
        </p:spPr>
        <p:txBody>
          <a:bodyPr>
            <a:normAutofit fontScale="90000"/>
          </a:bodyPr>
          <a:lstStyle/>
          <a:p>
            <a:pPr algn="ctr"/>
            <a:r>
              <a:rPr lang="en-US" sz="3600" b="1" dirty="0" smtClean="0">
                <a:latin typeface="Times New Roman" panose="02020603050405020304" pitchFamily="18" charset="0"/>
                <a:cs typeface="Times New Roman" panose="02020603050405020304" pitchFamily="18" charset="0"/>
              </a:rPr>
              <a:t> </a:t>
            </a:r>
            <a:r>
              <a:rPr lang="en-US" sz="7200" dirty="0">
                <a:latin typeface="Times New Roman" panose="02020603050405020304" pitchFamily="18" charset="0"/>
                <a:cs typeface="Times New Roman" panose="02020603050405020304" pitchFamily="18" charset="0"/>
              </a:rPr>
              <a:t>Speed </a:t>
            </a:r>
            <a:r>
              <a:rPr lang="en-US" sz="7200" dirty="0" smtClean="0">
                <a:latin typeface="Times New Roman" panose="02020603050405020304" pitchFamily="18" charset="0"/>
                <a:cs typeface="Times New Roman" panose="02020603050405020304" pitchFamily="18" charset="0"/>
              </a:rPr>
              <a:t>Meet and Chat</a:t>
            </a:r>
            <a:r>
              <a:rPr lang="en-US" sz="7200" dirty="0">
                <a:latin typeface="Times New Roman" panose="02020603050405020304" pitchFamily="18" charset="0"/>
                <a:cs typeface="Times New Roman" panose="02020603050405020304" pitchFamily="18" charset="0"/>
              </a:rPr>
              <a:t/>
            </a:r>
            <a:br>
              <a:rPr lang="en-US" sz="7200" dirty="0">
                <a:latin typeface="Times New Roman" panose="02020603050405020304" pitchFamily="18" charset="0"/>
                <a:cs typeface="Times New Roman" panose="02020603050405020304" pitchFamily="18" charset="0"/>
              </a:rPr>
            </a:br>
            <a:endParaRPr lang="en-US" sz="7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endParaRPr lang="en-US" dirty="0" smtClean="0"/>
          </a:p>
          <a:p>
            <a:r>
              <a:rPr lang="en-US" sz="4800" dirty="0" smtClean="0">
                <a:latin typeface="Times New Roman" panose="02020603050405020304" pitchFamily="18" charset="0"/>
                <a:cs typeface="Times New Roman" panose="02020603050405020304" pitchFamily="18" charset="0"/>
              </a:rPr>
              <a:t>What is your name?</a:t>
            </a:r>
          </a:p>
          <a:p>
            <a:r>
              <a:rPr lang="en-US" sz="4800" dirty="0" smtClean="0">
                <a:latin typeface="Times New Roman" panose="02020603050405020304" pitchFamily="18" charset="0"/>
                <a:cs typeface="Times New Roman" panose="02020603050405020304" pitchFamily="18" charset="0"/>
              </a:rPr>
              <a:t>Where are you from (hometown)?</a:t>
            </a:r>
          </a:p>
          <a:p>
            <a:r>
              <a:rPr lang="en-US" sz="4800" dirty="0" smtClean="0"/>
              <a:t>Interesting Places to Visit.</a:t>
            </a:r>
            <a:endParaRPr lang="en-US" sz="4800" dirty="0"/>
          </a:p>
        </p:txBody>
      </p:sp>
      <p:sp>
        <p:nvSpPr>
          <p:cNvPr id="4" name="Rectangle 3"/>
          <p:cNvSpPr/>
          <p:nvPr/>
        </p:nvSpPr>
        <p:spPr>
          <a:xfrm>
            <a:off x="2018428" y="230188"/>
            <a:ext cx="8039972" cy="1754326"/>
          </a:xfrm>
          <a:prstGeom prst="rect">
            <a:avLst/>
          </a:prstGeom>
          <a:noFill/>
        </p:spPr>
        <p:txBody>
          <a:bodyPr wrap="square" lIns="91440" tIns="45720" rIns="91440" bIns="45720">
            <a:spAutoFit/>
          </a:bodyPr>
          <a:lstStyle/>
          <a:p>
            <a:pPr algn="ctr"/>
            <a:endParaRPr lang="en-US" sz="5400" b="1" dirty="0" smtClean="0">
              <a:ln w="9525">
                <a:solidFill>
                  <a:schemeClr val="bg1"/>
                </a:solidFill>
                <a:prstDash val="solid"/>
              </a:ln>
              <a:effectLst>
                <a:outerShdw blurRad="12700" dist="38100" dir="2700000" algn="tl" rotWithShape="0">
                  <a:schemeClr val="bg1">
                    <a:lumMod val="50000"/>
                  </a:schemeClr>
                </a:outerShdw>
              </a:effectLst>
            </a:endParaRPr>
          </a:p>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0900181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EE506A-6572-4D7F-A7DF-D184AC2FA788}" type="slidenum">
              <a:rPr lang="en-US" smtClean="0"/>
              <a:pPr/>
              <a:t>35</a:t>
            </a:fld>
            <a:endParaRPr lang="en-US"/>
          </a:p>
        </p:txBody>
      </p:sp>
      <p:sp>
        <p:nvSpPr>
          <p:cNvPr id="3" name="Rectangle 2"/>
          <p:cNvSpPr/>
          <p:nvPr/>
        </p:nvSpPr>
        <p:spPr>
          <a:xfrm>
            <a:off x="3271234" y="2176529"/>
            <a:ext cx="4919730" cy="2092881"/>
          </a:xfrm>
          <a:prstGeom prst="rect">
            <a:avLst/>
          </a:prstGeom>
          <a:noFill/>
        </p:spPr>
        <p:txBody>
          <a:bodyPr wrap="square" lIns="91440" tIns="45720" rIns="91440" bIns="45720">
            <a:spAutoFit/>
          </a:bodyPr>
          <a:lstStyle/>
          <a:p>
            <a:pPr algn="ctr"/>
            <a:r>
              <a:rPr lang="en-US" sz="13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Break</a:t>
            </a:r>
            <a:endParaRPr lang="en-US" sz="13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1" y="773293"/>
            <a:ext cx="3250794" cy="3250794"/>
          </a:xfrm>
          <a:prstGeom prst="rect">
            <a:avLst/>
          </a:prstGeom>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5144" y="3607206"/>
            <a:ext cx="3250794" cy="3250794"/>
          </a:xfrm>
          <a:prstGeom prst="rect">
            <a:avLst/>
          </a:prstGeom>
        </p:spPr>
      </p:pic>
      <p:sp>
        <p:nvSpPr>
          <p:cNvPr id="7" name="Rectangle 6"/>
          <p:cNvSpPr/>
          <p:nvPr/>
        </p:nvSpPr>
        <p:spPr>
          <a:xfrm>
            <a:off x="7750736" y="921180"/>
            <a:ext cx="34817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Rectangle 7"/>
          <p:cNvSpPr/>
          <p:nvPr/>
        </p:nvSpPr>
        <p:spPr>
          <a:xfrm>
            <a:off x="5566005" y="690347"/>
            <a:ext cx="5249917" cy="1015663"/>
          </a:xfrm>
          <a:prstGeom prst="rect">
            <a:avLst/>
          </a:prstGeom>
        </p:spPr>
        <p:txBody>
          <a:bodyPr wrap="square">
            <a:spAutoFit/>
          </a:bodyPr>
          <a:lstStyle/>
          <a:p>
            <a:pPr lvl="0"/>
            <a:r>
              <a:rPr lang="en-US" sz="6000" b="1" dirty="0">
                <a:ln w="18000">
                  <a:solidFill>
                    <a:srgbClr val="ED7D31">
                      <a:satMod val="140000"/>
                    </a:srgbClr>
                  </a:solidFill>
                  <a:prstDash val="solid"/>
                  <a:miter lim="800000"/>
                </a:ln>
                <a:solidFill>
                  <a:srgbClr val="FF0000"/>
                </a:solidFill>
                <a:effectLst>
                  <a:outerShdw blurRad="25500" dist="23000" dir="7020000" algn="tl">
                    <a:srgbClr val="000000">
                      <a:alpha val="50000"/>
                    </a:srgbClr>
                  </a:outerShdw>
                </a:effectLst>
              </a:rPr>
              <a:t>Have a Treat</a:t>
            </a:r>
          </a:p>
        </p:txBody>
      </p:sp>
      <p:sp>
        <p:nvSpPr>
          <p:cNvPr id="10" name="Rectangle 9"/>
          <p:cNvSpPr/>
          <p:nvPr/>
        </p:nvSpPr>
        <p:spPr>
          <a:xfrm>
            <a:off x="927528" y="4982828"/>
            <a:ext cx="5628593"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rPr>
              <a:t>Let’s Take a Picture</a:t>
            </a:r>
            <a:endParaRPr lang="en-US" sz="5400" b="1" cap="none" spc="0" dirty="0">
              <a:ln w="17780" cmpd="sng">
                <a:solidFill>
                  <a:srgbClr val="FFFFFF"/>
                </a:solidFill>
                <a:prstDash val="solid"/>
                <a:miter lim="800000"/>
              </a:ln>
              <a:solidFill>
                <a:schemeClr val="tx1">
                  <a:lumMod val="95000"/>
                  <a:lumOff val="5000"/>
                </a:schemeClr>
              </a:solidFill>
              <a:effectLst>
                <a:outerShdw blurRad="50800" algn="tl" rotWithShape="0">
                  <a:srgbClr val="000000"/>
                </a:outerShdw>
              </a:effectLst>
            </a:endParaRPr>
          </a:p>
        </p:txBody>
      </p:sp>
    </p:spTree>
    <p:extLst>
      <p:ext uri="{BB962C8B-B14F-4D97-AF65-F5344CB8AC3E}">
        <p14:creationId xmlns:p14="http://schemas.microsoft.com/office/powerpoint/2010/main" val="9046403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9562" y="2492322"/>
            <a:ext cx="9352880" cy="2800767"/>
          </a:xfrm>
          <a:prstGeom prst="rect">
            <a:avLst/>
          </a:prstGeom>
          <a:noFill/>
        </p:spPr>
        <p:txBody>
          <a:bodyPr wrap="none" lIns="91440" tIns="45720" rIns="91440" bIns="45720">
            <a:spAutoFit/>
          </a:bodyPr>
          <a:lstStyle/>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Mystery Places</a:t>
            </a:r>
          </a:p>
          <a:p>
            <a:pPr algn="ctr"/>
            <a:r>
              <a:rPr lang="en-US" sz="8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Conversation Game</a:t>
            </a:r>
            <a:endParaRPr lang="en-US" sz="8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0262832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50" y="0"/>
            <a:ext cx="10515600" cy="1325563"/>
          </a:xfrm>
        </p:spPr>
        <p:txBody>
          <a:bodyPr/>
          <a:lstStyle/>
          <a:p>
            <a:pPr algn="ctr"/>
            <a:r>
              <a:rPr lang="en-US" dirty="0" smtClean="0"/>
              <a:t>Mystery Places in China Instructions</a:t>
            </a:r>
            <a:endParaRPr lang="en-US" dirty="0"/>
          </a:p>
        </p:txBody>
      </p:sp>
      <p:sp>
        <p:nvSpPr>
          <p:cNvPr id="3" name="Content Placeholder 2"/>
          <p:cNvSpPr>
            <a:spLocks noGrp="1"/>
          </p:cNvSpPr>
          <p:nvPr>
            <p:ph idx="1"/>
          </p:nvPr>
        </p:nvSpPr>
        <p:spPr>
          <a:xfrm>
            <a:off x="552450" y="1123950"/>
            <a:ext cx="11106150" cy="5410199"/>
          </a:xfrm>
        </p:spPr>
        <p:txBody>
          <a:bodyPr>
            <a:normAutofit lnSpcReduction="10000"/>
          </a:bodyPr>
          <a:lstStyle/>
          <a:p>
            <a:r>
              <a:rPr lang="en-US" dirty="0" smtClean="0"/>
              <a:t>Write down the names of three famous places in China on </a:t>
            </a:r>
            <a:r>
              <a:rPr lang="en-US" dirty="0"/>
              <a:t>the slip of paper that has been provided</a:t>
            </a:r>
            <a:r>
              <a:rPr lang="en-US" dirty="0" smtClean="0"/>
              <a:t>; names can be in English or Chinese lettering.  These people can be real or fictitious, but must be very well known.</a:t>
            </a:r>
          </a:p>
          <a:p>
            <a:r>
              <a:rPr lang="en-US" dirty="0" smtClean="0"/>
              <a:t>Divide into assigned groups.</a:t>
            </a:r>
          </a:p>
          <a:p>
            <a:r>
              <a:rPr lang="en-US" dirty="0" smtClean="0"/>
              <a:t>The first person has one minute to describe their first mystery place without using its name.</a:t>
            </a:r>
          </a:p>
          <a:p>
            <a:r>
              <a:rPr lang="en-US" dirty="0" smtClean="0"/>
              <a:t>Then group members have one minute to guess the name of the famous place.  The group member who first guesses correctly earns one point.</a:t>
            </a:r>
          </a:p>
          <a:p>
            <a:r>
              <a:rPr lang="en-US" dirty="0" smtClean="0"/>
              <a:t>When time is up and if no one is successful, then the first person gives the answer.</a:t>
            </a:r>
          </a:p>
          <a:p>
            <a:r>
              <a:rPr lang="en-US" dirty="0" smtClean="0"/>
              <a:t>Play continues by moving one person to the left until the time is up.</a:t>
            </a:r>
          </a:p>
          <a:p>
            <a:r>
              <a:rPr lang="en-US" dirty="0" smtClean="0"/>
              <a:t>The winner is the person who has guessed the most correct answers.</a:t>
            </a:r>
            <a:endParaRPr lang="en-US" dirty="0"/>
          </a:p>
        </p:txBody>
      </p:sp>
    </p:spTree>
    <p:extLst>
      <p:ext uri="{BB962C8B-B14F-4D97-AF65-F5344CB8AC3E}">
        <p14:creationId xmlns:p14="http://schemas.microsoft.com/office/powerpoint/2010/main" val="13670177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5496" y="554311"/>
            <a:ext cx="10515600" cy="1325563"/>
          </a:xfrm>
        </p:spPr>
        <p:txBody>
          <a:bodyPr>
            <a:noAutofit/>
          </a:bodyPr>
          <a:lstStyle/>
          <a:p>
            <a:pPr algn="ctr"/>
            <a:r>
              <a:rPr lang="en-US" sz="6000" b="1" dirty="0" smtClean="0"/>
              <a:t/>
            </a:r>
            <a:br>
              <a:rPr lang="en-US" sz="6000" b="1" dirty="0" smtClean="0"/>
            </a:br>
            <a:r>
              <a:rPr lang="en-US" sz="6000" b="1" dirty="0" err="1" smtClean="0"/>
              <a:t>Descriptionary</a:t>
            </a:r>
            <a:r>
              <a:rPr lang="en-US" sz="6000" b="1" dirty="0" smtClean="0"/>
              <a:t/>
            </a:r>
            <a:br>
              <a:rPr lang="en-US" sz="6000" b="1" dirty="0" smtClean="0"/>
            </a:br>
            <a:r>
              <a:rPr lang="en-US" sz="6000" b="1" dirty="0" smtClean="0"/>
              <a:t> </a:t>
            </a:r>
            <a:endParaRPr lang="en-US" sz="6000" b="1" dirty="0"/>
          </a:p>
        </p:txBody>
      </p:sp>
      <p:sp>
        <p:nvSpPr>
          <p:cNvPr id="3" name="Content Placeholder 2"/>
          <p:cNvSpPr>
            <a:spLocks noGrp="1"/>
          </p:cNvSpPr>
          <p:nvPr>
            <p:ph idx="1"/>
          </p:nvPr>
        </p:nvSpPr>
        <p:spPr/>
        <p:txBody>
          <a:bodyPr>
            <a:normAutofit/>
          </a:bodyPr>
          <a:lstStyle/>
          <a:p>
            <a:r>
              <a:rPr lang="en-US" sz="3200" dirty="0" smtClean="0"/>
              <a:t>Instructions:</a:t>
            </a:r>
          </a:p>
          <a:p>
            <a:pPr lvl="1"/>
            <a:r>
              <a:rPr lang="en-US" sz="3200" dirty="0" smtClean="0"/>
              <a:t>Form in assigned groups.</a:t>
            </a:r>
          </a:p>
          <a:p>
            <a:pPr lvl="1"/>
            <a:r>
              <a:rPr lang="en-US" sz="3200" dirty="0" smtClean="0"/>
              <a:t>One person will have his/her back to the screen. </a:t>
            </a:r>
          </a:p>
          <a:p>
            <a:pPr lvl="1"/>
            <a:r>
              <a:rPr lang="en-US" sz="3200" dirty="0" smtClean="0"/>
              <a:t>When a word/phrase flashes on the screen, the person(s) facing the screen will describe the word/phrase.  However, you cannot use the word or a form of it or use a synonym or an antonym of the word/phrase.</a:t>
            </a:r>
          </a:p>
          <a:p>
            <a:pPr lvl="1"/>
            <a:r>
              <a:rPr lang="en-US" sz="3200" dirty="0" smtClean="0"/>
              <a:t>When the person guesses the word correctly, then trade places and be prepared for the next word.</a:t>
            </a:r>
          </a:p>
        </p:txBody>
      </p:sp>
      <p:sp>
        <p:nvSpPr>
          <p:cNvPr id="4" name="Slide Number Placeholder 3"/>
          <p:cNvSpPr>
            <a:spLocks noGrp="1"/>
          </p:cNvSpPr>
          <p:nvPr>
            <p:ph type="sldNum" sz="quarter" idx="12"/>
          </p:nvPr>
        </p:nvSpPr>
        <p:spPr/>
        <p:txBody>
          <a:bodyPr/>
          <a:lstStyle/>
          <a:p>
            <a:fld id="{9BEE506A-6572-4D7F-A7DF-D184AC2FA788}" type="slidenum">
              <a:rPr lang="en-US" smtClean="0"/>
              <a:pPr/>
              <a:t>38</a:t>
            </a:fld>
            <a:endParaRPr lang="en-US"/>
          </a:p>
        </p:txBody>
      </p:sp>
    </p:spTree>
    <p:extLst>
      <p:ext uri="{BB962C8B-B14F-4D97-AF65-F5344CB8AC3E}">
        <p14:creationId xmlns:p14="http://schemas.microsoft.com/office/powerpoint/2010/main" val="11299405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70235" y="2380593"/>
            <a:ext cx="7644465" cy="3046988"/>
          </a:xfrm>
          <a:prstGeom prst="rect">
            <a:avLst/>
          </a:prstGeom>
          <a:noFill/>
        </p:spPr>
        <p:txBody>
          <a:bodyPr wrap="none" rtlCol="0">
            <a:spAutoFit/>
          </a:bodyPr>
          <a:lstStyle/>
          <a:p>
            <a:pPr algn="ctr"/>
            <a:r>
              <a:rPr lang="en-US" sz="9600" b="1" dirty="0" smtClean="0"/>
              <a:t>Forbidden City</a:t>
            </a:r>
          </a:p>
          <a:p>
            <a:pPr algn="ctr"/>
            <a:r>
              <a:rPr lang="en-US" sz="9600" b="1" dirty="0" err="1" smtClean="0"/>
              <a:t>Bejing</a:t>
            </a:r>
            <a:endParaRPr lang="en-US" sz="9600" b="1" dirty="0"/>
          </a:p>
        </p:txBody>
      </p:sp>
    </p:spTree>
    <p:extLst>
      <p:ext uri="{BB962C8B-B14F-4D97-AF65-F5344CB8AC3E}">
        <p14:creationId xmlns:p14="http://schemas.microsoft.com/office/powerpoint/2010/main" val="6652029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Our English Corner Friends</a:t>
            </a:r>
            <a:br>
              <a:rPr lang="en-US" b="1" dirty="0"/>
            </a:br>
            <a:r>
              <a:rPr lang="en-US" sz="2000" b="1" dirty="0"/>
              <a:t>September 25, 2014</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descr="G:\DCIM\100MSDCF\DSC0266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2925" y="1639613"/>
            <a:ext cx="9921766" cy="74413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61396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93588" y="2396358"/>
            <a:ext cx="5598777" cy="1569660"/>
          </a:xfrm>
          <a:prstGeom prst="rect">
            <a:avLst/>
          </a:prstGeom>
          <a:noFill/>
        </p:spPr>
        <p:txBody>
          <a:bodyPr wrap="none" rtlCol="0">
            <a:spAutoFit/>
          </a:bodyPr>
          <a:lstStyle/>
          <a:p>
            <a:r>
              <a:rPr lang="en-US" sz="9600" b="1" dirty="0" smtClean="0"/>
              <a:t>Great Wall</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27850" y="1891861"/>
            <a:ext cx="8839792" cy="3046988"/>
          </a:xfrm>
          <a:prstGeom prst="rect">
            <a:avLst/>
          </a:prstGeom>
          <a:noFill/>
        </p:spPr>
        <p:txBody>
          <a:bodyPr wrap="none" rtlCol="0">
            <a:spAutoFit/>
          </a:bodyPr>
          <a:lstStyle/>
          <a:p>
            <a:pPr algn="ctr"/>
            <a:r>
              <a:rPr lang="en-US" sz="9600" b="1" dirty="0" smtClean="0"/>
              <a:t>Yellow Mountain</a:t>
            </a:r>
          </a:p>
          <a:p>
            <a:pPr algn="ctr"/>
            <a:r>
              <a:rPr lang="en-US" sz="9600" b="1" dirty="0" smtClean="0"/>
              <a:t>Mt. </a:t>
            </a:r>
            <a:r>
              <a:rPr lang="en-US" sz="9600" b="1" dirty="0" err="1" smtClean="0"/>
              <a:t>Huangshan</a:t>
            </a:r>
            <a:endParaRPr lang="en-US" sz="9600" b="1" dirty="0"/>
          </a:p>
        </p:txBody>
      </p:sp>
    </p:spTree>
    <p:extLst>
      <p:ext uri="{BB962C8B-B14F-4D97-AF65-F5344CB8AC3E}">
        <p14:creationId xmlns:p14="http://schemas.microsoft.com/office/powerpoint/2010/main" val="106550874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84595" y="2349056"/>
            <a:ext cx="7620997" cy="1569660"/>
          </a:xfrm>
          <a:prstGeom prst="rect">
            <a:avLst/>
          </a:prstGeom>
          <a:noFill/>
        </p:spPr>
        <p:txBody>
          <a:bodyPr wrap="none" rtlCol="0">
            <a:spAutoFit/>
          </a:bodyPr>
          <a:lstStyle/>
          <a:p>
            <a:r>
              <a:rPr lang="en-US" sz="9600" b="1" dirty="0" smtClean="0"/>
              <a:t>Hainan Islands</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30526" y="2412121"/>
            <a:ext cx="5365571" cy="1569660"/>
          </a:xfrm>
          <a:prstGeom prst="rect">
            <a:avLst/>
          </a:prstGeom>
          <a:noFill/>
        </p:spPr>
        <p:txBody>
          <a:bodyPr wrap="none" rtlCol="0">
            <a:spAutoFit/>
          </a:bodyPr>
          <a:lstStyle/>
          <a:p>
            <a:r>
              <a:rPr lang="en-US" sz="9600" b="1" dirty="0" smtClean="0"/>
              <a:t>West Lake</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89547" y="2396357"/>
            <a:ext cx="6947928" cy="1569660"/>
          </a:xfrm>
          <a:prstGeom prst="rect">
            <a:avLst/>
          </a:prstGeom>
          <a:noFill/>
        </p:spPr>
        <p:txBody>
          <a:bodyPr wrap="none" rtlCol="0">
            <a:spAutoFit/>
          </a:bodyPr>
          <a:lstStyle/>
          <a:p>
            <a:r>
              <a:rPr lang="en-US" sz="9600" b="1" smtClean="0"/>
              <a:t>Three</a:t>
            </a:r>
            <a:r>
              <a:rPr lang="en-US" sz="9600" b="1" smtClean="0"/>
              <a:t> </a:t>
            </a:r>
            <a:r>
              <a:rPr lang="en-US" sz="9600" b="1" dirty="0" smtClean="0"/>
              <a:t>Gorges</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62512" y="2364826"/>
            <a:ext cx="6286273" cy="1569660"/>
          </a:xfrm>
          <a:prstGeom prst="rect">
            <a:avLst/>
          </a:prstGeom>
          <a:noFill/>
        </p:spPr>
        <p:txBody>
          <a:bodyPr wrap="none" rtlCol="0">
            <a:spAutoFit/>
          </a:bodyPr>
          <a:lstStyle/>
          <a:p>
            <a:r>
              <a:rPr lang="en-US" sz="9600" b="1" dirty="0" smtClean="0"/>
              <a:t>Yangzi River</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68299" y="1541658"/>
            <a:ext cx="7287700" cy="3785652"/>
          </a:xfrm>
          <a:prstGeom prst="rect">
            <a:avLst/>
          </a:prstGeom>
        </p:spPr>
        <p:txBody>
          <a:bodyPr wrap="none">
            <a:spAutoFit/>
          </a:bodyPr>
          <a:lstStyle/>
          <a:p>
            <a:pPr algn="ctr"/>
            <a:r>
              <a:rPr lang="en-US" sz="8000" b="1" dirty="0" smtClean="0"/>
              <a:t>Three Pagodas</a:t>
            </a:r>
          </a:p>
          <a:p>
            <a:pPr algn="ctr"/>
            <a:r>
              <a:rPr lang="en-US" sz="8000" b="1" dirty="0" smtClean="0"/>
              <a:t>Dali</a:t>
            </a:r>
          </a:p>
          <a:p>
            <a:pPr algn="ctr"/>
            <a:r>
              <a:rPr lang="en-US" sz="8000" b="1" dirty="0" smtClean="0"/>
              <a:t>Yunnan Province</a:t>
            </a:r>
            <a:endParaRPr lang="en-US" sz="80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28760" y="2191406"/>
            <a:ext cx="10316222" cy="3046988"/>
          </a:xfrm>
          <a:prstGeom prst="rect">
            <a:avLst/>
          </a:prstGeom>
          <a:noFill/>
        </p:spPr>
        <p:txBody>
          <a:bodyPr wrap="none" rtlCol="0">
            <a:spAutoFit/>
          </a:bodyPr>
          <a:lstStyle/>
          <a:p>
            <a:r>
              <a:rPr lang="en-US" sz="9600" b="1" dirty="0" smtClean="0"/>
              <a:t> Terracotta </a:t>
            </a:r>
            <a:r>
              <a:rPr lang="en-US" sz="9600" b="1" dirty="0" err="1" smtClean="0"/>
              <a:t>Warriers</a:t>
            </a:r>
            <a:endParaRPr lang="en-US" sz="9600" b="1" dirty="0" smtClean="0"/>
          </a:p>
          <a:p>
            <a:pPr algn="ctr"/>
            <a:r>
              <a:rPr lang="en-US" sz="9600" b="1" dirty="0" smtClean="0"/>
              <a:t>Xian</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35023" y="2002218"/>
            <a:ext cx="5064976" cy="3046988"/>
          </a:xfrm>
          <a:prstGeom prst="rect">
            <a:avLst/>
          </a:prstGeom>
          <a:noFill/>
        </p:spPr>
        <p:txBody>
          <a:bodyPr wrap="none" rtlCol="0">
            <a:spAutoFit/>
          </a:bodyPr>
          <a:lstStyle/>
          <a:p>
            <a:r>
              <a:rPr lang="en-US" sz="9600" b="1" dirty="0" smtClean="0"/>
              <a:t>Li River &amp;</a:t>
            </a:r>
          </a:p>
          <a:p>
            <a:r>
              <a:rPr lang="en-US" sz="9600" b="1" dirty="0" err="1" smtClean="0"/>
              <a:t>Yangshou</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17240" y="2263508"/>
            <a:ext cx="8955465" cy="3046988"/>
          </a:xfrm>
          <a:prstGeom prst="rect">
            <a:avLst/>
          </a:prstGeom>
        </p:spPr>
        <p:txBody>
          <a:bodyPr wrap="none">
            <a:spAutoFit/>
          </a:bodyPr>
          <a:lstStyle/>
          <a:p>
            <a:pPr algn="ctr"/>
            <a:r>
              <a:rPr lang="en-US" sz="9600" b="1" dirty="0" smtClean="0"/>
              <a:t>Inner Mongolian </a:t>
            </a:r>
          </a:p>
          <a:p>
            <a:pPr algn="ctr"/>
            <a:r>
              <a:rPr lang="en-US" sz="9600" b="1" dirty="0" smtClean="0"/>
              <a:t>Grasslands</a:t>
            </a:r>
            <a:endParaRPr lang="en-US" sz="9600" b="1" dirty="0"/>
          </a:p>
        </p:txBody>
      </p:sp>
    </p:spTree>
    <p:extLst>
      <p:ext uri="{BB962C8B-B14F-4D97-AF65-F5344CB8AC3E}">
        <p14:creationId xmlns:p14="http://schemas.microsoft.com/office/powerpoint/2010/main" val="41711337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 </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smtClean="0">
                <a:latin typeface="Times New Roman" panose="02020603050405020304" pitchFamily="18" charset="0"/>
                <a:cs typeface="Times New Roman" panose="02020603050405020304" pitchFamily="18" charset="0"/>
              </a:rPr>
              <a:t>Limericks are short (sometimes serious; sometime silly) poems that are fun to recite.</a:t>
            </a:r>
          </a:p>
          <a:p>
            <a:pPr marL="0" indent="0">
              <a:buNone/>
            </a:pP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What is a limerick, Mother?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It's a form of verse, said brother</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In which lines one and two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B: </a:t>
            </a:r>
            <a:r>
              <a:rPr lang="en-US" sz="4400" dirty="0">
                <a:latin typeface="Times New Roman" panose="02020603050405020304" pitchFamily="18" charset="0"/>
                <a:cs typeface="Times New Roman" panose="02020603050405020304" pitchFamily="18" charset="0"/>
              </a:rPr>
              <a:t>Rhyme with five when it's through </a:t>
            </a:r>
            <a:br>
              <a:rPr lang="en-US" sz="4400" dirty="0">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A: </a:t>
            </a:r>
            <a:r>
              <a:rPr lang="en-US" sz="4400" dirty="0">
                <a:latin typeface="Times New Roman" panose="02020603050405020304" pitchFamily="18" charset="0"/>
                <a:cs typeface="Times New Roman" panose="02020603050405020304" pitchFamily="18" charset="0"/>
              </a:rPr>
              <a:t>And three and four rhyme with each other.</a:t>
            </a:r>
          </a:p>
          <a:p>
            <a:pPr marL="0" indent="0">
              <a:buNone/>
            </a:pPr>
            <a:endParaRPr lang="en-US" sz="4400" dirty="0" smtClean="0"/>
          </a:p>
        </p:txBody>
      </p:sp>
      <p:sp>
        <p:nvSpPr>
          <p:cNvPr id="4" name="Rectangle 3"/>
          <p:cNvSpPr/>
          <p:nvPr/>
        </p:nvSpPr>
        <p:spPr>
          <a:xfrm>
            <a:off x="1162373" y="780103"/>
            <a:ext cx="8927023" cy="923330"/>
          </a:xfrm>
          <a:prstGeom prst="rect">
            <a:avLst/>
          </a:prstGeom>
        </p:spPr>
        <p:txBody>
          <a:bodyPr wrap="square">
            <a:spAutoFit/>
          </a:bodyPr>
          <a:lstStyle/>
          <a:p>
            <a:pPr algn="ctr"/>
            <a:r>
              <a:rPr lang="en-US" sz="5400" b="1" dirty="0">
                <a:solidFill>
                  <a:srgbClr val="FF0000"/>
                </a:solidFill>
              </a:rPr>
              <a:t>Did anyone write a Limerick?</a:t>
            </a:r>
            <a:endParaRPr lang="en-US" sz="5400" dirty="0"/>
          </a:p>
        </p:txBody>
      </p:sp>
    </p:spTree>
    <p:extLst>
      <p:ext uri="{BB962C8B-B14F-4D97-AF65-F5344CB8AC3E}">
        <p14:creationId xmlns:p14="http://schemas.microsoft.com/office/powerpoint/2010/main" val="419698034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40953" y="2771368"/>
            <a:ext cx="6296917" cy="1569660"/>
          </a:xfrm>
          <a:prstGeom prst="rect">
            <a:avLst/>
          </a:prstGeom>
        </p:spPr>
        <p:txBody>
          <a:bodyPr wrap="none">
            <a:spAutoFit/>
          </a:bodyPr>
          <a:lstStyle/>
          <a:p>
            <a:r>
              <a:rPr lang="en-US" b="1" dirty="0" smtClean="0"/>
              <a:t> </a:t>
            </a:r>
            <a:r>
              <a:rPr lang="en-US" sz="9600" b="1" dirty="0"/>
              <a:t>G</a:t>
            </a:r>
            <a:r>
              <a:rPr lang="en-US" sz="9600" b="1" dirty="0" smtClean="0"/>
              <a:t>obi Desert</a:t>
            </a:r>
            <a:endParaRPr lang="en-US" sz="9600" b="1" dirty="0"/>
          </a:p>
        </p:txBody>
      </p:sp>
    </p:spTree>
    <p:extLst>
      <p:ext uri="{BB962C8B-B14F-4D97-AF65-F5344CB8AC3E}">
        <p14:creationId xmlns:p14="http://schemas.microsoft.com/office/powerpoint/2010/main" val="177533247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39952" y="2494398"/>
            <a:ext cx="3631122" cy="1569660"/>
          </a:xfrm>
          <a:prstGeom prst="rect">
            <a:avLst/>
          </a:prstGeom>
          <a:noFill/>
        </p:spPr>
        <p:txBody>
          <a:bodyPr wrap="none" rtlCol="0">
            <a:spAutoFit/>
          </a:bodyPr>
          <a:lstStyle/>
          <a:p>
            <a:r>
              <a:rPr lang="en-US" sz="9600" b="1" dirty="0" smtClean="0"/>
              <a:t>Harbin</a:t>
            </a:r>
            <a:endParaRPr lang="en-US" sz="9600" b="1" dirty="0"/>
          </a:p>
        </p:txBody>
      </p:sp>
    </p:spTree>
    <p:extLst>
      <p:ext uri="{BB962C8B-B14F-4D97-AF65-F5344CB8AC3E}">
        <p14:creationId xmlns:p14="http://schemas.microsoft.com/office/powerpoint/2010/main" val="175436230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46621" y="2389633"/>
            <a:ext cx="5025735" cy="1569660"/>
          </a:xfrm>
          <a:prstGeom prst="rect">
            <a:avLst/>
          </a:prstGeom>
        </p:spPr>
        <p:txBody>
          <a:bodyPr wrap="none">
            <a:spAutoFit/>
          </a:bodyPr>
          <a:lstStyle/>
          <a:p>
            <a:r>
              <a:rPr lang="en-US" sz="9600" b="1" dirty="0" smtClean="0"/>
              <a:t>The Bund</a:t>
            </a:r>
            <a:endParaRPr lang="en-US" sz="9600" b="1" dirty="0"/>
          </a:p>
        </p:txBody>
      </p:sp>
    </p:spTree>
    <p:extLst>
      <p:ext uri="{BB962C8B-B14F-4D97-AF65-F5344CB8AC3E}">
        <p14:creationId xmlns:p14="http://schemas.microsoft.com/office/powerpoint/2010/main" val="175436230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5932" y="2629479"/>
            <a:ext cx="9141670" cy="1569660"/>
          </a:xfrm>
          <a:prstGeom prst="rect">
            <a:avLst/>
          </a:prstGeom>
        </p:spPr>
        <p:txBody>
          <a:bodyPr wrap="none">
            <a:spAutoFit/>
          </a:bodyPr>
          <a:lstStyle/>
          <a:p>
            <a:r>
              <a:rPr lang="en-US" sz="9600" b="1" dirty="0" smtClean="0"/>
              <a:t>Benxi Water Cave</a:t>
            </a:r>
            <a:endParaRPr lang="en-US" sz="9600" b="1" dirty="0"/>
          </a:p>
        </p:txBody>
      </p:sp>
    </p:spTree>
    <p:extLst>
      <p:ext uri="{BB962C8B-B14F-4D97-AF65-F5344CB8AC3E}">
        <p14:creationId xmlns:p14="http://schemas.microsoft.com/office/powerpoint/2010/main" val="175436230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6661" y="1179051"/>
            <a:ext cx="8868775" cy="4524315"/>
          </a:xfrm>
          <a:prstGeom prst="rect">
            <a:avLst/>
          </a:prstGeom>
        </p:spPr>
        <p:txBody>
          <a:bodyPr wrap="none">
            <a:spAutoFit/>
          </a:bodyPr>
          <a:lstStyle/>
          <a:p>
            <a:pPr algn="ctr"/>
            <a:r>
              <a:rPr lang="en-US" sz="9600" b="1" dirty="0" err="1" smtClean="0"/>
              <a:t>Hailuogou</a:t>
            </a:r>
            <a:endParaRPr lang="en-US" sz="9600" b="1" dirty="0" smtClean="0"/>
          </a:p>
          <a:p>
            <a:pPr algn="ctr"/>
            <a:r>
              <a:rPr lang="en-US" sz="9600" b="1" dirty="0" smtClean="0"/>
              <a:t>National Park</a:t>
            </a:r>
          </a:p>
          <a:p>
            <a:pPr algn="ctr"/>
            <a:r>
              <a:rPr lang="en-US" sz="9600" b="1" dirty="0" smtClean="0"/>
              <a:t>Sichuan Province</a:t>
            </a:r>
            <a:endParaRPr lang="en-US" sz="9600" b="1" dirty="0"/>
          </a:p>
        </p:txBody>
      </p:sp>
    </p:spTree>
    <p:extLst>
      <p:ext uri="{BB962C8B-B14F-4D97-AF65-F5344CB8AC3E}">
        <p14:creationId xmlns:p14="http://schemas.microsoft.com/office/powerpoint/2010/main" val="175436230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49023" y="2285996"/>
            <a:ext cx="9044655" cy="1569660"/>
          </a:xfrm>
          <a:prstGeom prst="rect">
            <a:avLst/>
          </a:prstGeom>
          <a:noFill/>
        </p:spPr>
        <p:txBody>
          <a:bodyPr wrap="none" rtlCol="0">
            <a:spAutoFit/>
          </a:bodyPr>
          <a:lstStyle/>
          <a:p>
            <a:r>
              <a:rPr lang="en-US" sz="9600" b="1" dirty="0" smtClean="0"/>
              <a:t>Guangzhou Circle</a:t>
            </a:r>
            <a:endParaRPr lang="en-US" sz="9600" b="1" dirty="0"/>
          </a:p>
        </p:txBody>
      </p:sp>
    </p:spTree>
    <p:extLst>
      <p:ext uri="{BB962C8B-B14F-4D97-AF65-F5344CB8AC3E}">
        <p14:creationId xmlns:p14="http://schemas.microsoft.com/office/powerpoint/2010/main" val="118783372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8234" y="192197"/>
            <a:ext cx="9144000" cy="2387600"/>
          </a:xfrm>
        </p:spPr>
        <p:txBody>
          <a:bodyPr/>
          <a:lstStyle/>
          <a:p>
            <a:r>
              <a:rPr lang="en-US" b="1" dirty="0" smtClean="0"/>
              <a:t>Chinglish  </a:t>
            </a:r>
            <a:br>
              <a:rPr lang="en-US" b="1" dirty="0" smtClean="0"/>
            </a:br>
            <a:r>
              <a:rPr lang="en-US" b="1" dirty="0" smtClean="0"/>
              <a:t> Translations</a:t>
            </a:r>
            <a:endParaRPr lang="en-US" b="1" dirty="0"/>
          </a:p>
        </p:txBody>
      </p:sp>
      <p:sp>
        <p:nvSpPr>
          <p:cNvPr id="3" name="Subtitle 2"/>
          <p:cNvSpPr>
            <a:spLocks noGrp="1"/>
          </p:cNvSpPr>
          <p:nvPr>
            <p:ph type="subTitle" idx="1"/>
          </p:nvPr>
        </p:nvSpPr>
        <p:spPr>
          <a:xfrm>
            <a:off x="299545" y="3034480"/>
            <a:ext cx="11398469" cy="1655762"/>
          </a:xfrm>
        </p:spPr>
        <p:txBody>
          <a:bodyPr>
            <a:noAutofit/>
          </a:bodyPr>
          <a:lstStyle/>
          <a:p>
            <a:pPr marL="342900" indent="-342900" algn="l">
              <a:buFont typeface="Arial" panose="020B0604020202020204" pitchFamily="34" charset="0"/>
              <a:buChar char="•"/>
            </a:pPr>
            <a:r>
              <a:rPr lang="en-US" sz="4800" dirty="0" smtClean="0"/>
              <a:t>Form in assigned groups.</a:t>
            </a:r>
          </a:p>
          <a:p>
            <a:pPr marL="342900" indent="-342900" algn="l">
              <a:buFont typeface="Arial" panose="020B0604020202020204" pitchFamily="34" charset="0"/>
              <a:buChar char="•"/>
            </a:pPr>
            <a:r>
              <a:rPr lang="en-US" sz="4800" dirty="0" smtClean="0"/>
              <a:t>Rewrite translation into </a:t>
            </a:r>
            <a:r>
              <a:rPr lang="en-US" sz="4800" dirty="0"/>
              <a:t>S</a:t>
            </a:r>
            <a:r>
              <a:rPr lang="en-US" sz="4800" dirty="0" smtClean="0"/>
              <a:t>tandard English.</a:t>
            </a:r>
          </a:p>
          <a:p>
            <a:pPr marL="342900" indent="-342900" algn="l">
              <a:buFont typeface="Arial" panose="020B0604020202020204" pitchFamily="34" charset="0"/>
              <a:buChar char="•"/>
            </a:pPr>
            <a:r>
              <a:rPr lang="en-US" sz="4800" dirty="0" smtClean="0"/>
              <a:t>Be prepared to share your translation.</a:t>
            </a:r>
            <a:endParaRPr lang="en-US" sz="4800" dirty="0"/>
          </a:p>
        </p:txBody>
      </p:sp>
    </p:spTree>
    <p:extLst>
      <p:ext uri="{BB962C8B-B14F-4D97-AF65-F5344CB8AC3E}">
        <p14:creationId xmlns:p14="http://schemas.microsoft.com/office/powerpoint/2010/main" val="137915007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latin typeface="Times New Roman" panose="02020603050405020304" pitchFamily="18" charset="0"/>
                <a:cs typeface="Times New Roman" panose="02020603050405020304" pitchFamily="18" charset="0"/>
              </a:rPr>
              <a:t> Questions</a:t>
            </a:r>
            <a:endParaRPr lang="en-US" sz="6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416516" y="2038867"/>
            <a:ext cx="9358972" cy="3416320"/>
          </a:xfrm>
          <a:prstGeom prst="rect">
            <a:avLst/>
          </a:prstGeom>
          <a:noFill/>
        </p:spPr>
        <p:txBody>
          <a:bodyPr wrap="none" lIns="91440" tIns="45720" rIns="91440" bIns="45720">
            <a:spAutoFit/>
          </a:bodyPr>
          <a:lstStyle/>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Questions for and from</a:t>
            </a:r>
          </a:p>
          <a:p>
            <a:pPr algn="ctr"/>
            <a:r>
              <a:rPr lang="en-US" sz="72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the Professors.</a:t>
            </a:r>
          </a:p>
          <a:p>
            <a:pPr algn="ctr"/>
            <a:endParaRPr lang="en-US" sz="72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56860567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latin typeface="Times New Roman" panose="02020603050405020304" pitchFamily="18" charset="0"/>
                <a:cs typeface="Times New Roman" panose="02020603050405020304" pitchFamily="18" charset="0"/>
              </a:rPr>
              <a:t>What are some of the topics you would like to discuss in class and/or English Corners?</a:t>
            </a:r>
            <a:endParaRPr lang="en-US"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9BEE506A-6572-4D7F-A7DF-D184AC2FA788}" type="slidenum">
              <a:rPr lang="en-US" smtClean="0"/>
              <a:pPr/>
              <a:t>58</a:t>
            </a:fld>
            <a:endParaRPr lang="en-US"/>
          </a:p>
        </p:txBody>
      </p:sp>
    </p:spTree>
    <p:extLst>
      <p:ext uri="{BB962C8B-B14F-4D97-AF65-F5344CB8AC3E}">
        <p14:creationId xmlns:p14="http://schemas.microsoft.com/office/powerpoint/2010/main" val="83754060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5016758"/>
          </a:xfrm>
          <a:prstGeom prst="rect">
            <a:avLst/>
          </a:prstGeom>
          <a:noFill/>
          <a:ln w="9525">
            <a:noFill/>
            <a:miter lim="800000"/>
            <a:headEnd/>
            <a:tailEnd/>
          </a:ln>
        </p:spPr>
        <p:txBody>
          <a:bodyPr>
            <a:spAutoFit/>
          </a:bodyPr>
          <a:lstStyle/>
          <a:p>
            <a:pPr algn="ctr">
              <a:defRPr/>
            </a:pPr>
            <a:r>
              <a:rPr lang="en-US" sz="4000" b="1" dirty="0" smtClean="0">
                <a:solidFill>
                  <a:schemeClr val="accent6">
                    <a:lumMod val="50000"/>
                  </a:schemeClr>
                </a:solidFill>
              </a:rPr>
              <a:t>Talking Dice--Speaking </a:t>
            </a:r>
            <a:r>
              <a:rPr lang="en-US" sz="4000" b="1" dirty="0">
                <a:solidFill>
                  <a:schemeClr val="accent6">
                    <a:lumMod val="50000"/>
                  </a:schemeClr>
                </a:solidFill>
              </a:rPr>
              <a:t>Activity</a:t>
            </a:r>
          </a:p>
          <a:p>
            <a:pPr>
              <a:buFont typeface="Arial" pitchFamily="34" charset="0"/>
              <a:buChar char="•"/>
              <a:defRPr/>
            </a:pPr>
            <a:r>
              <a:rPr lang="en-US" sz="4000" dirty="0"/>
              <a:t>Divide into </a:t>
            </a:r>
            <a:r>
              <a:rPr lang="en-US" sz="4000" dirty="0" smtClean="0"/>
              <a:t>assigned groups</a:t>
            </a:r>
            <a:endParaRPr lang="en-US" sz="4000" dirty="0"/>
          </a:p>
          <a:p>
            <a:pPr>
              <a:buFont typeface="Arial" pitchFamily="34" charset="0"/>
              <a:buChar char="•"/>
              <a:defRPr/>
            </a:pPr>
            <a:r>
              <a:rPr lang="en-US" sz="4000" dirty="0"/>
              <a:t>Roll the dice and answer the number of 	the question  </a:t>
            </a:r>
            <a:r>
              <a:rPr lang="en-US" sz="4000" dirty="0" smtClean="0"/>
              <a:t>you </a:t>
            </a:r>
            <a:r>
              <a:rPr lang="en-US" sz="4000" dirty="0"/>
              <a:t>rolled.</a:t>
            </a:r>
          </a:p>
          <a:p>
            <a:pPr>
              <a:buFont typeface="Arial" pitchFamily="34" charset="0"/>
              <a:buChar char="•"/>
              <a:defRPr/>
            </a:pPr>
            <a:r>
              <a:rPr lang="en-US" sz="4000" dirty="0"/>
              <a:t>If you have already answered </a:t>
            </a:r>
            <a:r>
              <a:rPr lang="en-US" sz="4000" dirty="0" smtClean="0"/>
              <a:t>the question then answer question #1.  If you have answered that question #1 </a:t>
            </a:r>
          </a:p>
          <a:p>
            <a:pPr>
              <a:defRPr/>
            </a:pPr>
            <a:r>
              <a:rPr lang="en-US" sz="4000" dirty="0" smtClean="0"/>
              <a:t>then </a:t>
            </a:r>
            <a:r>
              <a:rPr lang="en-US" sz="4000" dirty="0"/>
              <a:t>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5267" y="4492841"/>
            <a:ext cx="3536731" cy="226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45180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dirty="0" smtClean="0"/>
              <a:t>Holidays</a:t>
            </a:r>
            <a:endParaRPr lang="en-US" sz="6600" b="1" dirty="0"/>
          </a:p>
        </p:txBody>
      </p:sp>
      <p:sp>
        <p:nvSpPr>
          <p:cNvPr id="3" name="Content Placeholder 2"/>
          <p:cNvSpPr>
            <a:spLocks noGrp="1"/>
          </p:cNvSpPr>
          <p:nvPr>
            <p:ph idx="1"/>
          </p:nvPr>
        </p:nvSpPr>
        <p:spPr>
          <a:xfrm>
            <a:off x="239111" y="1930104"/>
            <a:ext cx="10515600" cy="4351338"/>
          </a:xfrm>
        </p:spPr>
        <p:txBody>
          <a:bodyPr/>
          <a:lstStyle/>
          <a:p>
            <a:pPr marL="0" indent="0">
              <a:buNone/>
            </a:pPr>
            <a:r>
              <a:rPr lang="en-US" sz="4000" dirty="0" smtClean="0"/>
              <a:t>We love holidays so very much,</a:t>
            </a:r>
          </a:p>
          <a:p>
            <a:pPr marL="0" indent="0">
              <a:buNone/>
            </a:pPr>
            <a:r>
              <a:rPr lang="en-US" sz="4000" dirty="0" smtClean="0"/>
              <a:t>For we love to stay in touch,</a:t>
            </a:r>
          </a:p>
          <a:p>
            <a:pPr marL="0" indent="0">
              <a:buNone/>
            </a:pPr>
            <a:r>
              <a:rPr lang="en-US" sz="4000" dirty="0" smtClean="0"/>
              <a:t>With friends and family,</a:t>
            </a:r>
          </a:p>
          <a:p>
            <a:pPr marL="0" indent="0">
              <a:buNone/>
            </a:pPr>
            <a:r>
              <a:rPr lang="en-US" sz="4000" dirty="0" smtClean="0"/>
              <a:t>Visiting happily,</a:t>
            </a:r>
          </a:p>
          <a:p>
            <a:pPr marL="0" indent="0">
              <a:buNone/>
            </a:pPr>
            <a:r>
              <a:rPr lang="en-US" sz="4000" dirty="0" smtClean="0"/>
              <a:t>Eating sweet dumplings and such. </a:t>
            </a:r>
          </a:p>
          <a:p>
            <a:pPr marL="0" indent="0">
              <a:buNone/>
            </a:pPr>
            <a:endParaRPr lang="en-US" dirty="0" smtClean="0"/>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2948" y="86709"/>
            <a:ext cx="4469052" cy="6771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160574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4139" y="520263"/>
            <a:ext cx="11556124" cy="867929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800" dirty="0" smtClean="0"/>
              <a:t>Describe your bedroom at home?</a:t>
            </a:r>
            <a:endParaRPr lang="en-US" sz="2800" dirty="0"/>
          </a:p>
          <a:p>
            <a:pPr>
              <a:buFont typeface="Calibri" panose="020F0502020204030204" pitchFamily="34" charset="0"/>
              <a:buAutoNum type="arabicPeriod"/>
            </a:pPr>
            <a:r>
              <a:rPr lang="en-US" sz="2800" dirty="0" smtClean="0"/>
              <a:t>How should we reduce pollution?</a:t>
            </a:r>
          </a:p>
          <a:p>
            <a:pPr>
              <a:buFont typeface="Calibri" panose="020F0502020204030204" pitchFamily="34" charset="0"/>
              <a:buAutoNum type="arabicPeriod"/>
            </a:pPr>
            <a:r>
              <a:rPr lang="en-US" sz="2800" dirty="0" smtClean="0"/>
              <a:t>What advice do you have for a failing student?</a:t>
            </a:r>
          </a:p>
          <a:p>
            <a:pPr>
              <a:buFont typeface="Calibri" panose="020F0502020204030204" pitchFamily="34" charset="0"/>
              <a:buAutoNum type="arabicPeriod"/>
            </a:pPr>
            <a:r>
              <a:rPr lang="en-US" sz="2800" dirty="0" smtClean="0"/>
              <a:t>What time should students turn off their electronic devices and go to sleep?</a:t>
            </a:r>
          </a:p>
          <a:p>
            <a:pPr>
              <a:buFont typeface="Calibri" panose="020F0502020204030204" pitchFamily="34" charset="0"/>
              <a:buAutoNum type="arabicPeriod"/>
            </a:pPr>
            <a:r>
              <a:rPr lang="en-US" sz="2800" dirty="0" smtClean="0"/>
              <a:t>How will you apply for your first job after graduation?</a:t>
            </a:r>
            <a:endParaRPr lang="en-US" sz="2800" dirty="0"/>
          </a:p>
          <a:p>
            <a:pPr>
              <a:buFont typeface="Calibri" panose="020F0502020204030204" pitchFamily="34" charset="0"/>
              <a:buAutoNum type="arabicPeriod"/>
            </a:pPr>
            <a:r>
              <a:rPr lang="en-US" sz="2800" dirty="0" smtClean="0"/>
              <a:t>Describe the last party that you attended?</a:t>
            </a:r>
            <a:endParaRPr lang="en-US" sz="2800" dirty="0"/>
          </a:p>
          <a:p>
            <a:pPr>
              <a:buFont typeface="Calibri" panose="020F0502020204030204" pitchFamily="34" charset="0"/>
              <a:buAutoNum type="arabicPeriod"/>
            </a:pPr>
            <a:r>
              <a:rPr lang="en-US" sz="2800" dirty="0"/>
              <a:t>What do you think the purpose of life is</a:t>
            </a:r>
            <a:r>
              <a:rPr lang="en-US" sz="2800" dirty="0" smtClean="0"/>
              <a:t>?</a:t>
            </a:r>
          </a:p>
          <a:p>
            <a:pPr>
              <a:buFont typeface="Calibri" panose="020F0502020204030204" pitchFamily="34" charset="0"/>
              <a:buAutoNum type="arabicPeriod"/>
            </a:pPr>
            <a:r>
              <a:rPr lang="en-US" sz="2800" dirty="0" smtClean="0"/>
              <a:t>Why do you want to learn to speak English fluently?</a:t>
            </a:r>
            <a:endParaRPr lang="en-US" sz="2800" dirty="0"/>
          </a:p>
          <a:p>
            <a:pPr>
              <a:buFont typeface="Calibri" panose="020F0502020204030204" pitchFamily="34" charset="0"/>
              <a:buAutoNum type="arabicPeriod"/>
            </a:pPr>
            <a:r>
              <a:rPr lang="en-US" sz="2800" dirty="0" smtClean="0"/>
              <a:t>What is one thing you’ve learned this week?</a:t>
            </a:r>
            <a:endParaRPr lang="en-US" sz="2800" dirty="0"/>
          </a:p>
          <a:p>
            <a:pPr>
              <a:buFont typeface="Calibri" panose="020F0502020204030204" pitchFamily="34" charset="0"/>
              <a:buAutoNum type="arabicPeriod"/>
            </a:pPr>
            <a:r>
              <a:rPr lang="en-US" sz="2800" dirty="0" smtClean="0"/>
              <a:t>Describe your best friend from high school?  What made this person special?</a:t>
            </a:r>
          </a:p>
          <a:p>
            <a:pPr>
              <a:buFont typeface="Calibri" panose="020F0502020204030204" pitchFamily="34" charset="0"/>
              <a:buAutoNum type="arabicPeriod"/>
            </a:pPr>
            <a:r>
              <a:rPr lang="en-US" sz="2800" dirty="0" smtClean="0"/>
              <a:t>What are your thoughts about smoking/drinking alcohol/using drugs?</a:t>
            </a:r>
          </a:p>
          <a:p>
            <a:pPr>
              <a:buFont typeface="Calibri" panose="020F0502020204030204" pitchFamily="34" charset="0"/>
              <a:buAutoNum type="arabicPeriod"/>
            </a:pPr>
            <a:r>
              <a:rPr lang="en-US" sz="2800" dirty="0" smtClean="0"/>
              <a:t>What benefits do you receive when you volunteer?</a:t>
            </a:r>
          </a:p>
          <a:p>
            <a:pPr>
              <a:buFont typeface="Calibri" panose="020F0502020204030204" pitchFamily="34" charset="0"/>
              <a:buAutoNum type="arabicPeriod"/>
            </a:pPr>
            <a:endParaRPr lang="en-US" sz="2800" dirty="0"/>
          </a:p>
          <a:p>
            <a:pPr marL="0" indent="0"/>
            <a:endParaRPr lang="en-US" sz="28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388227749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8000" dirty="0" smtClean="0">
                <a:latin typeface="Times New Roman" panose="02020603050405020304" pitchFamily="18" charset="0"/>
                <a:cs typeface="Times New Roman" panose="02020603050405020304" pitchFamily="18" charset="0"/>
              </a:rPr>
              <a:t>Vocabulary Builders</a:t>
            </a:r>
            <a:endParaRPr lang="en-US" sz="8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US" dirty="0" smtClean="0">
                <a:latin typeface="Times New Roman" panose="02020603050405020304" pitchFamily="18" charset="0"/>
                <a:cs typeface="Times New Roman" panose="02020603050405020304" pitchFamily="18" charset="0"/>
              </a:rPr>
              <a:t>Instructions:</a:t>
            </a:r>
          </a:p>
          <a:p>
            <a:pPr lvl="1"/>
            <a:r>
              <a:rPr lang="en-US" dirty="0" smtClean="0">
                <a:latin typeface="Times New Roman" panose="02020603050405020304" pitchFamily="18" charset="0"/>
                <a:cs typeface="Times New Roman" panose="02020603050405020304" pitchFamily="18" charset="0"/>
              </a:rPr>
              <a:t>Form groups of three or four people.</a:t>
            </a:r>
          </a:p>
          <a:p>
            <a:pPr lvl="1"/>
            <a:r>
              <a:rPr lang="en-US" dirty="0" smtClean="0">
                <a:latin typeface="Times New Roman" panose="02020603050405020304" pitchFamily="18" charset="0"/>
                <a:cs typeface="Times New Roman" panose="02020603050405020304" pitchFamily="18" charset="0"/>
              </a:rPr>
              <a:t>Distribute the vocabulary card so each person in your group has one.</a:t>
            </a:r>
          </a:p>
          <a:p>
            <a:pPr lvl="1"/>
            <a:r>
              <a:rPr lang="en-US" dirty="0" smtClean="0">
                <a:latin typeface="Times New Roman" panose="02020603050405020304" pitchFamily="18" charset="0"/>
                <a:cs typeface="Times New Roman" panose="02020603050405020304" pitchFamily="18" charset="0"/>
              </a:rPr>
              <a:t>Taking turns, each person then pronounces each word on his/her card.</a:t>
            </a:r>
          </a:p>
          <a:p>
            <a:pPr lvl="1"/>
            <a:r>
              <a:rPr lang="en-US" dirty="0" smtClean="0">
                <a:latin typeface="Times New Roman" panose="02020603050405020304" pitchFamily="18" charset="0"/>
                <a:cs typeface="Times New Roman" panose="02020603050405020304" pitchFamily="18" charset="0"/>
              </a:rPr>
              <a:t>When everyone is finished, pass your card one person to the left and then each person pronounces the words on his/new card.</a:t>
            </a:r>
          </a:p>
          <a:p>
            <a:pPr lvl="1"/>
            <a:r>
              <a:rPr lang="en-US" dirty="0" smtClean="0">
                <a:latin typeface="Times New Roman" panose="02020603050405020304" pitchFamily="18" charset="0"/>
                <a:cs typeface="Times New Roman" panose="02020603050405020304" pitchFamily="18" charset="0"/>
              </a:rPr>
              <a:t>Repeat the process until everyone has had a chance to pronounce the words on each card.</a:t>
            </a:r>
          </a:p>
          <a:p>
            <a:pPr lvl="1"/>
            <a:r>
              <a:rPr lang="en-US" dirty="0" smtClean="0">
                <a:latin typeface="Times New Roman" panose="02020603050405020304" pitchFamily="18" charset="0"/>
                <a:cs typeface="Times New Roman" panose="02020603050405020304" pitchFamily="18" charset="0"/>
              </a:rPr>
              <a:t>Note: If someone needs help pronouncing a word, other group members should provide assistance.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294458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267" y="111906"/>
            <a:ext cx="10515600" cy="1325563"/>
          </a:xfrm>
        </p:spPr>
        <p:txBody>
          <a:bodyPr/>
          <a:lstStyle/>
          <a:p>
            <a:pPr algn="ctr"/>
            <a:r>
              <a:rPr lang="en-US" dirty="0" smtClean="0"/>
              <a:t>Five Phases of Dating</a:t>
            </a:r>
            <a:endParaRPr lang="en-US" dirty="0"/>
          </a:p>
        </p:txBody>
      </p:sp>
      <p:sp>
        <p:nvSpPr>
          <p:cNvPr id="3" name="Content Placeholder 2"/>
          <p:cNvSpPr>
            <a:spLocks noGrp="1"/>
          </p:cNvSpPr>
          <p:nvPr>
            <p:ph idx="1"/>
          </p:nvPr>
        </p:nvSpPr>
        <p:spPr>
          <a:xfrm>
            <a:off x="824133" y="1502068"/>
            <a:ext cx="10515600" cy="4351338"/>
          </a:xfrm>
        </p:spPr>
        <p:txBody>
          <a:bodyPr>
            <a:normAutofit lnSpcReduction="10000"/>
          </a:bodyPr>
          <a:lstStyle/>
          <a:p>
            <a:r>
              <a:rPr lang="en-US" sz="2500" dirty="0" smtClean="0"/>
              <a:t>Phase I – Meeting lots of people.</a:t>
            </a:r>
          </a:p>
          <a:p>
            <a:pPr lvl="1"/>
            <a:r>
              <a:rPr lang="en-US" sz="2500" dirty="0" smtClean="0"/>
              <a:t>Group parties/gatherings.</a:t>
            </a:r>
          </a:p>
          <a:p>
            <a:pPr lvl="1"/>
            <a:r>
              <a:rPr lang="en-US" sz="2500" dirty="0" smtClean="0"/>
              <a:t>Speed Dating and other group games.</a:t>
            </a:r>
          </a:p>
          <a:p>
            <a:r>
              <a:rPr lang="en-US" sz="2500" dirty="0" smtClean="0"/>
              <a:t>Phase II – Making Friends</a:t>
            </a:r>
          </a:p>
          <a:p>
            <a:pPr lvl="1"/>
            <a:r>
              <a:rPr lang="en-US" sz="2500" dirty="0" smtClean="0"/>
              <a:t>Eating lunch or dinner together.</a:t>
            </a:r>
          </a:p>
          <a:p>
            <a:pPr lvl="1"/>
            <a:r>
              <a:rPr lang="en-US" sz="2500" dirty="0" smtClean="0"/>
              <a:t>Studying or going for a walk together.</a:t>
            </a:r>
          </a:p>
          <a:p>
            <a:pPr lvl="1"/>
            <a:r>
              <a:rPr lang="en-US" sz="2500" dirty="0" smtClean="0"/>
              <a:t>Sharing family stories and personal goals.</a:t>
            </a:r>
          </a:p>
          <a:p>
            <a:pPr marL="228600" lvl="1">
              <a:spcBef>
                <a:spcPts val="1000"/>
              </a:spcBef>
            </a:pPr>
            <a:r>
              <a:rPr lang="en-US" sz="2500" dirty="0" smtClean="0"/>
              <a:t>Phase III – Formal Dating.</a:t>
            </a:r>
          </a:p>
          <a:p>
            <a:pPr marL="685800" lvl="2">
              <a:spcBef>
                <a:spcPts val="1000"/>
              </a:spcBef>
            </a:pPr>
            <a:r>
              <a:rPr lang="en-US" sz="2500" dirty="0" smtClean="0"/>
              <a:t>Planned activities designed to help you know each other better.</a:t>
            </a:r>
          </a:p>
          <a:p>
            <a:pPr marL="685800" lvl="2">
              <a:spcBef>
                <a:spcPts val="1000"/>
              </a:spcBef>
            </a:pPr>
            <a:r>
              <a:rPr lang="en-US" sz="2500" dirty="0" smtClean="0"/>
              <a:t>Should begin to be more personable, but set limits as to the time you spend alone with each other and limits to intimacy.</a:t>
            </a:r>
            <a:endParaRPr lang="en-US" sz="2500" dirty="0"/>
          </a:p>
          <a:p>
            <a:endParaRPr lang="en-US" dirty="0" smtClean="0"/>
          </a:p>
          <a:p>
            <a:pPr lvl="2"/>
            <a:endParaRPr lang="en-US" dirty="0" smtClean="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5339" y="11574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7739" y="1309856"/>
            <a:ext cx="42862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021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Five Phases of Dating</a:t>
            </a:r>
            <a:endParaRPr lang="en-US" dirty="0"/>
          </a:p>
        </p:txBody>
      </p:sp>
      <p:sp>
        <p:nvSpPr>
          <p:cNvPr id="3" name="Content Placeholder 2"/>
          <p:cNvSpPr>
            <a:spLocks noGrp="1"/>
          </p:cNvSpPr>
          <p:nvPr>
            <p:ph idx="1"/>
          </p:nvPr>
        </p:nvSpPr>
        <p:spPr/>
        <p:txBody>
          <a:bodyPr>
            <a:normAutofit fontScale="92500"/>
          </a:bodyPr>
          <a:lstStyle/>
          <a:p>
            <a:r>
              <a:rPr lang="en-US" dirty="0" smtClean="0"/>
              <a:t>Phase IV Paring up/Going Steady</a:t>
            </a:r>
          </a:p>
          <a:p>
            <a:pPr lvl="1"/>
            <a:r>
              <a:rPr lang="en-US" dirty="0" smtClean="0"/>
              <a:t>Share your important beliefs and values.</a:t>
            </a:r>
          </a:p>
          <a:p>
            <a:pPr lvl="1"/>
            <a:r>
              <a:rPr lang="en-US" dirty="0" smtClean="0"/>
              <a:t>Introduce each other to your respective families.</a:t>
            </a:r>
          </a:p>
          <a:p>
            <a:pPr lvl="1"/>
            <a:r>
              <a:rPr lang="en-US" dirty="0" smtClean="0"/>
              <a:t>Begin to plan for the future—education, employment, home and family goals.</a:t>
            </a:r>
          </a:p>
          <a:p>
            <a:pPr lvl="1"/>
            <a:r>
              <a:rPr lang="en-US" dirty="0" smtClean="0"/>
              <a:t>Continue to practice limits regarding time alone together and sharing of intimacy.</a:t>
            </a:r>
          </a:p>
          <a:p>
            <a:r>
              <a:rPr lang="en-US" dirty="0" smtClean="0"/>
              <a:t>Phase V Formal Engagement</a:t>
            </a:r>
          </a:p>
          <a:p>
            <a:pPr lvl="1"/>
            <a:r>
              <a:rPr lang="en-US" dirty="0" smtClean="0"/>
              <a:t>The marriage proposal.</a:t>
            </a:r>
          </a:p>
          <a:p>
            <a:pPr lvl="1"/>
            <a:r>
              <a:rPr lang="en-US" dirty="0" smtClean="0"/>
              <a:t>Approval of both sets of parents.</a:t>
            </a:r>
          </a:p>
          <a:p>
            <a:pPr lvl="1"/>
            <a:r>
              <a:rPr lang="en-US" dirty="0" smtClean="0"/>
              <a:t>Set a wedding date.</a:t>
            </a:r>
          </a:p>
          <a:p>
            <a:pPr lvl="1"/>
            <a:r>
              <a:rPr lang="en-US" dirty="0" smtClean="0"/>
              <a:t>Plan more intensely for your wedding and future life together.</a:t>
            </a:r>
          </a:p>
          <a:p>
            <a:pPr lvl="1"/>
            <a:r>
              <a:rPr lang="en-US" dirty="0"/>
              <a:t>Continue to practice limits regarding time alone together and sharing of intimacy.</a:t>
            </a:r>
          </a:p>
          <a:p>
            <a:pPr lvl="1"/>
            <a:endParaRPr lang="en-US" dirty="0" smtClean="0"/>
          </a:p>
          <a:p>
            <a:pPr lvl="1"/>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43301" y="0"/>
            <a:ext cx="1951291" cy="291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3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1000"/>
                                        <p:tgtEl>
                                          <p:spTgt spid="3">
                                            <p:txEl>
                                              <p:pRg st="7" end="7"/>
                                            </p:txEl>
                                          </p:spTgt>
                                        </p:tgtEl>
                                      </p:cBhvr>
                                    </p:animEffect>
                                    <p:anim calcmode="lin" valueType="num">
                                      <p:cBhvr>
                                        <p:cTn id="4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Effect transition="in" filter="fade">
                                      <p:cBhvr>
                                        <p:cTn id="54" dur="1000"/>
                                        <p:tgtEl>
                                          <p:spTgt spid="3">
                                            <p:txEl>
                                              <p:pRg st="9" end="9"/>
                                            </p:txEl>
                                          </p:spTgt>
                                        </p:tgtEl>
                                      </p:cBhvr>
                                    </p:animEffect>
                                    <p:anim calcmode="lin" valueType="num">
                                      <p:cBhvr>
                                        <p:cTn id="5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3">
                                            <p:txEl>
                                              <p:pRg st="9" end="9"/>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
                                            <p:txEl>
                                              <p:pRg st="10" end="10"/>
                                            </p:txEl>
                                          </p:spTgt>
                                        </p:tgtEl>
                                        <p:attrNameLst>
                                          <p:attrName>style.visibility</p:attrName>
                                        </p:attrNameLst>
                                      </p:cBhvr>
                                      <p:to>
                                        <p:strVal val="visible"/>
                                      </p:to>
                                    </p:set>
                                    <p:animEffect transition="in" filter="fade">
                                      <p:cBhvr>
                                        <p:cTn id="59" dur="1000"/>
                                        <p:tgtEl>
                                          <p:spTgt spid="3">
                                            <p:txEl>
                                              <p:pRg st="10" end="10"/>
                                            </p:txEl>
                                          </p:spTgt>
                                        </p:tgtEl>
                                      </p:cBhvr>
                                    </p:animEffect>
                                    <p:anim calcmode="lin" valueType="num">
                                      <p:cBhvr>
                                        <p:cTn id="6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6603" y="1"/>
            <a:ext cx="9903655" cy="8940909"/>
          </a:xfrm>
          <a:prstGeom prst="rect">
            <a:avLst/>
          </a:prstGeom>
          <a:noFill/>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buFont typeface="Calibri" panose="020F0502020204030204" pitchFamily="34" charset="0"/>
              <a:buAutoNum type="arabicPeriod"/>
            </a:pPr>
            <a:r>
              <a:rPr lang="en-US" sz="2300" dirty="0"/>
              <a:t>Describe your feelings about leaving your home and </a:t>
            </a:r>
            <a:r>
              <a:rPr lang="en-US" sz="2300" dirty="0" smtClean="0"/>
              <a:t>province for four </a:t>
            </a:r>
            <a:r>
              <a:rPr lang="en-US" sz="2300" dirty="0"/>
              <a:t>years.</a:t>
            </a:r>
          </a:p>
          <a:p>
            <a:pPr>
              <a:buFont typeface="Calibri" panose="020F0502020204030204" pitchFamily="34" charset="0"/>
              <a:buAutoNum type="arabicPeriod"/>
            </a:pPr>
            <a:r>
              <a:rPr lang="en-US" sz="2300" dirty="0"/>
              <a:t>Try to describe your feelings as you return after successfully completing your B.S or B.A. degree in </a:t>
            </a:r>
            <a:r>
              <a:rPr lang="en-US" sz="2300" dirty="0" smtClean="0"/>
              <a:t>four </a:t>
            </a:r>
            <a:r>
              <a:rPr lang="en-US" sz="2300" dirty="0"/>
              <a:t>years.</a:t>
            </a:r>
          </a:p>
          <a:p>
            <a:pPr>
              <a:buFont typeface="Calibri" panose="020F0502020204030204" pitchFamily="34" charset="0"/>
              <a:buAutoNum type="arabicPeriod"/>
            </a:pPr>
            <a:r>
              <a:rPr lang="en-US" sz="2300" dirty="0"/>
              <a:t> Try to describe the feelings of your parents as you return to your </a:t>
            </a:r>
            <a:r>
              <a:rPr lang="en-US" sz="2300" dirty="0" smtClean="0"/>
              <a:t>home as a college graduate.</a:t>
            </a:r>
            <a:endParaRPr lang="en-US" sz="2300" dirty="0"/>
          </a:p>
          <a:p>
            <a:pPr>
              <a:buFont typeface="Calibri" panose="020F0502020204030204" pitchFamily="34" charset="0"/>
              <a:buAutoNum type="arabicPeriod"/>
            </a:pPr>
            <a:r>
              <a:rPr lang="en-US" sz="2300" dirty="0"/>
              <a:t>Try your best to describe your first day on the job of your dreams.</a:t>
            </a:r>
          </a:p>
          <a:p>
            <a:pPr>
              <a:buFont typeface="Calibri" panose="020F0502020204030204" pitchFamily="34" charset="0"/>
              <a:buAutoNum type="arabicPeriod"/>
            </a:pPr>
            <a:r>
              <a:rPr lang="en-US" sz="2300" dirty="0"/>
              <a:t>Describe your future husband or wife.</a:t>
            </a:r>
          </a:p>
          <a:p>
            <a:pPr>
              <a:buFont typeface="Calibri" panose="020F0502020204030204" pitchFamily="34" charset="0"/>
              <a:buAutoNum type="arabicPeriod"/>
            </a:pPr>
            <a:r>
              <a:rPr lang="en-US" sz="2300" dirty="0"/>
              <a:t>What do you think your feelings will be when your first child leaves home to go to a school?</a:t>
            </a:r>
          </a:p>
          <a:p>
            <a:pPr>
              <a:buFont typeface="Calibri" panose="020F0502020204030204" pitchFamily="34" charset="0"/>
              <a:buAutoNum type="arabicPeriod"/>
            </a:pPr>
            <a:r>
              <a:rPr lang="en-US" sz="2300" dirty="0"/>
              <a:t>What do you think the purpose of life is</a:t>
            </a:r>
            <a:r>
              <a:rPr lang="en-US" sz="2300" dirty="0" smtClean="0"/>
              <a:t>?</a:t>
            </a:r>
            <a:endParaRPr lang="en-US" sz="2300" dirty="0"/>
          </a:p>
          <a:p>
            <a:pPr>
              <a:buFont typeface="Calibri" panose="020F0502020204030204" pitchFamily="34" charset="0"/>
              <a:buAutoNum type="arabicPeriod"/>
            </a:pPr>
            <a:r>
              <a:rPr lang="en-US" sz="2300" dirty="0"/>
              <a:t>Where do you think you will go when you or your parents die?  </a:t>
            </a:r>
            <a:br>
              <a:rPr lang="en-US" sz="2300" dirty="0"/>
            </a:br>
            <a:r>
              <a:rPr lang="en-US" sz="2300" dirty="0"/>
              <a:t>Why do you believe that?</a:t>
            </a:r>
          </a:p>
          <a:p>
            <a:pPr>
              <a:buFont typeface="Calibri" panose="020F0502020204030204" pitchFamily="34" charset="0"/>
              <a:buAutoNum type="arabicPeriod"/>
            </a:pPr>
            <a:r>
              <a:rPr lang="en-US" sz="2300" dirty="0"/>
              <a:t>Do you believe you came from some where else when you were born?  Why do you believe that?</a:t>
            </a:r>
          </a:p>
          <a:p>
            <a:pPr>
              <a:buFont typeface="Calibri" panose="020F0502020204030204" pitchFamily="34" charset="0"/>
              <a:buAutoNum type="arabicPeriod"/>
            </a:pPr>
            <a:r>
              <a:rPr lang="en-US" sz="2300" dirty="0"/>
              <a:t> </a:t>
            </a:r>
            <a:r>
              <a:rPr lang="en-US" sz="2300" dirty="0" smtClean="0"/>
              <a:t>Suppose you move to Australia which has </a:t>
            </a:r>
            <a:r>
              <a:rPr lang="en-US" sz="2300" dirty="0"/>
              <a:t>a different form of government.  How will that change the way you act  in your </a:t>
            </a:r>
            <a:r>
              <a:rPr lang="en-US" sz="2300" dirty="0" smtClean="0"/>
              <a:t>life, Why</a:t>
            </a:r>
            <a:r>
              <a:rPr lang="en-US" sz="2300" dirty="0"/>
              <a:t>?</a:t>
            </a:r>
          </a:p>
          <a:p>
            <a:pPr>
              <a:buFont typeface="Calibri" panose="020F0502020204030204" pitchFamily="34" charset="0"/>
              <a:buAutoNum type="arabicPeriod"/>
            </a:pPr>
            <a:r>
              <a:rPr lang="en-US" sz="2300" dirty="0"/>
              <a:t> What about living in Australia </a:t>
            </a:r>
            <a:r>
              <a:rPr lang="en-US" sz="2300" dirty="0" smtClean="0"/>
              <a:t>would make </a:t>
            </a:r>
            <a:r>
              <a:rPr lang="en-US" sz="2300" dirty="0"/>
              <a:t>you nervous?</a:t>
            </a:r>
          </a:p>
          <a:p>
            <a:pPr>
              <a:buFont typeface="Calibri" panose="020F0502020204030204" pitchFamily="34" charset="0"/>
              <a:buAutoNum type="arabicPeriod"/>
            </a:pPr>
            <a:r>
              <a:rPr lang="en-US" sz="2300" dirty="0"/>
              <a:t> What do you think you will do to adjust to that concern?</a:t>
            </a:r>
          </a:p>
          <a:p>
            <a:endParaRPr lang="en-US" sz="2300" dirty="0"/>
          </a:p>
          <a:p>
            <a:endParaRPr lang="en-US" sz="2300" dirty="0"/>
          </a:p>
          <a:p>
            <a:pPr>
              <a:buFont typeface="Calibri" panose="020F0502020204030204" pitchFamily="34" charset="0"/>
              <a:buAutoNum type="arabicPeriod"/>
            </a:pPr>
            <a:endParaRPr lang="en-US" sz="2300" dirty="0"/>
          </a:p>
          <a:p>
            <a:endParaRPr lang="en-US" sz="2300" dirty="0"/>
          </a:p>
          <a:p>
            <a:pPr>
              <a:buFont typeface="Calibri" panose="020F0502020204030204" pitchFamily="34" charset="0"/>
              <a:buAutoNum type="arabicPeriod"/>
            </a:pPr>
            <a:endParaRPr lang="en-US" sz="2300" dirty="0"/>
          </a:p>
          <a:p>
            <a:endParaRPr lang="en-US" sz="2300" dirty="0"/>
          </a:p>
          <a:p>
            <a:endParaRPr lang="en-US" sz="2300" dirty="0"/>
          </a:p>
        </p:txBody>
      </p:sp>
    </p:spTree>
    <p:extLst>
      <p:ext uri="{BB962C8B-B14F-4D97-AF65-F5344CB8AC3E}">
        <p14:creationId xmlns:p14="http://schemas.microsoft.com/office/powerpoint/2010/main" val="148584120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p:cNvSpPr txBox="1">
            <a:spLocks noChangeArrowheads="1"/>
          </p:cNvSpPr>
          <p:nvPr/>
        </p:nvSpPr>
        <p:spPr bwMode="auto">
          <a:xfrm>
            <a:off x="1752600" y="609600"/>
            <a:ext cx="8763000" cy="3786188"/>
          </a:xfrm>
          <a:prstGeom prst="rect">
            <a:avLst/>
          </a:prstGeom>
          <a:noFill/>
          <a:ln w="9525">
            <a:noFill/>
            <a:miter lim="800000"/>
            <a:headEnd/>
            <a:tailEnd/>
          </a:ln>
        </p:spPr>
        <p:txBody>
          <a:bodyPr>
            <a:spAutoFit/>
          </a:bodyPr>
          <a:lstStyle/>
          <a:p>
            <a:pPr algn="ctr">
              <a:defRPr/>
            </a:pPr>
            <a:r>
              <a:rPr lang="en-US" sz="4000" dirty="0">
                <a:solidFill>
                  <a:schemeClr val="accent6">
                    <a:lumMod val="50000"/>
                  </a:schemeClr>
                </a:solidFill>
              </a:rPr>
              <a:t>Speaking Activity</a:t>
            </a:r>
          </a:p>
          <a:p>
            <a:pPr>
              <a:buFont typeface="Arial" pitchFamily="34" charset="0"/>
              <a:buChar char="•"/>
              <a:defRPr/>
            </a:pPr>
            <a:r>
              <a:rPr lang="en-US" sz="4000" dirty="0"/>
              <a:t>Divide into groups of two</a:t>
            </a:r>
          </a:p>
          <a:p>
            <a:pPr>
              <a:buFont typeface="Arial" pitchFamily="34" charset="0"/>
              <a:buChar char="•"/>
              <a:defRPr/>
            </a:pPr>
            <a:r>
              <a:rPr lang="en-US" sz="4000" dirty="0"/>
              <a:t>Roll the dice and answer the number of 	the question  your rolled.</a:t>
            </a:r>
          </a:p>
          <a:p>
            <a:pPr>
              <a:buFont typeface="Arial" pitchFamily="34" charset="0"/>
              <a:buChar char="•"/>
              <a:defRPr/>
            </a:pPr>
            <a:r>
              <a:rPr lang="en-US" sz="4000" dirty="0"/>
              <a:t>If you have already answered that  	question roll the dice again.</a:t>
            </a:r>
          </a:p>
        </p:txBody>
      </p:sp>
      <p:pic>
        <p:nvPicPr>
          <p:cNvPr id="5123" name="Picture 2" descr="http://upload.wikimedia.org/wikipedia/commons/thumb/3/36/Two_red_dice_01.svg/671px-Two_red_dice_0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4256088"/>
            <a:ext cx="42672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3814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b="1" dirty="0" smtClean="0">
                <a:latin typeface="Arial Black" pitchFamily="34" charset="0"/>
              </a:rPr>
              <a:t>Talking Dice</a:t>
            </a:r>
            <a:endParaRPr lang="en-US" sz="6600" b="1" dirty="0">
              <a:latin typeface="Arial Black" pitchFamily="34" charset="0"/>
            </a:endParaRPr>
          </a:p>
        </p:txBody>
      </p:sp>
      <p:sp>
        <p:nvSpPr>
          <p:cNvPr id="3" name="Subtitle 2"/>
          <p:cNvSpPr>
            <a:spLocks noGrp="1"/>
          </p:cNvSpPr>
          <p:nvPr>
            <p:ph type="subTitle" idx="1"/>
          </p:nvPr>
        </p:nvSpPr>
        <p:spPr/>
        <p:txBody>
          <a:bodyPr>
            <a:normAutofit/>
          </a:bodyPr>
          <a:lstStyle/>
          <a:p>
            <a:r>
              <a:rPr lang="en-US" sz="5400" b="1" dirty="0" smtClean="0">
                <a:solidFill>
                  <a:srgbClr val="FF0000"/>
                </a:solidFill>
              </a:rPr>
              <a:t>Unfinished Sentences…</a:t>
            </a:r>
            <a:endParaRPr lang="en-US" sz="5400" b="1" dirty="0">
              <a:solidFill>
                <a:srgbClr val="FF0000"/>
              </a:solidFill>
            </a:endParaRPr>
          </a:p>
        </p:txBody>
      </p:sp>
    </p:spTree>
    <p:extLst>
      <p:ext uri="{BB962C8B-B14F-4D97-AF65-F5344CB8AC3E}">
        <p14:creationId xmlns:p14="http://schemas.microsoft.com/office/powerpoint/2010/main" val="201057808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0"/>
            <a:ext cx="11379200" cy="6858000"/>
          </a:xfrm>
          <a:prstGeom prst="rect">
            <a:avLst/>
          </a:prstGeom>
          <a:noFill/>
          <a:ln w="9525">
            <a:noFill/>
            <a:miter lim="800000"/>
            <a:headEnd/>
            <a:tailEnd/>
          </a:ln>
        </p:spPr>
        <p:txBody>
          <a:bodyPr/>
          <a:lstStyle/>
          <a:p>
            <a:pPr marL="590550" indent="-590550" algn="ctr">
              <a:spcBef>
                <a:spcPts val="700"/>
              </a:spcBef>
              <a:buClr>
                <a:schemeClr val="tx2"/>
              </a:buClr>
              <a:buSzPct val="95000"/>
              <a:defRPr/>
            </a:pPr>
            <a:r>
              <a:rPr lang="en-US" dirty="0">
                <a:latin typeface="+mn-lt"/>
                <a:ea typeface="+mn-ea"/>
              </a:rPr>
              <a:t>Unfinished Sentences:</a:t>
            </a:r>
          </a:p>
          <a:p>
            <a:pPr marL="590550" indent="-590550" algn="ctr">
              <a:spcBef>
                <a:spcPts val="700"/>
              </a:spcBef>
              <a:buClr>
                <a:schemeClr val="tx2"/>
              </a:buClr>
              <a:buSzPct val="95000"/>
              <a:defRPr/>
            </a:pPr>
            <a:r>
              <a:rPr lang="en-US" dirty="0">
                <a:latin typeface="+mn-lt"/>
                <a:ea typeface="+mn-ea"/>
              </a:rPr>
              <a:t>Finish these sentences by adding your own words.</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On Saturdays, I like to____________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had only 24 hours to live, I would__________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 feel best when people_____________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Secretly I wish_____________</a:t>
            </a:r>
          </a:p>
          <a:p>
            <a:pPr marL="590550" indent="-590550">
              <a:lnSpc>
                <a:spcPct val="150000"/>
              </a:lnSpc>
              <a:spcBef>
                <a:spcPts val="700"/>
              </a:spcBef>
              <a:buClr>
                <a:schemeClr val="tx2"/>
              </a:buClr>
              <a:buSzPct val="95000"/>
              <a:buFont typeface="Wingdings" pitchFamily="2" charset="2"/>
              <a:buAutoNum type="arabicPeriod"/>
              <a:defRPr/>
            </a:pPr>
            <a:r>
              <a:rPr lang="en-US" dirty="0">
                <a:latin typeface="+mn-lt"/>
                <a:ea typeface="+mn-ea"/>
              </a:rPr>
              <a:t>If I could change the world, I would____  because_____</a:t>
            </a:r>
          </a:p>
          <a:p>
            <a:pPr marL="590550" indent="-590550">
              <a:lnSpc>
                <a:spcPct val="150000"/>
              </a:lnSpc>
              <a:spcBef>
                <a:spcPts val="700"/>
              </a:spcBef>
              <a:buClr>
                <a:schemeClr val="tx2"/>
              </a:buClr>
              <a:buSzPct val="95000"/>
              <a:buFont typeface="Wingdings" pitchFamily="2" charset="2"/>
              <a:buAutoNum type="arabicPeriod"/>
              <a:defRPr/>
            </a:pPr>
            <a:r>
              <a:rPr lang="en-US" dirty="0">
                <a:ea typeface="+mn-ea"/>
              </a:rPr>
              <a:t>The most exciting thing I have done is</a:t>
            </a:r>
            <a:r>
              <a:rPr lang="en-US" dirty="0" smtClean="0">
                <a:ea typeface="+mn-ea"/>
              </a:rPr>
              <a:t>_____</a:t>
            </a:r>
          </a:p>
          <a:p>
            <a:pPr marL="590550" indent="-590550">
              <a:lnSpc>
                <a:spcPct val="150000"/>
              </a:lnSpc>
              <a:spcBef>
                <a:spcPts val="700"/>
              </a:spcBef>
              <a:buClr>
                <a:schemeClr val="tx2"/>
              </a:buClr>
              <a:buSzPct val="95000"/>
              <a:buFont typeface="Wingdings" pitchFamily="2" charset="2"/>
              <a:buAutoNum type="arabicPeriod"/>
              <a:defRPr/>
            </a:pPr>
            <a:endParaRPr lang="en-US" dirty="0" smtClean="0">
              <a:ea typeface="+mn-ea"/>
            </a:endParaRPr>
          </a:p>
          <a:p>
            <a:pPr marL="590550" indent="-590550">
              <a:lnSpc>
                <a:spcPct val="150000"/>
              </a:lnSpc>
              <a:spcBef>
                <a:spcPts val="700"/>
              </a:spcBef>
              <a:buClr>
                <a:schemeClr val="tx2"/>
              </a:buClr>
              <a:buSzPct val="95000"/>
              <a:buFont typeface="Wingdings" pitchFamily="2" charset="2"/>
              <a:buAutoNum type="arabicPeriod"/>
              <a:defRPr/>
            </a:pPr>
            <a:endParaRPr lang="en-US" dirty="0">
              <a:ea typeface="+mn-ea"/>
            </a:endParaRPr>
          </a:p>
        </p:txBody>
      </p:sp>
      <p:sp>
        <p:nvSpPr>
          <p:cNvPr id="3" name="Rectangle 2"/>
          <p:cNvSpPr txBox="1">
            <a:spLocks noChangeArrowheads="1"/>
          </p:cNvSpPr>
          <p:nvPr/>
        </p:nvSpPr>
        <p:spPr>
          <a:xfrm>
            <a:off x="3352800" y="304800"/>
            <a:ext cx="4622800" cy="838200"/>
          </a:xfrm>
          <a:prstGeom prst="rect">
            <a:avLst/>
          </a:prstGeom>
        </p:spPr>
        <p:txBody>
          <a:bodyPr/>
          <a:lstStyle/>
          <a:p>
            <a:pPr algn="ctr">
              <a:defRPr/>
            </a:pPr>
            <a:endParaRPr lang="en-US" sz="4000" spc="-100" dirty="0">
              <a:latin typeface="+mn-lt"/>
              <a:ea typeface="+mj-ea"/>
              <a:cs typeface="+mj-cs"/>
            </a:endParaRPr>
          </a:p>
        </p:txBody>
      </p:sp>
      <p:sp>
        <p:nvSpPr>
          <p:cNvPr id="4" name="Rectangle 3"/>
          <p:cNvSpPr/>
          <p:nvPr/>
        </p:nvSpPr>
        <p:spPr>
          <a:xfrm>
            <a:off x="0" y="3581400"/>
            <a:ext cx="12192000" cy="3034164"/>
          </a:xfrm>
          <a:prstGeom prst="rect">
            <a:avLst/>
          </a:prstGeom>
        </p:spPr>
        <p:txBody>
          <a:bodyPr wrap="square">
            <a:spAutoFit/>
          </a:bodyPr>
          <a:lstStyle/>
          <a:p>
            <a:pPr marL="590550" indent="-590550">
              <a:lnSpc>
                <a:spcPct val="150000"/>
              </a:lnSpc>
              <a:spcBef>
                <a:spcPts val="700"/>
              </a:spcBef>
              <a:buClr>
                <a:schemeClr val="tx2"/>
              </a:buClr>
              <a:buSzPct val="95000"/>
              <a:buFont typeface="Times New Roman" pitchFamily="18" charset="0"/>
              <a:buAutoNum type="arabicPeriod" startAt="7"/>
            </a:pPr>
            <a:r>
              <a:rPr lang="en-US" dirty="0" smtClean="0"/>
              <a:t>Right now the most important thing in my life is_____   because_________________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If I could be somewhere else now, I</a:t>
            </a:r>
            <a:r>
              <a:rPr lang="en-US" altLang="en-US" dirty="0" smtClean="0"/>
              <a:t>’</a:t>
            </a:r>
            <a:r>
              <a:rPr lang="en-US" dirty="0" smtClean="0"/>
              <a:t>d______________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never worry about_____________________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like people who________________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I find it difficult to_______________________</a:t>
            </a:r>
          </a:p>
          <a:p>
            <a:pPr marL="590550" indent="-590550">
              <a:lnSpc>
                <a:spcPct val="150000"/>
              </a:lnSpc>
              <a:spcBef>
                <a:spcPts val="700"/>
              </a:spcBef>
              <a:buClr>
                <a:schemeClr val="tx2"/>
              </a:buClr>
              <a:buSzPct val="95000"/>
              <a:buFont typeface="Times New Roman" pitchFamily="18" charset="0"/>
              <a:buAutoNum type="arabicPeriod" startAt="7"/>
            </a:pPr>
            <a:r>
              <a:rPr lang="en-US" dirty="0" smtClean="0"/>
              <a:t>Studying is________________________________</a:t>
            </a:r>
            <a:endParaRPr lang="en-US" dirty="0"/>
          </a:p>
        </p:txBody>
      </p:sp>
    </p:spTree>
    <p:extLst>
      <p:ext uri="{BB962C8B-B14F-4D97-AF65-F5344CB8AC3E}">
        <p14:creationId xmlns:p14="http://schemas.microsoft.com/office/powerpoint/2010/main" val="3624587012"/>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508ecm12fi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652" y="1066800"/>
            <a:ext cx="5766678" cy="4425938"/>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17600" y="76200"/>
            <a:ext cx="752802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5400" b="1">
                <a:effectLst>
                  <a:outerShdw blurRad="38100" dist="38100" dir="2700000" algn="tl">
                    <a:srgbClr val="336699"/>
                  </a:outerShdw>
                </a:effectLst>
                <a:latin typeface="Comic Sans MS" pitchFamily="66" charset="0"/>
              </a:rPr>
              <a:t>ETHICAL DILEMMAS</a:t>
            </a:r>
          </a:p>
        </p:txBody>
      </p:sp>
    </p:spTree>
    <p:extLst>
      <p:ext uri="{BB962C8B-B14F-4D97-AF65-F5344CB8AC3E}">
        <p14:creationId xmlns:p14="http://schemas.microsoft.com/office/powerpoint/2010/main" val="692399430"/>
      </p:ext>
    </p:extLst>
  </p:cSld>
  <p:clrMapOvr>
    <a:masterClrMapping/>
  </p:clrMapOvr>
  <p:transition spd="slow">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Times New Roman" panose="02020603050405020304" pitchFamily="18" charset="0"/>
                <a:cs typeface="Times New Roman" panose="02020603050405020304" pitchFamily="18" charset="0"/>
              </a:rPr>
              <a:t>Integrity</a:t>
            </a:r>
            <a:endParaRPr lang="en-US" sz="6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sz="4800" dirty="0" smtClean="0">
                <a:latin typeface="Times New Roman" panose="02020603050405020304" pitchFamily="18" charset="0"/>
                <a:cs typeface="Times New Roman" panose="02020603050405020304" pitchFamily="18" charset="0"/>
              </a:rPr>
              <a:t>“Integrity without knowledge is weak and useless and knowledge without integrity is dangerous and dreadful.”</a:t>
            </a:r>
            <a:r>
              <a:rPr lang="en-US"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(Samuel Johnson (1709-1784) English Poet, Critic and Writer)</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32647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ckenzie%202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3076" y="304801"/>
            <a:ext cx="7085724" cy="602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346841" y="772510"/>
            <a:ext cx="4335518" cy="5632311"/>
          </a:xfrm>
          <a:prstGeom prst="rect">
            <a:avLst/>
          </a:prstGeom>
          <a:noFill/>
          <a:ln w="9525">
            <a:noFill/>
            <a:miter lim="800000"/>
            <a:headEnd/>
            <a:tailEnd/>
          </a:ln>
          <a:effectLst/>
        </p:spPr>
        <p:txBody>
          <a:bodyPr wrap="square">
            <a:spAutoFit/>
          </a:bodyPr>
          <a:lstStyle>
            <a:lvl1pPr marL="742950" indent="-7429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indent="0" algn="ctr">
              <a:defRPr/>
            </a:pPr>
            <a:r>
              <a:rPr lang="en-US" altLang="en-US" sz="3600" b="1" dirty="0">
                <a:effectLst>
                  <a:outerShdw blurRad="38100" dist="38100" dir="2700000" algn="tl">
                    <a:srgbClr val="336699"/>
                  </a:outerShdw>
                </a:effectLst>
                <a:latin typeface="Comic Sans MS" pitchFamily="66" charset="0"/>
              </a:rPr>
              <a:t> </a:t>
            </a:r>
            <a:r>
              <a:rPr lang="en-US" altLang="en-US" sz="6000" b="1" dirty="0" smtClean="0">
                <a:effectLst>
                  <a:outerShdw blurRad="38100" dist="38100" dir="2700000" algn="tl">
                    <a:srgbClr val="336699"/>
                  </a:outerShdw>
                </a:effectLst>
                <a:latin typeface="Comic Sans MS" pitchFamily="66" charset="0"/>
              </a:rPr>
              <a:t>Let’s</a:t>
            </a:r>
          </a:p>
          <a:p>
            <a:pPr marL="0" indent="0" algn="ctr">
              <a:defRPr/>
            </a:pPr>
            <a:r>
              <a:rPr lang="en-US" altLang="en-US" sz="6000" b="1" dirty="0" smtClean="0">
                <a:effectLst>
                  <a:outerShdw blurRad="38100" dist="38100" dir="2700000" algn="tl">
                    <a:srgbClr val="336699"/>
                  </a:outerShdw>
                </a:effectLst>
                <a:latin typeface="Comic Sans MS" pitchFamily="66" charset="0"/>
              </a:rPr>
              <a:t>Sing</a:t>
            </a:r>
          </a:p>
          <a:p>
            <a:pPr marL="0" indent="0" algn="ctr">
              <a:defRPr/>
            </a:pPr>
            <a:r>
              <a:rPr lang="en-US" altLang="en-US" sz="6000" b="1" dirty="0" smtClean="0">
                <a:effectLst>
                  <a:outerShdw blurRad="38100" dist="38100" dir="2700000" algn="tl">
                    <a:srgbClr val="336699"/>
                  </a:outerShdw>
                </a:effectLst>
                <a:latin typeface="Comic Sans MS" pitchFamily="66" charset="0"/>
              </a:rPr>
              <a:t>  </a:t>
            </a:r>
          </a:p>
          <a:p>
            <a:pPr marL="0" indent="0" algn="ctr">
              <a:defRPr/>
            </a:pPr>
            <a:r>
              <a:rPr lang="en-US" altLang="en-US" sz="6000" b="1" dirty="0" smtClean="0">
                <a:effectLst>
                  <a:outerShdw blurRad="38100" dist="38100" dir="2700000" algn="tl">
                    <a:srgbClr val="336699"/>
                  </a:outerShdw>
                </a:effectLst>
                <a:latin typeface="Comic Sans MS" pitchFamily="66" charset="0"/>
              </a:rPr>
              <a:t>China’s National Anthem  </a:t>
            </a:r>
          </a:p>
        </p:txBody>
      </p:sp>
    </p:spTree>
    <p:extLst>
      <p:ext uri="{BB962C8B-B14F-4D97-AF65-F5344CB8AC3E}">
        <p14:creationId xmlns:p14="http://schemas.microsoft.com/office/powerpoint/2010/main" val="611265628"/>
      </p:ext>
    </p:extLst>
  </p:cSld>
  <p:clrMapOvr>
    <a:masterClrMapping/>
  </p:clrMapOvr>
  <p:transition spd="slow">
    <p:fade thruBlk="1"/>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04800" y="222250"/>
            <a:ext cx="11582400" cy="64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VOCABULARY</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ethics</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the principles </a:t>
            </a:r>
            <a:r>
              <a:rPr lang="en-US" sz="3600" i="1" dirty="0" smtClean="0">
                <a:effectLst>
                  <a:outerShdw blurRad="38100" dist="38100" dir="2700000" algn="tl">
                    <a:srgbClr val="336699"/>
                  </a:outerShdw>
                </a:effectLst>
                <a:latin typeface="Comic Sans MS" pitchFamily="66" charset="0"/>
              </a:rPr>
              <a:t>(rules) of </a:t>
            </a:r>
            <a:r>
              <a:rPr lang="en-US" sz="3600" i="1" dirty="0">
                <a:effectLst>
                  <a:outerShdw blurRad="38100" dist="38100" dir="2700000" algn="tl">
                    <a:srgbClr val="336699"/>
                  </a:outerShdw>
                </a:effectLst>
                <a:latin typeface="Comic Sans MS" pitchFamily="66" charset="0"/>
              </a:rPr>
              <a:t>conduct </a:t>
            </a:r>
          </a:p>
          <a:p>
            <a:pPr eaLnBrk="0" hangingPunct="0"/>
            <a:r>
              <a:rPr lang="en-US" sz="3600" i="1" dirty="0">
                <a:effectLst>
                  <a:outerShdw blurRad="38100" dist="38100" dir="2700000" algn="tl">
                    <a:srgbClr val="336699"/>
                  </a:outerShdw>
                </a:effectLst>
                <a:latin typeface="Comic Sans MS" pitchFamily="66" charset="0"/>
              </a:rPr>
              <a:t>   governing an individual or a group, the </a:t>
            </a:r>
          </a:p>
          <a:p>
            <a:pPr eaLnBrk="0" hangingPunct="0"/>
            <a:r>
              <a:rPr lang="en-US" sz="3600" i="1" dirty="0">
                <a:effectLst>
                  <a:outerShdw blurRad="38100" dist="38100" dir="2700000" algn="tl">
                    <a:srgbClr val="336699"/>
                  </a:outerShdw>
                </a:effectLst>
                <a:latin typeface="Comic Sans MS" pitchFamily="66" charset="0"/>
              </a:rPr>
              <a:t>   discipline dealing with what is good </a:t>
            </a:r>
          </a:p>
          <a:p>
            <a:pPr eaLnBrk="0" hangingPunct="0"/>
            <a:r>
              <a:rPr lang="en-US" sz="3600" i="1" dirty="0">
                <a:effectLst>
                  <a:outerShdw blurRad="38100" dist="38100" dir="2700000" algn="tl">
                    <a:srgbClr val="336699"/>
                  </a:outerShdw>
                </a:effectLst>
                <a:latin typeface="Comic Sans MS" pitchFamily="66" charset="0"/>
              </a:rPr>
              <a:t>   and bad and moral duty and obligation</a:t>
            </a:r>
            <a:endParaRPr lang="en-US" sz="3600" b="1" u="sng"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ethical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moral, conforming to accepted </a:t>
            </a:r>
          </a:p>
          <a:p>
            <a:pPr eaLnBrk="0" hangingPunct="0"/>
            <a:r>
              <a:rPr lang="en-US" sz="3600" i="1" dirty="0">
                <a:effectLst>
                  <a:outerShdw blurRad="38100" dist="38100" dir="2700000" algn="tl">
                    <a:srgbClr val="336699"/>
                  </a:outerShdw>
                </a:effectLst>
                <a:latin typeface="Comic Sans MS" pitchFamily="66" charset="0"/>
              </a:rPr>
              <a:t>   </a:t>
            </a:r>
            <a:r>
              <a:rPr lang="en-US" sz="3600" i="1" dirty="0" smtClean="0">
                <a:effectLst>
                  <a:outerShdw blurRad="38100" dist="38100" dir="2700000" algn="tl">
                    <a:srgbClr val="336699"/>
                  </a:outerShdw>
                </a:effectLst>
                <a:latin typeface="Comic Sans MS" pitchFamily="66" charset="0"/>
              </a:rPr>
              <a:t>rules and standards </a:t>
            </a:r>
            <a:r>
              <a:rPr lang="en-US" sz="3600" i="1" dirty="0">
                <a:effectLst>
                  <a:outerShdw blurRad="38100" dist="38100" dir="2700000" algn="tl">
                    <a:srgbClr val="336699"/>
                  </a:outerShdw>
                </a:effectLst>
                <a:latin typeface="Comic Sans MS" pitchFamily="66" charset="0"/>
              </a:rPr>
              <a:t>of conduct</a:t>
            </a:r>
            <a:endParaRPr lang="en-US" sz="3600" dirty="0">
              <a:effectLst>
                <a:outerShdw blurRad="38100" dist="38100" dir="2700000" algn="tl">
                  <a:srgbClr val="336699"/>
                </a:outerShdw>
              </a:effectLst>
              <a:latin typeface="Comic Sans MS" pitchFamily="66" charset="0"/>
            </a:endParaRPr>
          </a:p>
          <a:p>
            <a:pPr eaLnBrk="0" hangingPunct="0"/>
            <a:r>
              <a:rPr lang="en-US" sz="3600" b="1" u="sng" dirty="0">
                <a:effectLst>
                  <a:outerShdw blurRad="38100" dist="38100" dir="2700000" algn="tl">
                    <a:srgbClr val="336699"/>
                  </a:outerShdw>
                </a:effectLst>
                <a:latin typeface="Comic Sans MS" pitchFamily="66" charset="0"/>
              </a:rPr>
              <a:t>moral</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principles of right and wrong </a:t>
            </a:r>
          </a:p>
          <a:p>
            <a:pPr eaLnBrk="0" hangingPunct="0"/>
            <a:r>
              <a:rPr lang="en-US" sz="3600" i="1" dirty="0">
                <a:effectLst>
                  <a:outerShdw blurRad="38100" dist="38100" dir="2700000" algn="tl">
                    <a:srgbClr val="336699"/>
                  </a:outerShdw>
                </a:effectLst>
                <a:latin typeface="Comic Sans MS" pitchFamily="66" charset="0"/>
              </a:rPr>
              <a:t>   behavior</a:t>
            </a:r>
          </a:p>
          <a:p>
            <a:pPr eaLnBrk="0" hangingPunct="0"/>
            <a:r>
              <a:rPr lang="en-US" sz="3600" b="1" u="sng" dirty="0">
                <a:effectLst>
                  <a:outerShdw blurRad="38100" dist="38100" dir="2700000" algn="tl">
                    <a:srgbClr val="336699"/>
                  </a:outerShdw>
                </a:effectLst>
                <a:latin typeface="Comic Sans MS" pitchFamily="66" charset="0"/>
              </a:rPr>
              <a:t>dilemma</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situation involving a choice </a:t>
            </a:r>
          </a:p>
          <a:p>
            <a:pPr eaLnBrk="0" hangingPunct="0"/>
            <a:r>
              <a:rPr lang="en-US" sz="3600" i="1" dirty="0">
                <a:effectLst>
                  <a:outerShdw blurRad="38100" dist="38100" dir="2700000" algn="tl">
                    <a:srgbClr val="336699"/>
                  </a:outerShdw>
                </a:effectLst>
                <a:latin typeface="Comic Sans MS" pitchFamily="66" charset="0"/>
              </a:rPr>
              <a:t>   between </a:t>
            </a:r>
            <a:r>
              <a:rPr lang="en-US" sz="3600" i="1" dirty="0" smtClean="0">
                <a:effectLst>
                  <a:outerShdw blurRad="38100" dist="38100" dir="2700000" algn="tl">
                    <a:srgbClr val="336699"/>
                  </a:outerShdw>
                </a:effectLst>
                <a:latin typeface="Comic Sans MS" pitchFamily="66" charset="0"/>
              </a:rPr>
              <a:t>alternatives</a:t>
            </a:r>
            <a:endParaRPr lang="en-US" sz="3600" b="1" u="sng" dirty="0">
              <a:effectLst>
                <a:outerShdw blurRad="38100" dist="38100" dir="2700000" algn="tl">
                  <a:srgbClr val="336699"/>
                </a:outerShdw>
              </a:effectLst>
              <a:latin typeface="Comic Sans MS" pitchFamily="66" charset="0"/>
            </a:endParaRPr>
          </a:p>
        </p:txBody>
      </p:sp>
    </p:spTree>
    <p:extLst>
      <p:ext uri="{BB962C8B-B14F-4D97-AF65-F5344CB8AC3E}">
        <p14:creationId xmlns:p14="http://schemas.microsoft.com/office/powerpoint/2010/main" val="4039168806"/>
      </p:ext>
    </p:extLst>
  </p:cSld>
  <p:clrMapOvr>
    <a:masterClrMapping/>
  </p:clrMapOvr>
  <p:transition spd="slow">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86834" y="149226"/>
            <a:ext cx="115019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u="sng" dirty="0">
                <a:effectLst>
                  <a:outerShdw blurRad="38100" dist="38100" dir="2700000" algn="tl">
                    <a:srgbClr val="336699"/>
                  </a:outerShdw>
                </a:effectLst>
                <a:latin typeface="Comic Sans MS" pitchFamily="66" charset="0"/>
              </a:rPr>
              <a:t>expelled</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kicked out of school,   </a:t>
            </a:r>
          </a:p>
          <a:p>
            <a:pPr eaLnBrk="0" hangingPunct="0"/>
            <a:r>
              <a:rPr lang="en-US" sz="3600" i="1" dirty="0">
                <a:effectLst>
                  <a:outerShdw blurRad="38100" dist="38100" dir="2700000" algn="tl">
                    <a:srgbClr val="336699"/>
                  </a:outerShdw>
                </a:effectLst>
                <a:latin typeface="Comic Sans MS" pitchFamily="66" charset="0"/>
              </a:rPr>
              <a:t>   suspended from </a:t>
            </a:r>
            <a:r>
              <a:rPr lang="en-US" sz="3600" i="1" dirty="0" smtClean="0">
                <a:effectLst>
                  <a:outerShdw blurRad="38100" dist="38100" dir="2700000" algn="tl">
                    <a:srgbClr val="336699"/>
                  </a:outerShdw>
                </a:effectLst>
                <a:latin typeface="Comic Sans MS" pitchFamily="66" charset="0"/>
              </a:rPr>
              <a:t>school</a:t>
            </a:r>
            <a:endParaRPr lang="en-US" sz="3600" b="1" u="sng" dirty="0" smtClean="0">
              <a:effectLst>
                <a:outerShdw blurRad="38100" dist="38100" dir="2700000" algn="tl">
                  <a:srgbClr val="336699"/>
                </a:outerShdw>
              </a:effectLst>
              <a:latin typeface="Comic Sans MS" pitchFamily="66" charset="0"/>
            </a:endParaRPr>
          </a:p>
          <a:p>
            <a:pPr eaLnBrk="0" hangingPunct="0"/>
            <a:r>
              <a:rPr lang="en-US" sz="3600" b="1" u="sng" dirty="0" smtClean="0">
                <a:effectLst>
                  <a:outerShdw blurRad="38100" dist="38100" dir="2700000" algn="tl">
                    <a:srgbClr val="336699"/>
                  </a:outerShdw>
                </a:effectLst>
                <a:latin typeface="Comic Sans MS" pitchFamily="66" charset="0"/>
              </a:rPr>
              <a:t>0 </a:t>
            </a:r>
            <a:r>
              <a:rPr lang="en-US" sz="3600" b="1" u="sng" dirty="0">
                <a:effectLst>
                  <a:outerShdw blurRad="38100" dist="38100" dir="2700000" algn="tl">
                    <a:srgbClr val="336699"/>
                  </a:outerShdw>
                </a:effectLst>
                <a:latin typeface="Comic Sans MS" pitchFamily="66" charset="0"/>
              </a:rPr>
              <a:t>tolerance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no exceptions, no second </a:t>
            </a:r>
          </a:p>
          <a:p>
            <a:pPr eaLnBrk="0" hangingPunct="0"/>
            <a:r>
              <a:rPr lang="en-US" sz="3600" i="1" dirty="0">
                <a:effectLst>
                  <a:outerShdw blurRad="38100" dist="38100" dir="2700000" algn="tl">
                    <a:srgbClr val="336699"/>
                  </a:outerShdw>
                </a:effectLst>
                <a:latin typeface="Comic Sans MS" pitchFamily="66" charset="0"/>
              </a:rPr>
              <a:t>   chances</a:t>
            </a:r>
          </a:p>
          <a:p>
            <a:pPr eaLnBrk="0" hangingPunct="0"/>
            <a:r>
              <a:rPr lang="en-US" sz="3600" b="1" u="sng" dirty="0">
                <a:effectLst>
                  <a:outerShdw blurRad="38100" dist="38100" dir="2700000" algn="tl">
                    <a:srgbClr val="336699"/>
                  </a:outerShdw>
                </a:effectLst>
                <a:latin typeface="Comic Sans MS" pitchFamily="66" charset="0"/>
              </a:rPr>
              <a:t>full ride</a:t>
            </a:r>
            <a:r>
              <a:rPr lang="en-US" sz="3600" dirty="0">
                <a:effectLst>
                  <a:outerShdw blurRad="38100" dist="38100" dir="2700000" algn="tl">
                    <a:srgbClr val="336699"/>
                  </a:outerShdw>
                </a:effectLst>
                <a:latin typeface="Comic Sans MS" pitchFamily="66" charset="0"/>
              </a:rPr>
              <a:t> – </a:t>
            </a:r>
            <a:r>
              <a:rPr lang="en-US" sz="3600" i="1" dirty="0">
                <a:effectLst>
                  <a:outerShdw blurRad="38100" dist="38100" dir="2700000" algn="tl">
                    <a:srgbClr val="336699"/>
                  </a:outerShdw>
                </a:effectLst>
                <a:latin typeface="Comic Sans MS" pitchFamily="66" charset="0"/>
              </a:rPr>
              <a:t>a scholarship which pays </a:t>
            </a:r>
          </a:p>
          <a:p>
            <a:pPr eaLnBrk="0" hangingPunct="0"/>
            <a:r>
              <a:rPr lang="en-US" sz="3600" i="1" dirty="0">
                <a:effectLst>
                  <a:outerShdw blurRad="38100" dist="38100" dir="2700000" algn="tl">
                    <a:srgbClr val="336699"/>
                  </a:outerShdw>
                </a:effectLst>
                <a:latin typeface="Comic Sans MS" pitchFamily="66" charset="0"/>
              </a:rPr>
              <a:t>   tuition, books, room and </a:t>
            </a:r>
            <a:r>
              <a:rPr lang="en-US" sz="3600" i="1" dirty="0" smtClean="0">
                <a:effectLst>
                  <a:outerShdw blurRad="38100" dist="38100" dir="2700000" algn="tl">
                    <a:srgbClr val="336699"/>
                  </a:outerShdw>
                </a:effectLst>
                <a:latin typeface="Comic Sans MS" pitchFamily="66" charset="0"/>
              </a:rPr>
              <a:t>board</a:t>
            </a:r>
          </a:p>
          <a:p>
            <a:pPr eaLnBrk="0" hangingPunct="0"/>
            <a:r>
              <a:rPr lang="en-US" sz="3600" b="1" i="1" u="sng" dirty="0" smtClean="0">
                <a:effectLst>
                  <a:outerShdw blurRad="38100" dist="38100" dir="2700000" algn="tl">
                    <a:srgbClr val="336699"/>
                  </a:outerShdw>
                </a:effectLst>
                <a:latin typeface="Comic Sans MS" pitchFamily="66" charset="0"/>
              </a:rPr>
              <a:t>Win </a:t>
            </a:r>
            <a:r>
              <a:rPr lang="en-US" sz="3600" b="1" i="1" u="sng" dirty="0" err="1" smtClean="0">
                <a:effectLst>
                  <a:outerShdw blurRad="38100" dist="38100" dir="2700000" algn="tl">
                    <a:srgbClr val="336699"/>
                  </a:outerShdw>
                </a:effectLst>
                <a:latin typeface="Comic Sans MS" pitchFamily="66" charset="0"/>
              </a:rPr>
              <a:t>Win</a:t>
            </a:r>
            <a:r>
              <a:rPr lang="en-US" sz="3600" b="1" i="1" u="sng" dirty="0" smtClean="0">
                <a:effectLst>
                  <a:outerShdw blurRad="38100" dist="38100" dir="2700000" algn="tl">
                    <a:srgbClr val="336699"/>
                  </a:outerShdw>
                </a:effectLst>
                <a:latin typeface="Comic Sans MS" pitchFamily="66" charset="0"/>
              </a:rPr>
              <a:t> </a:t>
            </a:r>
            <a:r>
              <a:rPr lang="en-US" sz="3600" b="1" i="1" dirty="0" smtClean="0">
                <a:effectLst>
                  <a:outerShdw blurRad="38100" dist="38100" dir="2700000" algn="tl">
                    <a:srgbClr val="336699"/>
                  </a:outerShdw>
                </a:effectLst>
                <a:latin typeface="Comic Sans MS" pitchFamily="66" charset="0"/>
              </a:rPr>
              <a:t>–</a:t>
            </a:r>
            <a:r>
              <a:rPr lang="en-US" sz="3600" b="1" i="1" u="sng" dirty="0" smtClean="0">
                <a:effectLst>
                  <a:outerShdw blurRad="38100" dist="38100" dir="2700000" algn="tl">
                    <a:srgbClr val="336699"/>
                  </a:outerShdw>
                </a:effectLst>
                <a:latin typeface="Comic Sans MS" pitchFamily="66" charset="0"/>
              </a:rPr>
              <a:t> </a:t>
            </a:r>
            <a:r>
              <a:rPr lang="en-US" sz="3600" dirty="0" smtClean="0">
                <a:effectLst>
                  <a:outerShdw blurRad="38100" dist="38100" dir="2700000" algn="tl">
                    <a:srgbClr val="336699"/>
                  </a:outerShdw>
                </a:effectLst>
                <a:latin typeface="Comic Sans MS" pitchFamily="66" charset="0"/>
              </a:rPr>
              <a:t>Solutions in which all parties are better off</a:t>
            </a:r>
            <a:endParaRPr lang="en-US" sz="3600" dirty="0">
              <a:effectLst>
                <a:outerShdw blurRad="38100" dist="38100" dir="2700000" algn="tl">
                  <a:srgbClr val="336699"/>
                </a:outerShdw>
              </a:effectLst>
              <a:latin typeface="Comic Sans MS" pitchFamily="66" charset="0"/>
            </a:endParaRPr>
          </a:p>
        </p:txBody>
      </p:sp>
      <p:pic>
        <p:nvPicPr>
          <p:cNvPr id="7171" name="Picture 3" descr="Depression%20M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6" y="4178896"/>
            <a:ext cx="4242509" cy="3255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326598"/>
      </p:ext>
    </p:extLst>
  </p:cSld>
  <p:clrMapOvr>
    <a:masterClrMapping/>
  </p:clrMapOvr>
  <p:transition spd="slow">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177801"/>
            <a:ext cx="115824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4400" b="1" dirty="0">
                <a:effectLst>
                  <a:outerShdw blurRad="38100" dist="38100" dir="2700000" algn="tl">
                    <a:srgbClr val="336699"/>
                  </a:outerShdw>
                </a:effectLst>
                <a:latin typeface="Comic Sans MS" pitchFamily="66" charset="0"/>
              </a:rPr>
              <a:t>ETHICAL DILEMMA</a:t>
            </a:r>
          </a:p>
          <a:p>
            <a:pPr algn="ctr" eaLnBrk="0" hangingPunct="0"/>
            <a:r>
              <a:rPr lang="en-US" sz="4400" b="1" dirty="0">
                <a:effectLst>
                  <a:outerShdw blurRad="38100" dist="38100" dir="2700000" algn="tl">
                    <a:srgbClr val="336699"/>
                  </a:outerShdw>
                </a:effectLst>
                <a:latin typeface="Comic Sans MS" pitchFamily="66" charset="0"/>
              </a:rPr>
              <a:t>(VICE PRINCIPAL</a:t>
            </a:r>
            <a:r>
              <a:rPr lang="en-US" sz="3600" b="1" dirty="0">
                <a:effectLst>
                  <a:outerShdw blurRad="38100" dist="38100" dir="2700000" algn="tl">
                    <a:srgbClr val="336699"/>
                  </a:outerShdw>
                </a:effectLst>
                <a:latin typeface="Comic Sans MS" pitchFamily="66" charset="0"/>
              </a:rPr>
              <a:t>)</a:t>
            </a:r>
          </a:p>
          <a:p>
            <a:pPr algn="ctr" eaLnBrk="0" hangingPunct="0"/>
            <a:endParaRPr lang="en-US" sz="1000" b="1" dirty="0">
              <a:effectLst>
                <a:outerShdw blurRad="38100" dist="38100" dir="2700000" algn="tl">
                  <a:srgbClr val="336699"/>
                </a:outerShdw>
              </a:effectLst>
              <a:latin typeface="Comic Sans MS" pitchFamily="66" charset="0"/>
            </a:endParaRPr>
          </a:p>
          <a:p>
            <a:pPr eaLnBrk="0" hangingPunct="0"/>
            <a:r>
              <a:rPr lang="en-US" sz="3600" b="1" dirty="0">
                <a:effectLst>
                  <a:outerShdw blurRad="38100" dist="38100" dir="2700000" algn="tl">
                    <a:srgbClr val="336699"/>
                  </a:outerShdw>
                </a:effectLst>
                <a:latin typeface="Comic Sans MS" pitchFamily="66" charset="0"/>
              </a:rPr>
              <a:t>   </a:t>
            </a:r>
            <a:r>
              <a:rPr lang="en-US" sz="3600" dirty="0">
                <a:latin typeface="Comic Sans MS" pitchFamily="66" charset="0"/>
              </a:rPr>
              <a:t>You are the vice principal in charge of discipline of a high school.  It is your responsibility to see that all students follow the rules and are treated fairly and equally.  It is the policy of your school that students caught with alcohol, drugs or weapons on campus will be expelled—0 tolerance.</a:t>
            </a:r>
            <a:r>
              <a:rPr lang="en-US" sz="3600" b="1" dirty="0">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2270186048"/>
      </p:ext>
    </p:extLst>
  </p:cSld>
  <p:clrMapOvr>
    <a:masterClrMapping/>
  </p:clrMapOvr>
  <p:transition spd="slow">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88434" y="358776"/>
            <a:ext cx="11298767"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Your daughter is a senior at the high school.  She is an outstanding basketball and volleyball player and is a top academic student.  She has applied to several universities and for scholarships that would pay virtually all of her costs at any of these colleges.  She is almost certain to be accepted and to receive a full ride at all schools to which she has applied.</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1261187094"/>
      </p:ext>
    </p:extLst>
  </p:cSld>
  <p:clrMapOvr>
    <a:masterClrMapping/>
  </p:clrMapOvr>
  <p:transition spd="slow">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86834" y="146050"/>
            <a:ext cx="11501967"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a:effectLst>
                  <a:outerShdw blurRad="38100" dist="38100" dir="2700000" algn="tl">
                    <a:srgbClr val="336699"/>
                  </a:outerShdw>
                </a:effectLst>
                <a:latin typeface="Comic Sans MS" pitchFamily="66" charset="0"/>
              </a:rPr>
              <a:t>   </a:t>
            </a:r>
            <a:r>
              <a:rPr lang="en-US" sz="3600">
                <a:latin typeface="Comic Sans MS" pitchFamily="66" charset="0"/>
              </a:rPr>
              <a:t>One evening, you are supervising a school dance.  You need to speak to your daughter and can’t find her.  You finally go into the darkened girls’ locker room and hear voices.  One is your daughter’s voice and as you listen, you realize they are drinking alcohol.  They do not see you.  </a:t>
            </a:r>
          </a:p>
          <a:p>
            <a:pPr eaLnBrk="0" hangingPunct="0"/>
            <a:r>
              <a:rPr lang="en-US" sz="3600">
                <a:latin typeface="Comic Sans MS" pitchFamily="66" charset="0"/>
              </a:rPr>
              <a:t>   What will you do?</a:t>
            </a:r>
            <a:r>
              <a:rPr lang="en-US" sz="3600" b="1">
                <a:effectLst>
                  <a:outerShdw blurRad="38100" dist="38100" dir="2700000" algn="tl">
                    <a:srgbClr val="336699"/>
                  </a:outerShdw>
                </a:effectLst>
                <a:latin typeface="Comic Sans MS" pitchFamily="66" charset="0"/>
              </a:rPr>
              <a:t> </a:t>
            </a:r>
          </a:p>
        </p:txBody>
      </p:sp>
    </p:spTree>
    <p:extLst>
      <p:ext uri="{BB962C8B-B14F-4D97-AF65-F5344CB8AC3E}">
        <p14:creationId xmlns:p14="http://schemas.microsoft.com/office/powerpoint/2010/main" val="570600310"/>
      </p:ext>
    </p:extLst>
  </p:cSld>
  <p:clrMapOvr>
    <a:masterClrMapping/>
  </p:clrMapOvr>
  <p:transition spd="slow">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24op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9904" y="3048000"/>
            <a:ext cx="5113696" cy="3886200"/>
          </a:xfrm>
          <a:prstGeom prst="rect">
            <a:avLst/>
          </a:prstGeom>
          <a:noFill/>
          <a:extLst>
            <a:ext uri="{909E8E84-426E-40DD-AFC4-6F175D3DCCD1}">
              <a14:hiddenFill xmlns:a14="http://schemas.microsoft.com/office/drawing/2010/main">
                <a:solidFill>
                  <a:srgbClr val="FFFFFF"/>
                </a:solidFill>
              </a14:hiddenFill>
            </a:ext>
          </a:extLst>
        </p:spPr>
      </p:pic>
      <p:sp>
        <p:nvSpPr>
          <p:cNvPr id="16387" name="Text Box 3"/>
          <p:cNvSpPr txBox="1">
            <a:spLocks noChangeArrowheads="1"/>
          </p:cNvSpPr>
          <p:nvPr/>
        </p:nvSpPr>
        <p:spPr bwMode="auto">
          <a:xfrm>
            <a:off x="508001" y="76201"/>
            <a:ext cx="10892367"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600" b="1" dirty="0">
                <a:effectLst>
                  <a:outerShdw blurRad="38100" dist="38100" dir="2700000" algn="tl">
                    <a:srgbClr val="336699"/>
                  </a:outerShdw>
                </a:effectLst>
                <a:latin typeface="Comic Sans MS" pitchFamily="66" charset="0"/>
              </a:rPr>
              <a:t>Life is full of choices and decisions and many of them will present us with moral and ethical dilemmas. Some of these choices and decisions will challenge </a:t>
            </a:r>
          </a:p>
          <a:p>
            <a:pPr eaLnBrk="0" hangingPunct="0"/>
            <a:r>
              <a:rPr lang="en-US" sz="3600" b="1" dirty="0">
                <a:effectLst>
                  <a:outerShdw blurRad="38100" dist="38100" dir="2700000" algn="tl">
                    <a:srgbClr val="336699"/>
                  </a:outerShdw>
                </a:effectLst>
                <a:latin typeface="Comic Sans MS" pitchFamily="66" charset="0"/>
              </a:rPr>
              <a:t>the very principles,</a:t>
            </a:r>
          </a:p>
          <a:p>
            <a:pPr eaLnBrk="0" hangingPunct="0"/>
            <a:r>
              <a:rPr lang="en-US" sz="3600" b="1" dirty="0">
                <a:effectLst>
                  <a:outerShdw blurRad="38100" dist="38100" dir="2700000" algn="tl">
                    <a:srgbClr val="336699"/>
                  </a:outerShdw>
                </a:effectLst>
                <a:latin typeface="Comic Sans MS" pitchFamily="66" charset="0"/>
              </a:rPr>
              <a:t>standards and values</a:t>
            </a:r>
          </a:p>
          <a:p>
            <a:pPr eaLnBrk="0" hangingPunct="0"/>
            <a:r>
              <a:rPr lang="en-US" sz="3600" b="1" dirty="0">
                <a:effectLst>
                  <a:outerShdw blurRad="38100" dist="38100" dir="2700000" algn="tl">
                    <a:srgbClr val="336699"/>
                  </a:outerShdw>
                </a:effectLst>
                <a:latin typeface="Comic Sans MS" pitchFamily="66" charset="0"/>
              </a:rPr>
              <a:t>we were taught by </a:t>
            </a:r>
          </a:p>
          <a:p>
            <a:pPr eaLnBrk="0" hangingPunct="0"/>
            <a:r>
              <a:rPr lang="en-US" sz="3600" b="1" dirty="0">
                <a:effectLst>
                  <a:outerShdw blurRad="38100" dist="38100" dir="2700000" algn="tl">
                    <a:srgbClr val="336699"/>
                  </a:outerShdw>
                </a:effectLst>
                <a:latin typeface="Comic Sans MS" pitchFamily="66" charset="0"/>
              </a:rPr>
              <a:t>our family.</a:t>
            </a:r>
            <a:r>
              <a:rPr lang="en-US" sz="3600" dirty="0">
                <a:latin typeface="Comic Sans MS" pitchFamily="66" charset="0"/>
              </a:rPr>
              <a:t> </a:t>
            </a:r>
            <a:r>
              <a:rPr lang="en-US" sz="3600" b="1" dirty="0">
                <a:effectLst>
                  <a:outerShdw blurRad="38100" dist="38100" dir="2700000" algn="tl">
                    <a:srgbClr val="336699"/>
                  </a:outerShdw>
                </a:effectLst>
                <a:latin typeface="Comic Sans MS" pitchFamily="66" charset="0"/>
              </a:rPr>
              <a:t>When </a:t>
            </a:r>
          </a:p>
          <a:p>
            <a:pPr eaLnBrk="0" hangingPunct="0"/>
            <a:r>
              <a:rPr lang="en-US" sz="3600" b="1" dirty="0">
                <a:effectLst>
                  <a:outerShdw blurRad="38100" dist="38100" dir="2700000" algn="tl">
                    <a:srgbClr val="336699"/>
                  </a:outerShdw>
                </a:effectLst>
                <a:latin typeface="Comic Sans MS" pitchFamily="66" charset="0"/>
              </a:rPr>
              <a:t>faced with these</a:t>
            </a:r>
          </a:p>
          <a:p>
            <a:pPr eaLnBrk="0" hangingPunct="0"/>
            <a:r>
              <a:rPr lang="en-US" sz="3600" b="1" dirty="0">
                <a:effectLst>
                  <a:outerShdw blurRad="38100" dist="38100" dir="2700000" algn="tl">
                    <a:srgbClr val="336699"/>
                  </a:outerShdw>
                </a:effectLst>
                <a:latin typeface="Comic Sans MS" pitchFamily="66" charset="0"/>
              </a:rPr>
              <a:t>moral dilemmas, </a:t>
            </a:r>
          </a:p>
          <a:p>
            <a:pPr eaLnBrk="0" hangingPunct="0"/>
            <a:r>
              <a:rPr lang="en-US" sz="3600" b="1" dirty="0">
                <a:effectLst>
                  <a:outerShdw blurRad="38100" dist="38100" dir="2700000" algn="tl">
                    <a:srgbClr val="336699"/>
                  </a:outerShdw>
                </a:effectLst>
                <a:latin typeface="Comic Sans MS" pitchFamily="66" charset="0"/>
              </a:rPr>
              <a:t>what will you do?</a:t>
            </a:r>
          </a:p>
        </p:txBody>
      </p:sp>
    </p:spTree>
    <p:extLst>
      <p:ext uri="{BB962C8B-B14F-4D97-AF65-F5344CB8AC3E}">
        <p14:creationId xmlns:p14="http://schemas.microsoft.com/office/powerpoint/2010/main" val="3720229156"/>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108" y="-107025"/>
            <a:ext cx="10515600" cy="1325563"/>
          </a:xfrm>
        </p:spPr>
        <p:txBody>
          <a:bodyPr/>
          <a:lstStyle/>
          <a:p>
            <a:pPr algn="ctr"/>
            <a:r>
              <a:rPr lang="en-US" b="1" dirty="0" smtClean="0">
                <a:latin typeface="Times New Roman" panose="02020603050405020304" pitchFamily="18" charset="0"/>
                <a:cs typeface="Times New Roman" panose="02020603050405020304" pitchFamily="18" charset="0"/>
              </a:rPr>
              <a:t>The Amazing China</a:t>
            </a:r>
            <a:br>
              <a:rPr lang="en-US" b="1" dirty="0" smtClean="0">
                <a:latin typeface="Times New Roman" panose="02020603050405020304" pitchFamily="18" charset="0"/>
                <a:cs typeface="Times New Roman" panose="02020603050405020304" pitchFamily="18" charset="0"/>
              </a:rPr>
            </a:br>
            <a:r>
              <a:rPr lang="en-US" b="1" dirty="0" smtClean="0">
                <a:latin typeface="Times New Roman" panose="02020603050405020304" pitchFamily="18" charset="0"/>
                <a:cs typeface="Times New Roman" panose="02020603050405020304" pitchFamily="18" charset="0"/>
              </a:rPr>
              <a:t>March of the Volunteers</a:t>
            </a:r>
            <a:endParaRPr lang="en-US" dirty="0">
              <a:latin typeface="Times New Roman" panose="02020603050405020304" pitchFamily="18" charset="0"/>
              <a:cs typeface="Times New Roman" panose="02020603050405020304" pitchFamily="18" charset="0"/>
            </a:endParaRPr>
          </a:p>
        </p:txBody>
      </p:sp>
      <p:pic>
        <p:nvPicPr>
          <p:cNvPr id="5" name="china_anthem.rm">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4" cstate="print"/>
          <a:stretch>
            <a:fillRect/>
          </a:stretch>
        </p:blipFill>
        <p:spPr>
          <a:xfrm>
            <a:off x="5791200" y="3695700"/>
            <a:ext cx="609600" cy="609600"/>
          </a:xfrm>
        </p:spPr>
      </p:pic>
      <p:pic>
        <p:nvPicPr>
          <p:cNvPr id="4098" name="Picture 2" descr="G:\DCIM\100MSDCF\DSC0057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42868" y="1150640"/>
            <a:ext cx="9387840" cy="704088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26592" y="5908431"/>
            <a:ext cx="4402744" cy="707886"/>
          </a:xfrm>
          <a:prstGeom prst="rect">
            <a:avLst/>
          </a:prstGeom>
          <a:noFill/>
        </p:spPr>
        <p:txBody>
          <a:bodyPr wrap="none" rtlCol="0">
            <a:spAutoFit/>
          </a:bodyPr>
          <a:lstStyle/>
          <a:p>
            <a:r>
              <a:rPr lang="en-US" sz="4000" dirty="0" smtClean="0">
                <a:solidFill>
                  <a:schemeClr val="bg1"/>
                </a:solidFill>
                <a:latin typeface="Times New Roman" panose="02020603050405020304" pitchFamily="18" charset="0"/>
                <a:cs typeface="Times New Roman" panose="02020603050405020304" pitchFamily="18" charset="0"/>
              </a:rPr>
              <a:t>The People’s Square</a:t>
            </a:r>
            <a:endParaRPr lang="en-US" sz="4000" dirty="0">
              <a:solidFill>
                <a:schemeClr val="bg1"/>
              </a:solidFill>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658794" cy="1772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341787" y="1262776"/>
            <a:ext cx="9056682" cy="3970318"/>
          </a:xfrm>
          <a:prstGeom prst="rect">
            <a:avLst/>
          </a:prstGeom>
        </p:spPr>
        <p:txBody>
          <a:bodyPr wrap="square">
            <a:spAutoFit/>
          </a:bodyPr>
          <a:lstStyle/>
          <a:p>
            <a:r>
              <a:rPr lang="en-US" sz="2800" b="1" dirty="0">
                <a:solidFill>
                  <a:schemeClr val="bg1"/>
                </a:solidFill>
              </a:rPr>
              <a:t>Arise, ye who refuse to be slaves</a:t>
            </a:r>
          </a:p>
          <a:p>
            <a:r>
              <a:rPr lang="en-US" sz="2800" b="1" dirty="0">
                <a:solidFill>
                  <a:schemeClr val="bg1"/>
                </a:solidFill>
              </a:rPr>
              <a:t>With our very flesh and blood Let us build our new Great Wall!</a:t>
            </a:r>
          </a:p>
          <a:p>
            <a:r>
              <a:rPr lang="en-US" sz="2800" b="1" dirty="0">
                <a:solidFill>
                  <a:schemeClr val="bg1"/>
                </a:solidFill>
              </a:rPr>
              <a:t>The Peoples of China are in the most critical time, </a:t>
            </a:r>
            <a:endParaRPr lang="en-US" sz="2800" b="1" dirty="0" smtClean="0">
              <a:solidFill>
                <a:schemeClr val="bg1"/>
              </a:solidFill>
            </a:endParaRPr>
          </a:p>
          <a:p>
            <a:r>
              <a:rPr lang="en-US" sz="2800" b="1" dirty="0" smtClean="0">
                <a:solidFill>
                  <a:schemeClr val="bg1"/>
                </a:solidFill>
              </a:rPr>
              <a:t>Everybody </a:t>
            </a:r>
            <a:r>
              <a:rPr lang="en-US" sz="2800" b="1" dirty="0">
                <a:solidFill>
                  <a:schemeClr val="bg1"/>
                </a:solidFill>
              </a:rPr>
              <a:t>must roar his defiance.</a:t>
            </a:r>
          </a:p>
          <a:p>
            <a:r>
              <a:rPr lang="en-US" sz="2800" b="1" dirty="0">
                <a:solidFill>
                  <a:schemeClr val="bg1"/>
                </a:solidFill>
              </a:rPr>
              <a:t>Arise! Arise! Arise! Millions of hearts with one mind,</a:t>
            </a:r>
          </a:p>
          <a:p>
            <a:r>
              <a:rPr lang="en-US" sz="2800" b="1" dirty="0">
                <a:solidFill>
                  <a:schemeClr val="bg1"/>
                </a:solidFill>
              </a:rPr>
              <a:t>Brave the enemy's gunfire, March on! Brave the enemy's gunfire,</a:t>
            </a:r>
          </a:p>
          <a:p>
            <a:r>
              <a:rPr lang="en-US" sz="2800" b="1" dirty="0">
                <a:solidFill>
                  <a:schemeClr val="bg1"/>
                </a:solidFill>
              </a:rPr>
              <a:t>March on! March on! March on, on! </a:t>
            </a:r>
          </a:p>
        </p:txBody>
      </p:sp>
    </p:spTree>
    <p:extLst>
      <p:ext uri="{BB962C8B-B14F-4D97-AF65-F5344CB8AC3E}">
        <p14:creationId xmlns:p14="http://schemas.microsoft.com/office/powerpoint/2010/main" val="3769732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7" restart="whenNotActive" fill="hold" evtFilter="cancelBubble" nodeType="interactiveSeq">
                <p:stCondLst>
                  <p:cond evt="onClick" delay="0">
                    <p:tgtEl>
                      <p:spTgt spid="5"/>
                    </p:tgtEl>
                  </p:cond>
                </p:stCondLst>
                <p:endSync evt="end" delay="0">
                  <p:rtn val="all"/>
                </p:endSync>
                <p:childTnLst>
                  <p:par>
                    <p:cTn id="18" fill="hold">
                      <p:stCondLst>
                        <p:cond delay="0"/>
                      </p:stCondLst>
                      <p:childTnLst>
                        <p:par>
                          <p:cTn id="19" fill="hold">
                            <p:stCondLst>
                              <p:cond delay="0"/>
                            </p:stCondLst>
                            <p:childTnLst>
                              <p:par>
                                <p:cTn id="20" presetID="1" presetClass="mediacall" presetSubtype="0" fill="hold" nodeType="clickEffect">
                                  <p:stCondLst>
                                    <p:cond delay="0"/>
                                  </p:stCondLst>
                                  <p:childTnLst>
                                    <p:cmd type="call" cmd="playFrom(0.0)">
                                      <p:cBhvr>
                                        <p:cTn id="21" dur="47368" fill="hold"/>
                                        <p:tgtEl>
                                          <p:spTgt spid="5"/>
                                        </p:tgtEl>
                                      </p:cBhvr>
                                    </p:cmd>
                                  </p:childTnLst>
                                </p:cTn>
                              </p:par>
                            </p:childTnLst>
                          </p:cTn>
                        </p:par>
                      </p:childTnLst>
                    </p:cTn>
                  </p:par>
                </p:childTnLst>
              </p:cTn>
              <p:nextCondLst>
                <p:cond evt="onClick" delay="0">
                  <p:tgtEl>
                    <p:spTgt spid="5"/>
                  </p:tgtEl>
                </p:cond>
              </p:nextCondLst>
            </p:seq>
            <p:audio>
              <p:cMediaNode vol="80000">
                <p:cTn id="22" fill="hold" display="0">
                  <p:stCondLst>
                    <p:cond delay="indefinite"/>
                  </p:stCondLst>
                  <p:endCondLst>
                    <p:cond evt="onStopAudio" delay="0">
                      <p:tgtEl>
                        <p:sldTgt/>
                      </p:tgtEl>
                    </p:cond>
                  </p:endCondLst>
                </p:cTn>
                <p:tgtEl>
                  <p:spTgt spid="5"/>
                </p:tgtEl>
              </p:cMediaNode>
            </p:audio>
          </p:childTnLst>
        </p:cTn>
      </p:par>
    </p:tnLst>
    <p:bldLst>
      <p:bldP spid="4"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8525" y="0"/>
            <a:ext cx="1026859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726268" y="2967335"/>
            <a:ext cx="5982728"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This Land is My Land</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6848813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7060</TotalTime>
  <Words>1679</Words>
  <Application>Microsoft Office PowerPoint</Application>
  <PresentationFormat>Custom</PresentationFormat>
  <Paragraphs>256</Paragraphs>
  <Slides>75</Slides>
  <Notes>2</Notes>
  <HiddenSlides>0</HiddenSlides>
  <MMClips>1</MMClips>
  <ScaleCrop>false</ScaleCrop>
  <HeadingPairs>
    <vt:vector size="4" baseType="variant">
      <vt:variant>
        <vt:lpstr>Theme</vt:lpstr>
      </vt:variant>
      <vt:variant>
        <vt:i4>1</vt:i4>
      </vt:variant>
      <vt:variant>
        <vt:lpstr>Slide Titles</vt:lpstr>
      </vt:variant>
      <vt:variant>
        <vt:i4>75</vt:i4>
      </vt:variant>
    </vt:vector>
  </HeadingPairs>
  <TitlesOfParts>
    <vt:vector size="76" baseType="lpstr">
      <vt:lpstr>Office Theme</vt:lpstr>
      <vt:lpstr>PowerPoint Presentation</vt:lpstr>
      <vt:lpstr> Next English Corner Thursday, October 16, 2014  7 PM  </vt:lpstr>
      <vt:lpstr>Our English Corner Friends September 25, 2014</vt:lpstr>
      <vt:lpstr>Our English Corner Friends September 25, 2014</vt:lpstr>
      <vt:lpstr> </vt:lpstr>
      <vt:lpstr>Holidays</vt:lpstr>
      <vt:lpstr>PowerPoint Presentation</vt:lpstr>
      <vt:lpstr>The Amazing China March of the Volunteers</vt:lpstr>
      <vt:lpstr>PowerPoint Presentation</vt:lpstr>
      <vt:lpstr>PowerPoint Presentation</vt:lpstr>
      <vt:lpstr>Northwest China</vt:lpstr>
      <vt:lpstr>Famous Raisins</vt:lpstr>
      <vt:lpstr>Famous Nuts </vt:lpstr>
      <vt:lpstr>Wedding Celebrations</vt:lpstr>
      <vt:lpstr>Bazaars </vt:lpstr>
      <vt:lpstr>Beautiful Bronze</vt:lpstr>
      <vt:lpstr>Beautiful Art Work</vt:lpstr>
      <vt:lpstr>Remote Roads</vt:lpstr>
      <vt:lpstr>Mazar Village</vt:lpstr>
      <vt:lpstr>Uyghur/Uighur  Village Sacred Shrine</vt:lpstr>
      <vt:lpstr>Yar City Sacred Shrine</vt:lpstr>
      <vt:lpstr>Karez Ancient Irrigation Project</vt:lpstr>
      <vt:lpstr>Mogao Grottos--Sacred Shrine</vt:lpstr>
      <vt:lpstr>Monkey King</vt:lpstr>
      <vt:lpstr>Xi’an City Wall</vt:lpstr>
      <vt:lpstr>Terra-cotta Warriors 8th Wonder of the World</vt:lpstr>
      <vt:lpstr>Modern Terra-cotta Professors</vt:lpstr>
      <vt:lpstr>Traveling By Donkey</vt:lpstr>
      <vt:lpstr>Traveling by Camel Train</vt:lpstr>
      <vt:lpstr>Traveling By Camel</vt:lpstr>
      <vt:lpstr>Traveling By Rail</vt:lpstr>
      <vt:lpstr>Our Soft Sleeper</vt:lpstr>
      <vt:lpstr>PowerPoint Presentation</vt:lpstr>
      <vt:lpstr> Speed Meet and Chat </vt:lpstr>
      <vt:lpstr>PowerPoint Presentation</vt:lpstr>
      <vt:lpstr>PowerPoint Presentation</vt:lpstr>
      <vt:lpstr>Mystery Places in China Instructions</vt:lpstr>
      <vt:lpstr> Descriptionary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Chinglish    Translations</vt:lpstr>
      <vt:lpstr> Questions</vt:lpstr>
      <vt:lpstr>What are some of the topics you would like to discuss in class and/or English Corners?</vt:lpstr>
      <vt:lpstr>PowerPoint Presentation</vt:lpstr>
      <vt:lpstr>PowerPoint Presentation</vt:lpstr>
      <vt:lpstr>Vocabulary Builders</vt:lpstr>
      <vt:lpstr>Five Phases of Dating</vt:lpstr>
      <vt:lpstr> Five Phases of Dating</vt:lpstr>
      <vt:lpstr>PowerPoint Presentation</vt:lpstr>
      <vt:lpstr>PowerPoint Presentation</vt:lpstr>
      <vt:lpstr>Talking Dice</vt:lpstr>
      <vt:lpstr>PowerPoint Presentation</vt:lpstr>
      <vt:lpstr>PowerPoint Presentation</vt:lpstr>
      <vt:lpstr>Integrity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Professors John &amp; Marie Murdoch</dc:title>
  <dc:creator>John Murdoch</dc:creator>
  <cp:lastModifiedBy>Murdoch</cp:lastModifiedBy>
  <cp:revision>554</cp:revision>
  <cp:lastPrinted>2013-09-23T08:57:36Z</cp:lastPrinted>
  <dcterms:created xsi:type="dcterms:W3CDTF">2013-09-17T00:49:18Z</dcterms:created>
  <dcterms:modified xsi:type="dcterms:W3CDTF">2014-10-11T01:40:08Z</dcterms:modified>
</cp:coreProperties>
</file>