
<file path=[Content_Types].xml><?xml version="1.0" encoding="utf-8"?>
<Types xmlns="http://schemas.openxmlformats.org/package/2006/content-types">
  <Default Extension="png" ContentType="image/png"/>
  <Default Extension="jpeg" ContentType="image/jpeg"/>
  <Default Extension="rm" ContentType="audio/unknown"/>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sldIdLst>
    <p:sldId id="730" r:id="rId2"/>
    <p:sldId id="267" r:id="rId3"/>
    <p:sldId id="731" r:id="rId4"/>
    <p:sldId id="732" r:id="rId5"/>
    <p:sldId id="759" r:id="rId6"/>
    <p:sldId id="760" r:id="rId7"/>
    <p:sldId id="705" r:id="rId8"/>
    <p:sldId id="733" r:id="rId9"/>
    <p:sldId id="762" r:id="rId10"/>
    <p:sldId id="735" r:id="rId11"/>
    <p:sldId id="736" r:id="rId12"/>
    <p:sldId id="737" r:id="rId13"/>
    <p:sldId id="738" r:id="rId14"/>
    <p:sldId id="739" r:id="rId15"/>
    <p:sldId id="740" r:id="rId16"/>
    <p:sldId id="741" r:id="rId17"/>
    <p:sldId id="742" r:id="rId18"/>
    <p:sldId id="743" r:id="rId19"/>
    <p:sldId id="744" r:id="rId20"/>
    <p:sldId id="745" r:id="rId21"/>
    <p:sldId id="746" r:id="rId22"/>
    <p:sldId id="747" r:id="rId23"/>
    <p:sldId id="748" r:id="rId24"/>
    <p:sldId id="749" r:id="rId25"/>
    <p:sldId id="750" r:id="rId26"/>
    <p:sldId id="751" r:id="rId27"/>
    <p:sldId id="753" r:id="rId28"/>
    <p:sldId id="754" r:id="rId29"/>
    <p:sldId id="755" r:id="rId30"/>
    <p:sldId id="752" r:id="rId31"/>
    <p:sldId id="756" r:id="rId32"/>
    <p:sldId id="757" r:id="rId33"/>
    <p:sldId id="758" r:id="rId34"/>
    <p:sldId id="703" r:id="rId35"/>
    <p:sldId id="407" r:id="rId36"/>
    <p:sldId id="707" r:id="rId37"/>
    <p:sldId id="708" r:id="rId38"/>
    <p:sldId id="600" r:id="rId39"/>
    <p:sldId id="726" r:id="rId40"/>
    <p:sldId id="710" r:id="rId41"/>
    <p:sldId id="709" r:id="rId42"/>
    <p:sldId id="711" r:id="rId43"/>
    <p:sldId id="712" r:id="rId44"/>
    <p:sldId id="713" r:id="rId45"/>
    <p:sldId id="714" r:id="rId46"/>
    <p:sldId id="715" r:id="rId47"/>
    <p:sldId id="716" r:id="rId48"/>
    <p:sldId id="717" r:id="rId49"/>
    <p:sldId id="718" r:id="rId50"/>
    <p:sldId id="719" r:id="rId51"/>
    <p:sldId id="724" r:id="rId52"/>
    <p:sldId id="721" r:id="rId53"/>
    <p:sldId id="722" r:id="rId54"/>
    <p:sldId id="723" r:id="rId55"/>
    <p:sldId id="761" r:id="rId56"/>
    <p:sldId id="698" r:id="rId57"/>
    <p:sldId id="598" r:id="rId58"/>
    <p:sldId id="454" r:id="rId59"/>
    <p:sldId id="728" r:id="rId60"/>
    <p:sldId id="729" r:id="rId61"/>
    <p:sldId id="264" r:id="rId62"/>
    <p:sldId id="481" r:id="rId63"/>
    <p:sldId id="482" r:id="rId64"/>
    <p:sldId id="597" r:id="rId65"/>
    <p:sldId id="619" r:id="rId66"/>
    <p:sldId id="621" r:id="rId67"/>
    <p:sldId id="622" r:id="rId68"/>
    <p:sldId id="646" r:id="rId69"/>
    <p:sldId id="647" r:id="rId70"/>
    <p:sldId id="648" r:id="rId71"/>
    <p:sldId id="649" r:id="rId72"/>
    <p:sldId id="650" r:id="rId73"/>
    <p:sldId id="651" r:id="rId74"/>
    <p:sldId id="652" r:id="rId75"/>
    <p:sldId id="653" r:id="rId76"/>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66" d="100"/>
        <a:sy n="66" d="100"/>
      </p:scale>
      <p:origin x="0" y="655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10/10/2014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10/10/2014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rm"/><Relationship Id="rId1" Type="http://schemas.microsoft.com/office/2007/relationships/media" Target="../media/media1.rm"/><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166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6" name="Content Placeholder 5" descr="http://www.seussville.com/images/bookcovers/214/9780679805274.gif"/>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52400"/>
            <a:ext cx="9855200" cy="6781800"/>
          </a:xfrm>
          <a:prstGeom prst="rect">
            <a:avLst/>
          </a:prstGeom>
          <a:noFill/>
          <a:ln>
            <a:noFill/>
          </a:ln>
        </p:spPr>
      </p:pic>
    </p:spTree>
    <p:extLst>
      <p:ext uri="{BB962C8B-B14F-4D97-AF65-F5344CB8AC3E}">
        <p14:creationId xmlns:p14="http://schemas.microsoft.com/office/powerpoint/2010/main" val="446664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7200" dirty="0" smtClean="0"/>
              <a:t>Northwest China</a:t>
            </a:r>
            <a:endParaRPr lang="en-US" sz="7200" dirty="0"/>
          </a:p>
        </p:txBody>
      </p:sp>
      <p:sp>
        <p:nvSpPr>
          <p:cNvPr id="3" name="Content Placeholder 2"/>
          <p:cNvSpPr>
            <a:spLocks noGrp="1"/>
          </p:cNvSpPr>
          <p:nvPr>
            <p:ph idx="1"/>
          </p:nvPr>
        </p:nvSpPr>
        <p:spPr/>
        <p:txBody>
          <a:bodyPr/>
          <a:lstStyle/>
          <a:p>
            <a:r>
              <a:rPr lang="en-US" sz="7200" dirty="0" err="1" smtClean="0"/>
              <a:t>Urumchi</a:t>
            </a:r>
            <a:r>
              <a:rPr lang="en-US" sz="7200" dirty="0" smtClean="0"/>
              <a:t> </a:t>
            </a:r>
          </a:p>
          <a:p>
            <a:r>
              <a:rPr lang="en-US" sz="7200" dirty="0" smtClean="0"/>
              <a:t>Xi’an  </a:t>
            </a:r>
          </a:p>
          <a:p>
            <a:endParaRPr lang="en-US" dirty="0"/>
          </a:p>
        </p:txBody>
      </p:sp>
    </p:spTree>
    <p:extLst>
      <p:ext uri="{BB962C8B-B14F-4D97-AF65-F5344CB8AC3E}">
        <p14:creationId xmlns:p14="http://schemas.microsoft.com/office/powerpoint/2010/main" val="1372303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Famous Raisins</a:t>
            </a:r>
            <a:endParaRPr lang="en-US" dirty="0"/>
          </a:p>
        </p:txBody>
      </p:sp>
      <p:sp>
        <p:nvSpPr>
          <p:cNvPr id="5" name="Content Placeholder 4"/>
          <p:cNvSpPr>
            <a:spLocks noGrp="1"/>
          </p:cNvSpPr>
          <p:nvPr>
            <p:ph idx="1"/>
          </p:nvPr>
        </p:nvSpPr>
        <p:spPr/>
        <p:txBody>
          <a:bodyPr/>
          <a:lstStyle/>
          <a:p>
            <a:endParaRPr lang="en-US" dirty="0"/>
          </a:p>
        </p:txBody>
      </p:sp>
      <p:pic>
        <p:nvPicPr>
          <p:cNvPr id="1026" name="Picture 2" descr="G:\DCIM\100MSDCF\DSC001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5601" y="1600201"/>
            <a:ext cx="9248887" cy="5202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0801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Famous Nuts </a:t>
            </a:r>
            <a:endParaRPr lang="en-US" dirty="0"/>
          </a:p>
        </p:txBody>
      </p:sp>
      <p:sp>
        <p:nvSpPr>
          <p:cNvPr id="5" name="Content Placeholder 4"/>
          <p:cNvSpPr>
            <a:spLocks noGrp="1"/>
          </p:cNvSpPr>
          <p:nvPr>
            <p:ph idx="1"/>
          </p:nvPr>
        </p:nvSpPr>
        <p:spPr/>
        <p:txBody>
          <a:bodyPr/>
          <a:lstStyle/>
          <a:p>
            <a:endParaRPr lang="en-US" dirty="0"/>
          </a:p>
        </p:txBody>
      </p:sp>
      <p:pic>
        <p:nvPicPr>
          <p:cNvPr id="2050" name="Picture 2" descr="G:\DCIM\100MSDCF\DSC001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2400" y="1548820"/>
            <a:ext cx="9438541" cy="5309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043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Wedding Celebrations</a:t>
            </a:r>
            <a:endParaRPr lang="en-US" dirty="0"/>
          </a:p>
        </p:txBody>
      </p:sp>
      <p:sp>
        <p:nvSpPr>
          <p:cNvPr id="5" name="Content Placeholder 4"/>
          <p:cNvSpPr>
            <a:spLocks noGrp="1"/>
          </p:cNvSpPr>
          <p:nvPr>
            <p:ph idx="1"/>
          </p:nvPr>
        </p:nvSpPr>
        <p:spPr/>
        <p:txBody>
          <a:bodyPr/>
          <a:lstStyle/>
          <a:p>
            <a:endParaRPr lang="en-US" dirty="0"/>
          </a:p>
        </p:txBody>
      </p:sp>
      <p:pic>
        <p:nvPicPr>
          <p:cNvPr id="3074" name="Picture 2" descr="G:\DCIM\100MSDCF\DSC001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1" y="1689463"/>
            <a:ext cx="9029047" cy="507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52400"/>
            <a:ext cx="10972800" cy="1143000"/>
          </a:xfrm>
        </p:spPr>
        <p:txBody>
          <a:bodyPr/>
          <a:lstStyle/>
          <a:p>
            <a:pPr algn="ctr"/>
            <a:r>
              <a:rPr lang="en-US" dirty="0" smtClean="0"/>
              <a:t>Bazaars </a:t>
            </a:r>
            <a:endParaRPr lang="en-US" dirty="0"/>
          </a:p>
        </p:txBody>
      </p:sp>
      <p:sp>
        <p:nvSpPr>
          <p:cNvPr id="5" name="Content Placeholder 4"/>
          <p:cNvSpPr>
            <a:spLocks noGrp="1"/>
          </p:cNvSpPr>
          <p:nvPr>
            <p:ph idx="1"/>
          </p:nvPr>
        </p:nvSpPr>
        <p:spPr/>
        <p:txBody>
          <a:bodyPr/>
          <a:lstStyle/>
          <a:p>
            <a:endParaRPr lang="en-US" dirty="0"/>
          </a:p>
        </p:txBody>
      </p:sp>
      <p:pic>
        <p:nvPicPr>
          <p:cNvPr id="4098" name="Picture 2" descr="G:\DCIM\100MSDCF\DSC001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4629" y="1095429"/>
            <a:ext cx="10244571" cy="576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Beautiful Bronze</a:t>
            </a:r>
            <a:endParaRPr lang="en-US" dirty="0"/>
          </a:p>
        </p:txBody>
      </p:sp>
      <p:sp>
        <p:nvSpPr>
          <p:cNvPr id="5" name="Content Placeholder 4"/>
          <p:cNvSpPr>
            <a:spLocks noGrp="1"/>
          </p:cNvSpPr>
          <p:nvPr>
            <p:ph idx="1"/>
          </p:nvPr>
        </p:nvSpPr>
        <p:spPr/>
        <p:txBody>
          <a:bodyPr/>
          <a:lstStyle/>
          <a:p>
            <a:endParaRPr lang="en-US" dirty="0"/>
          </a:p>
        </p:txBody>
      </p:sp>
      <p:pic>
        <p:nvPicPr>
          <p:cNvPr id="5122" name="Picture 2" descr="G:\DCIM\100MSDCF\DSC0013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1477" y="1779162"/>
            <a:ext cx="9029047" cy="507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Beautiful Art Work</a:t>
            </a:r>
            <a:endParaRPr lang="en-US" dirty="0"/>
          </a:p>
        </p:txBody>
      </p:sp>
      <p:sp>
        <p:nvSpPr>
          <p:cNvPr id="5" name="Content Placeholder 4"/>
          <p:cNvSpPr>
            <a:spLocks noGrp="1"/>
          </p:cNvSpPr>
          <p:nvPr>
            <p:ph idx="1"/>
          </p:nvPr>
        </p:nvSpPr>
        <p:spPr/>
        <p:txBody>
          <a:bodyPr/>
          <a:lstStyle/>
          <a:p>
            <a:endParaRPr lang="en-US" dirty="0"/>
          </a:p>
        </p:txBody>
      </p:sp>
      <p:pic>
        <p:nvPicPr>
          <p:cNvPr id="6146" name="Picture 2" descr="G:\DCIM\100MSDCF\DSC0046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61157" y="1506801"/>
            <a:ext cx="9513244" cy="535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Remote Roads</a:t>
            </a:r>
            <a:endParaRPr lang="en-US" dirty="0"/>
          </a:p>
        </p:txBody>
      </p:sp>
      <p:sp>
        <p:nvSpPr>
          <p:cNvPr id="5" name="Content Placeholder 4"/>
          <p:cNvSpPr>
            <a:spLocks noGrp="1"/>
          </p:cNvSpPr>
          <p:nvPr>
            <p:ph idx="1"/>
          </p:nvPr>
        </p:nvSpPr>
        <p:spPr/>
        <p:txBody>
          <a:bodyPr/>
          <a:lstStyle/>
          <a:p>
            <a:endParaRPr lang="en-US" dirty="0"/>
          </a:p>
        </p:txBody>
      </p:sp>
      <p:pic>
        <p:nvPicPr>
          <p:cNvPr id="6146" name="Picture 2" descr="G:\DCIM\100MSDCF\DSC0016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676400"/>
            <a:ext cx="11738380" cy="6602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Mazar</a:t>
            </a:r>
            <a:r>
              <a:rPr lang="en-US" dirty="0" smtClean="0"/>
              <a:t> Village</a:t>
            </a:r>
            <a:endParaRPr lang="en-US" dirty="0"/>
          </a:p>
        </p:txBody>
      </p:sp>
      <p:sp>
        <p:nvSpPr>
          <p:cNvPr id="3" name="Content Placeholder 2"/>
          <p:cNvSpPr>
            <a:spLocks noGrp="1"/>
          </p:cNvSpPr>
          <p:nvPr>
            <p:ph idx="1"/>
          </p:nvPr>
        </p:nvSpPr>
        <p:spPr/>
        <p:txBody>
          <a:bodyPr/>
          <a:lstStyle/>
          <a:p>
            <a:endParaRPr lang="en-US" dirty="0"/>
          </a:p>
        </p:txBody>
      </p:sp>
      <p:pic>
        <p:nvPicPr>
          <p:cNvPr id="9218" name="Picture 2" descr="G:\DCIM\100KC875\100_75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599" y="1363718"/>
            <a:ext cx="11108267"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262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October 16,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dirty="0" smtClean="0"/>
              <a:t>Uyghur/</a:t>
            </a:r>
            <a:r>
              <a:rPr lang="en-US" dirty="0"/>
              <a:t>Uighur </a:t>
            </a:r>
            <a:r>
              <a:rPr lang="en-US" dirty="0" smtClean="0"/>
              <a:t> Village Sacred Shrine</a:t>
            </a:r>
            <a:endParaRPr lang="en-US" dirty="0"/>
          </a:p>
        </p:txBody>
      </p:sp>
      <p:pic>
        <p:nvPicPr>
          <p:cNvPr id="1026" name="Picture 2" descr="G:\DCIM\100MSDCF\DSC0020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13745" y="1600200"/>
            <a:ext cx="9151055" cy="5147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err="1" smtClean="0"/>
              <a:t>Yar</a:t>
            </a:r>
            <a:r>
              <a:rPr lang="en-US" dirty="0"/>
              <a:t> </a:t>
            </a:r>
            <a:r>
              <a:rPr lang="en-US" dirty="0" smtClean="0"/>
              <a:t>City Sacred Shrine</a:t>
            </a:r>
            <a:endParaRPr lang="en-US" dirty="0"/>
          </a:p>
        </p:txBody>
      </p:sp>
      <p:sp>
        <p:nvSpPr>
          <p:cNvPr id="5" name="Content Placeholder 4"/>
          <p:cNvSpPr>
            <a:spLocks noGrp="1"/>
          </p:cNvSpPr>
          <p:nvPr>
            <p:ph idx="1"/>
          </p:nvPr>
        </p:nvSpPr>
        <p:spPr/>
        <p:txBody>
          <a:bodyPr/>
          <a:lstStyle/>
          <a:p>
            <a:endParaRPr lang="en-US" dirty="0"/>
          </a:p>
        </p:txBody>
      </p:sp>
      <p:pic>
        <p:nvPicPr>
          <p:cNvPr id="2050" name="Picture 2" descr="G:\DCIM\100MSDCF\DSC002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10541" y="1615967"/>
            <a:ext cx="10142967" cy="5705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err="1" smtClean="0"/>
              <a:t>Karez</a:t>
            </a:r>
            <a:r>
              <a:rPr lang="en-US" dirty="0" smtClean="0"/>
              <a:t> Ancient Irrigation Project</a:t>
            </a:r>
            <a:endParaRPr lang="en-US" dirty="0"/>
          </a:p>
        </p:txBody>
      </p:sp>
      <p:sp>
        <p:nvSpPr>
          <p:cNvPr id="5" name="Content Placeholder 4"/>
          <p:cNvSpPr>
            <a:spLocks noGrp="1"/>
          </p:cNvSpPr>
          <p:nvPr>
            <p:ph idx="1"/>
          </p:nvPr>
        </p:nvSpPr>
        <p:spPr/>
        <p:txBody>
          <a:bodyPr/>
          <a:lstStyle/>
          <a:p>
            <a:endParaRPr lang="en-US" dirty="0"/>
          </a:p>
        </p:txBody>
      </p:sp>
      <p:pic>
        <p:nvPicPr>
          <p:cNvPr id="3074" name="Picture 2" descr="G:\DCIM\100MSDCF\DSC0028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1477" y="1769582"/>
            <a:ext cx="9029047" cy="507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err="1" smtClean="0"/>
              <a:t>Mogao</a:t>
            </a:r>
            <a:r>
              <a:rPr lang="en-US" dirty="0" smtClean="0"/>
              <a:t> Grottos--Sacred Shrine</a:t>
            </a:r>
            <a:endParaRPr lang="en-US" dirty="0"/>
          </a:p>
        </p:txBody>
      </p:sp>
      <p:pic>
        <p:nvPicPr>
          <p:cNvPr id="4098" name="Picture 2" descr="G:\DCIM\100MSDCF\DSC0035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81292" y="1710559"/>
            <a:ext cx="12462933" cy="701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Monkey King</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F:\DCIM\100MSDCF\DSC003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1" y="1600201"/>
            <a:ext cx="9029047" cy="507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9933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Xi’an City Wall</a:t>
            </a:r>
            <a:endParaRPr lang="en-US" dirty="0"/>
          </a:p>
        </p:txBody>
      </p:sp>
      <p:sp>
        <p:nvSpPr>
          <p:cNvPr id="5" name="Content Placeholder 4"/>
          <p:cNvSpPr>
            <a:spLocks noGrp="1"/>
          </p:cNvSpPr>
          <p:nvPr>
            <p:ph idx="1"/>
          </p:nvPr>
        </p:nvSpPr>
        <p:spPr/>
        <p:txBody>
          <a:bodyPr/>
          <a:lstStyle/>
          <a:p>
            <a:endParaRPr lang="en-US" dirty="0"/>
          </a:p>
        </p:txBody>
      </p:sp>
      <p:pic>
        <p:nvPicPr>
          <p:cNvPr id="5122" name="Picture 2" descr="G:\DCIM\100MSDCF\DSC0037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280" y="1487215"/>
            <a:ext cx="10383713" cy="5840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445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dirty="0" smtClean="0"/>
              <a:t>Terra-cotta Warriors</a:t>
            </a:r>
            <a:br>
              <a:rPr lang="en-US" dirty="0" smtClean="0"/>
            </a:br>
            <a:r>
              <a:rPr lang="en-US" dirty="0" smtClean="0"/>
              <a:t>8</a:t>
            </a:r>
            <a:r>
              <a:rPr lang="en-US" baseline="30000" dirty="0" smtClean="0"/>
              <a:t>th</a:t>
            </a:r>
            <a:r>
              <a:rPr lang="en-US" dirty="0" smtClean="0"/>
              <a:t> Wonder of the World</a:t>
            </a:r>
            <a:endParaRPr lang="en-US" dirty="0"/>
          </a:p>
        </p:txBody>
      </p:sp>
      <p:sp>
        <p:nvSpPr>
          <p:cNvPr id="5" name="Content Placeholder 4"/>
          <p:cNvSpPr>
            <a:spLocks noGrp="1"/>
          </p:cNvSpPr>
          <p:nvPr>
            <p:ph idx="1"/>
          </p:nvPr>
        </p:nvSpPr>
        <p:spPr/>
        <p:txBody>
          <a:bodyPr/>
          <a:lstStyle/>
          <a:p>
            <a:endParaRPr lang="en-US" dirty="0"/>
          </a:p>
        </p:txBody>
      </p:sp>
      <p:pic>
        <p:nvPicPr>
          <p:cNvPr id="7170" name="Picture 2" descr="G:\DCIM\100MSDCF\DSC0047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27201" y="1779162"/>
            <a:ext cx="9029047" cy="507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Modern Terra-cotta Professors</a:t>
            </a:r>
            <a:endParaRPr lang="en-US" dirty="0"/>
          </a:p>
        </p:txBody>
      </p:sp>
      <p:sp>
        <p:nvSpPr>
          <p:cNvPr id="3" name="Text Placeholder 2"/>
          <p:cNvSpPr>
            <a:spLocks noGrp="1"/>
          </p:cNvSpPr>
          <p:nvPr>
            <p:ph type="body" idx="1"/>
          </p:nvPr>
        </p:nvSpPr>
        <p:spPr/>
        <p:txBody>
          <a:bodyPr/>
          <a:lstStyle/>
          <a:p>
            <a:pPr algn="ctr"/>
            <a:r>
              <a:rPr lang="en-US" dirty="0" smtClean="0"/>
              <a:t>Professor Marie Murdoch</a:t>
            </a:r>
            <a:endParaRPr lang="en-US" dirty="0"/>
          </a:p>
        </p:txBody>
      </p:sp>
      <p:sp>
        <p:nvSpPr>
          <p:cNvPr id="6" name="Content Placeholder 5"/>
          <p:cNvSpPr>
            <a:spLocks noGrp="1"/>
          </p:cNvSpPr>
          <p:nvPr>
            <p:ph sz="half" idx="2"/>
          </p:nvPr>
        </p:nvSpPr>
        <p:spPr/>
        <p:txBody>
          <a:bodyPr/>
          <a:lstStyle/>
          <a:p>
            <a:endParaRPr lang="en-US" dirty="0"/>
          </a:p>
        </p:txBody>
      </p:sp>
      <p:sp>
        <p:nvSpPr>
          <p:cNvPr id="7" name="Text Placeholder 6"/>
          <p:cNvSpPr>
            <a:spLocks noGrp="1"/>
          </p:cNvSpPr>
          <p:nvPr>
            <p:ph type="body" sz="quarter" idx="3"/>
          </p:nvPr>
        </p:nvSpPr>
        <p:spPr/>
        <p:txBody>
          <a:bodyPr/>
          <a:lstStyle/>
          <a:p>
            <a:pPr algn="ctr"/>
            <a:r>
              <a:rPr lang="en-US" dirty="0" smtClean="0"/>
              <a:t>Professor John Murdoch</a:t>
            </a:r>
            <a:endParaRPr lang="en-US" dirty="0"/>
          </a:p>
        </p:txBody>
      </p:sp>
      <p:sp>
        <p:nvSpPr>
          <p:cNvPr id="8" name="Content Placeholder 7"/>
          <p:cNvSpPr>
            <a:spLocks noGrp="1"/>
          </p:cNvSpPr>
          <p:nvPr>
            <p:ph sz="quarter" idx="4"/>
          </p:nvPr>
        </p:nvSpPr>
        <p:spPr/>
        <p:txBody>
          <a:bodyPr/>
          <a:lstStyle/>
          <a:p>
            <a:endParaRPr lang="en-US" dirty="0"/>
          </a:p>
        </p:txBody>
      </p:sp>
      <p:pic>
        <p:nvPicPr>
          <p:cNvPr id="8194" name="Picture 2" descr="G:\DCIM\100MSDCF\DSC0043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001" y="2191948"/>
            <a:ext cx="5351852" cy="535185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G:\DCIM\100MSDCF\DSC004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5241" y="2191948"/>
            <a:ext cx="5199452" cy="5199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30480"/>
            <a:ext cx="10972800" cy="1143000"/>
          </a:xfrm>
        </p:spPr>
        <p:txBody>
          <a:bodyPr/>
          <a:lstStyle/>
          <a:p>
            <a:pPr algn="ctr"/>
            <a:r>
              <a:rPr lang="en-US" dirty="0" smtClean="0"/>
              <a:t>Traveling By Donkey</a:t>
            </a:r>
            <a:endParaRPr lang="en-US" dirty="0"/>
          </a:p>
        </p:txBody>
      </p:sp>
      <p:sp>
        <p:nvSpPr>
          <p:cNvPr id="5" name="Content Placeholder 4"/>
          <p:cNvSpPr>
            <a:spLocks noGrp="1"/>
          </p:cNvSpPr>
          <p:nvPr>
            <p:ph idx="1"/>
          </p:nvPr>
        </p:nvSpPr>
        <p:spPr/>
        <p:txBody>
          <a:bodyPr/>
          <a:lstStyle/>
          <a:p>
            <a:endParaRPr lang="en-US" dirty="0"/>
          </a:p>
        </p:txBody>
      </p:sp>
      <p:pic>
        <p:nvPicPr>
          <p:cNvPr id="10242" name="Picture 2" descr="G:\DCIM\100KC875\100_759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0800" y="1028700"/>
            <a:ext cx="9936480" cy="5589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Traveling by Camel Train</a:t>
            </a:r>
            <a:endParaRPr lang="en-US" dirty="0"/>
          </a:p>
        </p:txBody>
      </p:sp>
      <p:sp>
        <p:nvSpPr>
          <p:cNvPr id="5" name="Content Placeholder 4"/>
          <p:cNvSpPr>
            <a:spLocks noGrp="1"/>
          </p:cNvSpPr>
          <p:nvPr>
            <p:ph idx="1"/>
          </p:nvPr>
        </p:nvSpPr>
        <p:spPr/>
        <p:txBody>
          <a:bodyPr/>
          <a:lstStyle/>
          <a:p>
            <a:endParaRPr lang="en-US" dirty="0"/>
          </a:p>
        </p:txBody>
      </p:sp>
      <p:pic>
        <p:nvPicPr>
          <p:cNvPr id="12290" name="Picture 2" descr="G:\DCIM\100KC875\100_768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2400" y="1600200"/>
            <a:ext cx="9123680" cy="5132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September 25, 2014</a:t>
            </a:r>
            <a:endParaRPr lang="en-US" sz="3200" b="1" dirty="0"/>
          </a:p>
        </p:txBody>
      </p:sp>
      <p:sp>
        <p:nvSpPr>
          <p:cNvPr id="3" name="Content Placeholder 2"/>
          <p:cNvSpPr>
            <a:spLocks noGrp="1"/>
          </p:cNvSpPr>
          <p:nvPr>
            <p:ph idx="1"/>
          </p:nvPr>
        </p:nvSpPr>
        <p:spPr/>
        <p:txBody>
          <a:bodyPr/>
          <a:lstStyle/>
          <a:p>
            <a:endParaRPr lang="en-US" dirty="0"/>
          </a:p>
        </p:txBody>
      </p:sp>
      <p:pic>
        <p:nvPicPr>
          <p:cNvPr id="1026" name="Picture 2" descr="G:\DCIM\100MSDCF\DSC026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112" y="1608083"/>
            <a:ext cx="10086868" cy="756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5125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Traveling By Camel</a:t>
            </a:r>
            <a:endParaRPr lang="en-US" dirty="0"/>
          </a:p>
        </p:txBody>
      </p:sp>
      <p:sp>
        <p:nvSpPr>
          <p:cNvPr id="2" name="Content Placeholder 1"/>
          <p:cNvSpPr>
            <a:spLocks noGrp="1"/>
          </p:cNvSpPr>
          <p:nvPr>
            <p:ph sz="half" idx="1"/>
          </p:nvPr>
        </p:nvSpPr>
        <p:spPr/>
        <p:txBody>
          <a:bodyPr/>
          <a:lstStyle/>
          <a:p>
            <a:endParaRPr lang="en-US" dirty="0"/>
          </a:p>
        </p:txBody>
      </p:sp>
      <p:sp>
        <p:nvSpPr>
          <p:cNvPr id="3" name="Content Placeholder 2"/>
          <p:cNvSpPr>
            <a:spLocks noGrp="1"/>
          </p:cNvSpPr>
          <p:nvPr>
            <p:ph sz="half" idx="2"/>
          </p:nvPr>
        </p:nvSpPr>
        <p:spPr/>
        <p:txBody>
          <a:bodyPr/>
          <a:lstStyle/>
          <a:p>
            <a:endParaRPr lang="en-US" dirty="0"/>
          </a:p>
        </p:txBody>
      </p:sp>
      <p:pic>
        <p:nvPicPr>
          <p:cNvPr id="11266" name="Picture 2" descr="G:\DCIM\100KC875\100_76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2800" y="2286000"/>
            <a:ext cx="5080000" cy="339852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G:\DCIM\100KC875\100_766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7600" y="2286000"/>
            <a:ext cx="49784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Traveling By Rail</a:t>
            </a:r>
            <a:endParaRPr lang="en-US" dirty="0"/>
          </a:p>
        </p:txBody>
      </p:sp>
      <p:sp>
        <p:nvSpPr>
          <p:cNvPr id="5" name="Content Placeholder 4"/>
          <p:cNvSpPr>
            <a:spLocks noGrp="1"/>
          </p:cNvSpPr>
          <p:nvPr>
            <p:ph idx="1"/>
          </p:nvPr>
        </p:nvSpPr>
        <p:spPr/>
        <p:txBody>
          <a:bodyPr/>
          <a:lstStyle/>
          <a:p>
            <a:endParaRPr lang="en-US" dirty="0"/>
          </a:p>
        </p:txBody>
      </p:sp>
      <p:pic>
        <p:nvPicPr>
          <p:cNvPr id="14338" name="Picture 2" descr="G:\DCIM\100MSDCF\DSC0031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0837" y="1779162"/>
            <a:ext cx="9029047" cy="5078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Our Soft Sleeper</a:t>
            </a:r>
            <a:endParaRPr lang="en-US" dirty="0"/>
          </a:p>
        </p:txBody>
      </p:sp>
      <p:sp>
        <p:nvSpPr>
          <p:cNvPr id="5" name="Content Placeholder 4"/>
          <p:cNvSpPr>
            <a:spLocks noGrp="1"/>
          </p:cNvSpPr>
          <p:nvPr>
            <p:ph idx="1"/>
          </p:nvPr>
        </p:nvSpPr>
        <p:spPr/>
        <p:txBody>
          <a:bodyPr/>
          <a:lstStyle/>
          <a:p>
            <a:endParaRPr lang="en-US" dirty="0"/>
          </a:p>
        </p:txBody>
      </p:sp>
      <p:pic>
        <p:nvPicPr>
          <p:cNvPr id="13314" name="Picture 2" descr="G:\DCIM\100MSDCF\DSC0031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0837" y="1524000"/>
            <a:ext cx="9029047" cy="5078839"/>
          </a:xfrm>
          <a:prstGeom prst="rect">
            <a:avLst/>
          </a:prstGeom>
          <a:noFill/>
          <a:extLst>
            <a:ext uri="{909E8E84-426E-40DD-AFC4-6F175D3DCCD1}">
              <a14:hiddenFill xmlns:a14="http://schemas.microsoft.com/office/drawing/2010/main">
                <a:solidFill>
                  <a:srgbClr val="FFFFFF"/>
                </a:solidFill>
              </a14:hiddenFill>
            </a:ext>
          </a:extLst>
        </p:spPr>
      </p:pic>
      <p:sp>
        <p:nvSpPr>
          <p:cNvPr id="2" name="Smiley Face 1"/>
          <p:cNvSpPr/>
          <p:nvPr/>
        </p:nvSpPr>
        <p:spPr>
          <a:xfrm rot="21100274">
            <a:off x="7557855" y="5471605"/>
            <a:ext cx="1219200" cy="9144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miley Face 5"/>
          <p:cNvSpPr/>
          <p:nvPr/>
        </p:nvSpPr>
        <p:spPr>
          <a:xfrm rot="21100274">
            <a:off x="3792023" y="5471606"/>
            <a:ext cx="1219200" cy="9144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miley Face 6"/>
          <p:cNvSpPr/>
          <p:nvPr/>
        </p:nvSpPr>
        <p:spPr>
          <a:xfrm>
            <a:off x="8249328" y="2728404"/>
            <a:ext cx="1219200" cy="9144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miley Face 7"/>
          <p:cNvSpPr/>
          <p:nvPr/>
        </p:nvSpPr>
        <p:spPr>
          <a:xfrm rot="21100274">
            <a:off x="3008549" y="2880804"/>
            <a:ext cx="1219200" cy="9144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6" name="Content Placeholder 5" descr="http://www.seussville.com/images/bookcovers/214/9780679805274.gif"/>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52400"/>
            <a:ext cx="9855200" cy="6781800"/>
          </a:xfrm>
          <a:prstGeom prst="rect">
            <a:avLst/>
          </a:prstGeom>
          <a:noFill/>
          <a:ln>
            <a:noFill/>
          </a:ln>
        </p:spPr>
      </p:pic>
    </p:spTree>
    <p:extLst>
      <p:ext uri="{BB962C8B-B14F-4D97-AF65-F5344CB8AC3E}">
        <p14:creationId xmlns:p14="http://schemas.microsoft.com/office/powerpoint/2010/main" val="35083786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614" y="658951"/>
            <a:ext cx="10515600" cy="1325563"/>
          </a:xfrm>
        </p:spPr>
        <p:txBody>
          <a:bodyPr>
            <a:normAutofit fontScale="90000"/>
          </a:bodyPr>
          <a:lstStyle/>
          <a:p>
            <a:pPr algn="ctr"/>
            <a:r>
              <a:rPr lang="en-US" sz="3600" b="1" dirty="0" smtClean="0">
                <a:latin typeface="Times New Roman" panose="02020603050405020304" pitchFamily="18" charset="0"/>
                <a:cs typeface="Times New Roman" panose="02020603050405020304" pitchFamily="18" charset="0"/>
              </a:rPr>
              <a:t> </a:t>
            </a:r>
            <a:r>
              <a:rPr lang="en-US" sz="7200" dirty="0">
                <a:latin typeface="Times New Roman" panose="02020603050405020304" pitchFamily="18" charset="0"/>
                <a:cs typeface="Times New Roman" panose="02020603050405020304" pitchFamily="18" charset="0"/>
              </a:rPr>
              <a:t>Speed </a:t>
            </a:r>
            <a:r>
              <a:rPr lang="en-US" sz="7200" dirty="0" smtClean="0">
                <a:latin typeface="Times New Roman" panose="02020603050405020304" pitchFamily="18" charset="0"/>
                <a:cs typeface="Times New Roman" panose="02020603050405020304" pitchFamily="18" charset="0"/>
              </a:rPr>
              <a:t>Meet and Chat</a:t>
            </a:r>
            <a:r>
              <a:rPr lang="en-US" sz="7200" dirty="0">
                <a:latin typeface="Times New Roman" panose="02020603050405020304" pitchFamily="18" charset="0"/>
                <a:cs typeface="Times New Roman" panose="02020603050405020304" pitchFamily="18" charset="0"/>
              </a:rPr>
              <a:t/>
            </a:r>
            <a:br>
              <a:rPr lang="en-US" sz="7200" dirty="0">
                <a:latin typeface="Times New Roman" panose="02020603050405020304" pitchFamily="18" charset="0"/>
                <a:cs typeface="Times New Roman" panose="02020603050405020304" pitchFamily="18" charset="0"/>
              </a:rPr>
            </a:b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endParaRPr lang="en-US" dirty="0" smtClean="0"/>
          </a:p>
          <a:p>
            <a:r>
              <a:rPr lang="en-US" sz="4800" dirty="0" smtClean="0">
                <a:latin typeface="Times New Roman" panose="02020603050405020304" pitchFamily="18" charset="0"/>
                <a:cs typeface="Times New Roman" panose="02020603050405020304" pitchFamily="18" charset="0"/>
              </a:rPr>
              <a:t>What is your name?</a:t>
            </a:r>
          </a:p>
          <a:p>
            <a:r>
              <a:rPr lang="en-US" sz="4800" dirty="0" smtClean="0">
                <a:latin typeface="Times New Roman" panose="02020603050405020304" pitchFamily="18" charset="0"/>
                <a:cs typeface="Times New Roman" panose="02020603050405020304" pitchFamily="18" charset="0"/>
              </a:rPr>
              <a:t>Where are you from (hometown)?</a:t>
            </a:r>
          </a:p>
          <a:p>
            <a:r>
              <a:rPr lang="en-US" sz="4800" dirty="0" smtClean="0"/>
              <a:t>Interesting Places to Visit.</a:t>
            </a:r>
            <a:endParaRPr lang="en-US" sz="4800" dirty="0"/>
          </a:p>
        </p:txBody>
      </p:sp>
      <p:sp>
        <p:nvSpPr>
          <p:cNvPr id="4" name="Rectangle 3"/>
          <p:cNvSpPr/>
          <p:nvPr/>
        </p:nvSpPr>
        <p:spPr>
          <a:xfrm>
            <a:off x="2018428" y="230188"/>
            <a:ext cx="8039972" cy="1754326"/>
          </a:xfrm>
          <a:prstGeom prst="rect">
            <a:avLst/>
          </a:prstGeom>
          <a:noFill/>
        </p:spPr>
        <p:txBody>
          <a:bodyPr wrap="square" lIns="91440" tIns="45720" rIns="91440" bIns="45720">
            <a:spAutoFit/>
          </a:bodyPr>
          <a:lstStyle/>
          <a:p>
            <a:pPr algn="ctr"/>
            <a:endParaRPr lang="en-US" sz="54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 </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900181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35</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Places</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262832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Mystery Places in China 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places in China on </a:t>
            </a:r>
            <a:r>
              <a:rPr lang="en-US" dirty="0"/>
              <a:t>the slip of paper that has been provided</a:t>
            </a:r>
            <a:r>
              <a:rPr lang="en-US" dirty="0" smtClean="0"/>
              <a:t>; names can be in English or Chinese lettering.  These people can be real or fictitious, but must be very well known.</a:t>
            </a:r>
          </a:p>
          <a:p>
            <a:r>
              <a:rPr lang="en-US" dirty="0" smtClean="0"/>
              <a:t>Divide into assigned groups.</a:t>
            </a:r>
          </a:p>
          <a:p>
            <a:r>
              <a:rPr lang="en-US" dirty="0" smtClean="0"/>
              <a:t>The first person has one minute to describe their first mystery place without using its name.</a:t>
            </a:r>
          </a:p>
          <a:p>
            <a:r>
              <a:rPr lang="en-US" dirty="0" smtClean="0"/>
              <a:t>Then group members have one minute to guess the name of the famous place.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13670177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496" y="554311"/>
            <a:ext cx="10515600" cy="1325563"/>
          </a:xfrm>
        </p:spPr>
        <p:txBody>
          <a:bodyPr>
            <a:noAutofit/>
          </a:bodyPr>
          <a:lstStyle/>
          <a:p>
            <a:pPr algn="ctr"/>
            <a:r>
              <a:rPr lang="en-US" sz="6000" b="1" dirty="0" smtClean="0"/>
              <a:t/>
            </a:r>
            <a:br>
              <a:rPr lang="en-US" sz="6000" b="1" dirty="0" smtClean="0"/>
            </a:br>
            <a:r>
              <a:rPr lang="en-US" sz="6000" b="1" dirty="0" err="1" smtClean="0"/>
              <a:t>Descriptionary</a:t>
            </a:r>
            <a:r>
              <a:rPr lang="en-US" sz="6000" b="1" dirty="0" smtClean="0"/>
              <a:t/>
            </a:r>
            <a:br>
              <a:rPr lang="en-US" sz="6000" b="1" dirty="0" smtClean="0"/>
            </a:br>
            <a:r>
              <a:rPr lang="en-US" sz="6000" b="1" dirty="0" smtClean="0"/>
              <a:t> </a:t>
            </a:r>
            <a:endParaRPr lang="en-US" sz="6000"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38</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0235" y="2380593"/>
            <a:ext cx="7644465" cy="3046988"/>
          </a:xfrm>
          <a:prstGeom prst="rect">
            <a:avLst/>
          </a:prstGeom>
          <a:noFill/>
        </p:spPr>
        <p:txBody>
          <a:bodyPr wrap="none" rtlCol="0">
            <a:spAutoFit/>
          </a:bodyPr>
          <a:lstStyle/>
          <a:p>
            <a:pPr algn="ctr"/>
            <a:r>
              <a:rPr lang="en-US" sz="9600" b="1" dirty="0" smtClean="0"/>
              <a:t>Forbidden City</a:t>
            </a:r>
          </a:p>
          <a:p>
            <a:pPr algn="ctr"/>
            <a:r>
              <a:rPr lang="en-US" sz="9600" b="1" dirty="0" err="1" smtClean="0"/>
              <a:t>Bejing</a:t>
            </a:r>
            <a:endParaRPr lang="en-US" sz="9600" b="1" dirty="0"/>
          </a:p>
        </p:txBody>
      </p:sp>
    </p:spTree>
    <p:extLst>
      <p:ext uri="{BB962C8B-B14F-4D97-AF65-F5344CB8AC3E}">
        <p14:creationId xmlns:p14="http://schemas.microsoft.com/office/powerpoint/2010/main" val="6652029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Our English Corner Friends</a:t>
            </a:r>
            <a:br>
              <a:rPr lang="en-US" b="1" dirty="0"/>
            </a:br>
            <a:r>
              <a:rPr lang="en-US" sz="2000" b="1" dirty="0"/>
              <a:t>September 25, 2014</a:t>
            </a:r>
            <a:endParaRPr lang="en-US" dirty="0"/>
          </a:p>
        </p:txBody>
      </p:sp>
      <p:sp>
        <p:nvSpPr>
          <p:cNvPr id="3" name="Content Placeholder 2"/>
          <p:cNvSpPr>
            <a:spLocks noGrp="1"/>
          </p:cNvSpPr>
          <p:nvPr>
            <p:ph idx="1"/>
          </p:nvPr>
        </p:nvSpPr>
        <p:spPr/>
        <p:txBody>
          <a:bodyPr/>
          <a:lstStyle/>
          <a:p>
            <a:endParaRPr lang="en-US" dirty="0"/>
          </a:p>
        </p:txBody>
      </p:sp>
      <p:pic>
        <p:nvPicPr>
          <p:cNvPr id="2050" name="Picture 2" descr="G:\DCIM\100MSDCF\DSC026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2925" y="1639613"/>
            <a:ext cx="9921766" cy="7441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1396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93588" y="2396358"/>
            <a:ext cx="5598777" cy="1569660"/>
          </a:xfrm>
          <a:prstGeom prst="rect">
            <a:avLst/>
          </a:prstGeom>
          <a:noFill/>
        </p:spPr>
        <p:txBody>
          <a:bodyPr wrap="none" rtlCol="0">
            <a:spAutoFit/>
          </a:bodyPr>
          <a:lstStyle/>
          <a:p>
            <a:r>
              <a:rPr lang="en-US" sz="9600" b="1" dirty="0" smtClean="0"/>
              <a:t>Great Wall</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27850" y="1891861"/>
            <a:ext cx="8839792" cy="3046988"/>
          </a:xfrm>
          <a:prstGeom prst="rect">
            <a:avLst/>
          </a:prstGeom>
          <a:noFill/>
        </p:spPr>
        <p:txBody>
          <a:bodyPr wrap="none" rtlCol="0">
            <a:spAutoFit/>
          </a:bodyPr>
          <a:lstStyle/>
          <a:p>
            <a:pPr algn="ctr"/>
            <a:r>
              <a:rPr lang="en-US" sz="9600" b="1" dirty="0" smtClean="0"/>
              <a:t>Yellow Mountain</a:t>
            </a:r>
          </a:p>
          <a:p>
            <a:pPr algn="ctr"/>
            <a:r>
              <a:rPr lang="en-US" sz="9600" b="1" dirty="0" smtClean="0"/>
              <a:t>Mt. </a:t>
            </a:r>
            <a:r>
              <a:rPr lang="en-US" sz="9600" b="1" dirty="0" err="1" smtClean="0"/>
              <a:t>Huangshan</a:t>
            </a:r>
            <a:endParaRPr lang="en-US" sz="9600" b="1" dirty="0"/>
          </a:p>
        </p:txBody>
      </p:sp>
    </p:spTree>
    <p:extLst>
      <p:ext uri="{BB962C8B-B14F-4D97-AF65-F5344CB8AC3E}">
        <p14:creationId xmlns:p14="http://schemas.microsoft.com/office/powerpoint/2010/main" val="10655087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84595" y="2349056"/>
            <a:ext cx="7620997" cy="1569660"/>
          </a:xfrm>
          <a:prstGeom prst="rect">
            <a:avLst/>
          </a:prstGeom>
          <a:noFill/>
        </p:spPr>
        <p:txBody>
          <a:bodyPr wrap="none" rtlCol="0">
            <a:spAutoFit/>
          </a:bodyPr>
          <a:lstStyle/>
          <a:p>
            <a:r>
              <a:rPr lang="en-US" sz="9600" b="1" dirty="0" smtClean="0"/>
              <a:t>Hainan Islands</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30526" y="2412121"/>
            <a:ext cx="5365571" cy="1569660"/>
          </a:xfrm>
          <a:prstGeom prst="rect">
            <a:avLst/>
          </a:prstGeom>
          <a:noFill/>
        </p:spPr>
        <p:txBody>
          <a:bodyPr wrap="none" rtlCol="0">
            <a:spAutoFit/>
          </a:bodyPr>
          <a:lstStyle/>
          <a:p>
            <a:r>
              <a:rPr lang="en-US" sz="9600" b="1" dirty="0" smtClean="0"/>
              <a:t>West Lake</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89547" y="2396357"/>
            <a:ext cx="6947928" cy="1569660"/>
          </a:xfrm>
          <a:prstGeom prst="rect">
            <a:avLst/>
          </a:prstGeom>
          <a:noFill/>
        </p:spPr>
        <p:txBody>
          <a:bodyPr wrap="none" rtlCol="0">
            <a:spAutoFit/>
          </a:bodyPr>
          <a:lstStyle/>
          <a:p>
            <a:r>
              <a:rPr lang="en-US" sz="9600" b="1" smtClean="0"/>
              <a:t>Three</a:t>
            </a:r>
            <a:r>
              <a:rPr lang="en-US" sz="9600" b="1" smtClean="0"/>
              <a:t> </a:t>
            </a:r>
            <a:r>
              <a:rPr lang="en-US" sz="9600" b="1" dirty="0" smtClean="0"/>
              <a:t>Gorges</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62512" y="2364826"/>
            <a:ext cx="6286273" cy="1569660"/>
          </a:xfrm>
          <a:prstGeom prst="rect">
            <a:avLst/>
          </a:prstGeom>
          <a:noFill/>
        </p:spPr>
        <p:txBody>
          <a:bodyPr wrap="none" rtlCol="0">
            <a:spAutoFit/>
          </a:bodyPr>
          <a:lstStyle/>
          <a:p>
            <a:r>
              <a:rPr lang="en-US" sz="9600" b="1" dirty="0" smtClean="0"/>
              <a:t>Yangzi River</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68299" y="1541658"/>
            <a:ext cx="7287700" cy="3785652"/>
          </a:xfrm>
          <a:prstGeom prst="rect">
            <a:avLst/>
          </a:prstGeom>
        </p:spPr>
        <p:txBody>
          <a:bodyPr wrap="none">
            <a:spAutoFit/>
          </a:bodyPr>
          <a:lstStyle/>
          <a:p>
            <a:pPr algn="ctr"/>
            <a:r>
              <a:rPr lang="en-US" sz="8000" b="1" dirty="0" smtClean="0"/>
              <a:t>Three Pagodas</a:t>
            </a:r>
          </a:p>
          <a:p>
            <a:pPr algn="ctr"/>
            <a:r>
              <a:rPr lang="en-US" sz="8000" b="1" dirty="0" smtClean="0"/>
              <a:t>Dali</a:t>
            </a:r>
          </a:p>
          <a:p>
            <a:pPr algn="ctr"/>
            <a:r>
              <a:rPr lang="en-US" sz="8000" b="1" dirty="0" smtClean="0"/>
              <a:t>Yunnan Province</a:t>
            </a:r>
            <a:endParaRPr lang="en-US" sz="80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28760" y="2191406"/>
            <a:ext cx="10316222" cy="3046988"/>
          </a:xfrm>
          <a:prstGeom prst="rect">
            <a:avLst/>
          </a:prstGeom>
          <a:noFill/>
        </p:spPr>
        <p:txBody>
          <a:bodyPr wrap="none" rtlCol="0">
            <a:spAutoFit/>
          </a:bodyPr>
          <a:lstStyle/>
          <a:p>
            <a:r>
              <a:rPr lang="en-US" sz="9600" b="1" dirty="0" smtClean="0"/>
              <a:t> Terracotta </a:t>
            </a:r>
            <a:r>
              <a:rPr lang="en-US" sz="9600" b="1" dirty="0" err="1" smtClean="0"/>
              <a:t>Warriers</a:t>
            </a:r>
            <a:endParaRPr lang="en-US" sz="9600" b="1" dirty="0" smtClean="0"/>
          </a:p>
          <a:p>
            <a:pPr algn="ctr"/>
            <a:r>
              <a:rPr lang="en-US" sz="9600" b="1" dirty="0" smtClean="0"/>
              <a:t>Xian</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35023" y="2002218"/>
            <a:ext cx="5064976" cy="3046988"/>
          </a:xfrm>
          <a:prstGeom prst="rect">
            <a:avLst/>
          </a:prstGeom>
          <a:noFill/>
        </p:spPr>
        <p:txBody>
          <a:bodyPr wrap="none" rtlCol="0">
            <a:spAutoFit/>
          </a:bodyPr>
          <a:lstStyle/>
          <a:p>
            <a:r>
              <a:rPr lang="en-US" sz="9600" b="1" dirty="0" smtClean="0"/>
              <a:t>Li River &amp;</a:t>
            </a:r>
          </a:p>
          <a:p>
            <a:r>
              <a:rPr lang="en-US" sz="9600" b="1" dirty="0" err="1" smtClean="0"/>
              <a:t>Yangshou</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17240" y="2263508"/>
            <a:ext cx="8955465" cy="3046988"/>
          </a:xfrm>
          <a:prstGeom prst="rect">
            <a:avLst/>
          </a:prstGeom>
        </p:spPr>
        <p:txBody>
          <a:bodyPr wrap="none">
            <a:spAutoFit/>
          </a:bodyPr>
          <a:lstStyle/>
          <a:p>
            <a:pPr algn="ctr"/>
            <a:r>
              <a:rPr lang="en-US" sz="9600" b="1" dirty="0" smtClean="0"/>
              <a:t>Inner Mongolian </a:t>
            </a:r>
          </a:p>
          <a:p>
            <a:pPr algn="ctr"/>
            <a:r>
              <a:rPr lang="en-US" sz="9600" b="1" dirty="0" smtClean="0"/>
              <a:t>Grasslands</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0953" y="2771368"/>
            <a:ext cx="6296917" cy="1569660"/>
          </a:xfrm>
          <a:prstGeom prst="rect">
            <a:avLst/>
          </a:prstGeom>
        </p:spPr>
        <p:txBody>
          <a:bodyPr wrap="none">
            <a:spAutoFit/>
          </a:bodyPr>
          <a:lstStyle/>
          <a:p>
            <a:r>
              <a:rPr lang="en-US" b="1" dirty="0" smtClean="0"/>
              <a:t> </a:t>
            </a:r>
            <a:r>
              <a:rPr lang="en-US" sz="9600" b="1" dirty="0"/>
              <a:t>G</a:t>
            </a:r>
            <a:r>
              <a:rPr lang="en-US" sz="9600" b="1" dirty="0" smtClean="0"/>
              <a:t>obi Desert</a:t>
            </a:r>
            <a:endParaRPr lang="en-US" sz="9600" b="1" dirty="0"/>
          </a:p>
        </p:txBody>
      </p:sp>
    </p:spTree>
    <p:extLst>
      <p:ext uri="{BB962C8B-B14F-4D97-AF65-F5344CB8AC3E}">
        <p14:creationId xmlns:p14="http://schemas.microsoft.com/office/powerpoint/2010/main" val="177533247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39952" y="2494398"/>
            <a:ext cx="3631122" cy="1569660"/>
          </a:xfrm>
          <a:prstGeom prst="rect">
            <a:avLst/>
          </a:prstGeom>
          <a:noFill/>
        </p:spPr>
        <p:txBody>
          <a:bodyPr wrap="none" rtlCol="0">
            <a:spAutoFit/>
          </a:bodyPr>
          <a:lstStyle/>
          <a:p>
            <a:r>
              <a:rPr lang="en-US" sz="9600" b="1" dirty="0" smtClean="0"/>
              <a:t>Harbin</a:t>
            </a:r>
            <a:endParaRPr lang="en-US" sz="9600" b="1" dirty="0"/>
          </a:p>
        </p:txBody>
      </p:sp>
    </p:spTree>
    <p:extLst>
      <p:ext uri="{BB962C8B-B14F-4D97-AF65-F5344CB8AC3E}">
        <p14:creationId xmlns:p14="http://schemas.microsoft.com/office/powerpoint/2010/main" val="175436230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46621" y="2389633"/>
            <a:ext cx="5025735" cy="1569660"/>
          </a:xfrm>
          <a:prstGeom prst="rect">
            <a:avLst/>
          </a:prstGeom>
        </p:spPr>
        <p:txBody>
          <a:bodyPr wrap="none">
            <a:spAutoFit/>
          </a:bodyPr>
          <a:lstStyle/>
          <a:p>
            <a:r>
              <a:rPr lang="en-US" sz="9600" b="1" dirty="0" smtClean="0"/>
              <a:t>The Bund</a:t>
            </a:r>
            <a:endParaRPr lang="en-US" sz="9600" b="1" dirty="0"/>
          </a:p>
        </p:txBody>
      </p:sp>
    </p:spTree>
    <p:extLst>
      <p:ext uri="{BB962C8B-B14F-4D97-AF65-F5344CB8AC3E}">
        <p14:creationId xmlns:p14="http://schemas.microsoft.com/office/powerpoint/2010/main" val="17543623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5932" y="2629479"/>
            <a:ext cx="9141670" cy="1569660"/>
          </a:xfrm>
          <a:prstGeom prst="rect">
            <a:avLst/>
          </a:prstGeom>
        </p:spPr>
        <p:txBody>
          <a:bodyPr wrap="none">
            <a:spAutoFit/>
          </a:bodyPr>
          <a:lstStyle/>
          <a:p>
            <a:r>
              <a:rPr lang="en-US" sz="9600" b="1" dirty="0" smtClean="0"/>
              <a:t>Benxi Water Cave</a:t>
            </a:r>
            <a:endParaRPr lang="en-US" sz="9600" b="1" dirty="0"/>
          </a:p>
        </p:txBody>
      </p:sp>
    </p:spTree>
    <p:extLst>
      <p:ext uri="{BB962C8B-B14F-4D97-AF65-F5344CB8AC3E}">
        <p14:creationId xmlns:p14="http://schemas.microsoft.com/office/powerpoint/2010/main" val="175436230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06661" y="1179051"/>
            <a:ext cx="8868775" cy="4524315"/>
          </a:xfrm>
          <a:prstGeom prst="rect">
            <a:avLst/>
          </a:prstGeom>
        </p:spPr>
        <p:txBody>
          <a:bodyPr wrap="none">
            <a:spAutoFit/>
          </a:bodyPr>
          <a:lstStyle/>
          <a:p>
            <a:pPr algn="ctr"/>
            <a:r>
              <a:rPr lang="en-US" sz="9600" b="1" dirty="0" err="1" smtClean="0"/>
              <a:t>Hailuogou</a:t>
            </a:r>
            <a:endParaRPr lang="en-US" sz="9600" b="1" dirty="0" smtClean="0"/>
          </a:p>
          <a:p>
            <a:pPr algn="ctr"/>
            <a:r>
              <a:rPr lang="en-US" sz="9600" b="1" dirty="0" smtClean="0"/>
              <a:t>National Park</a:t>
            </a:r>
          </a:p>
          <a:p>
            <a:pPr algn="ctr"/>
            <a:r>
              <a:rPr lang="en-US" sz="9600" b="1" dirty="0" smtClean="0"/>
              <a:t>Sichuan Province</a:t>
            </a:r>
            <a:endParaRPr lang="en-US" sz="9600" b="1" dirty="0"/>
          </a:p>
        </p:txBody>
      </p:sp>
    </p:spTree>
    <p:extLst>
      <p:ext uri="{BB962C8B-B14F-4D97-AF65-F5344CB8AC3E}">
        <p14:creationId xmlns:p14="http://schemas.microsoft.com/office/powerpoint/2010/main" val="17543623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9023" y="2285996"/>
            <a:ext cx="9044655" cy="1569660"/>
          </a:xfrm>
          <a:prstGeom prst="rect">
            <a:avLst/>
          </a:prstGeom>
          <a:noFill/>
        </p:spPr>
        <p:txBody>
          <a:bodyPr wrap="none" rtlCol="0">
            <a:spAutoFit/>
          </a:bodyPr>
          <a:lstStyle/>
          <a:p>
            <a:r>
              <a:rPr lang="en-US" sz="9600" b="1" dirty="0" smtClean="0"/>
              <a:t>Guangzhou Circle</a:t>
            </a:r>
            <a:endParaRPr lang="en-US" sz="9600" b="1" dirty="0"/>
          </a:p>
        </p:txBody>
      </p:sp>
    </p:spTree>
    <p:extLst>
      <p:ext uri="{BB962C8B-B14F-4D97-AF65-F5344CB8AC3E}">
        <p14:creationId xmlns:p14="http://schemas.microsoft.com/office/powerpoint/2010/main" val="118783372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234" y="192197"/>
            <a:ext cx="9144000" cy="2387600"/>
          </a:xfrm>
        </p:spPr>
        <p:txBody>
          <a:bodyPr/>
          <a:lstStyle/>
          <a:p>
            <a:r>
              <a:rPr lang="en-US" b="1" dirty="0" smtClean="0"/>
              <a:t>Chinglish  </a:t>
            </a:r>
            <a:br>
              <a:rPr lang="en-US" b="1" dirty="0" smtClean="0"/>
            </a:br>
            <a:r>
              <a:rPr lang="en-US" b="1" dirty="0" smtClean="0"/>
              <a:t> Translations</a:t>
            </a:r>
            <a:endParaRPr lang="en-US" b="1" dirty="0"/>
          </a:p>
        </p:txBody>
      </p:sp>
      <p:sp>
        <p:nvSpPr>
          <p:cNvPr id="3" name="Subtitle 2"/>
          <p:cNvSpPr>
            <a:spLocks noGrp="1"/>
          </p:cNvSpPr>
          <p:nvPr>
            <p:ph type="subTitle" idx="1"/>
          </p:nvPr>
        </p:nvSpPr>
        <p:spPr>
          <a:xfrm>
            <a:off x="299545" y="3034480"/>
            <a:ext cx="11398469" cy="1655762"/>
          </a:xfrm>
        </p:spPr>
        <p:txBody>
          <a:bodyPr>
            <a:noAutofit/>
          </a:bodyPr>
          <a:lstStyle/>
          <a:p>
            <a:pPr marL="342900" indent="-342900" algn="l">
              <a:buFont typeface="Arial" panose="020B0604020202020204" pitchFamily="34" charset="0"/>
              <a:buChar char="•"/>
            </a:pPr>
            <a:r>
              <a:rPr lang="en-US" sz="4800" dirty="0" smtClean="0"/>
              <a:t>Form in assigned groups.</a:t>
            </a:r>
          </a:p>
          <a:p>
            <a:pPr marL="342900" indent="-342900" algn="l">
              <a:buFont typeface="Arial" panose="020B0604020202020204" pitchFamily="34" charset="0"/>
              <a:buChar char="•"/>
            </a:pPr>
            <a:r>
              <a:rPr lang="en-US" sz="4800" dirty="0" smtClean="0"/>
              <a:t>Rewrite translation into </a:t>
            </a:r>
            <a:r>
              <a:rPr lang="en-US" sz="4800" dirty="0"/>
              <a:t>S</a:t>
            </a:r>
            <a:r>
              <a:rPr lang="en-US" sz="4800" dirty="0" smtClean="0"/>
              <a:t>tandard English.</a:t>
            </a:r>
          </a:p>
          <a:p>
            <a:pPr marL="342900" indent="-342900" algn="l">
              <a:buFont typeface="Arial" panose="020B0604020202020204" pitchFamily="34" charset="0"/>
              <a:buChar char="•"/>
            </a:pPr>
            <a:r>
              <a:rPr lang="en-US" sz="4800" dirty="0" smtClean="0"/>
              <a:t>Be prepared to share your translation.</a:t>
            </a:r>
            <a:endParaRPr lang="en-US" sz="4800" dirty="0"/>
          </a:p>
        </p:txBody>
      </p:sp>
    </p:spTree>
    <p:extLst>
      <p:ext uri="{BB962C8B-B14F-4D97-AF65-F5344CB8AC3E}">
        <p14:creationId xmlns:p14="http://schemas.microsoft.com/office/powerpoint/2010/main" val="137915007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58</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t>Holidays</a:t>
            </a:r>
            <a:endParaRPr lang="en-US" sz="6600" b="1" dirty="0"/>
          </a:p>
        </p:txBody>
      </p:sp>
      <p:sp>
        <p:nvSpPr>
          <p:cNvPr id="3" name="Content Placeholder 2"/>
          <p:cNvSpPr>
            <a:spLocks noGrp="1"/>
          </p:cNvSpPr>
          <p:nvPr>
            <p:ph idx="1"/>
          </p:nvPr>
        </p:nvSpPr>
        <p:spPr>
          <a:xfrm>
            <a:off x="239111" y="1930104"/>
            <a:ext cx="10515600" cy="4351338"/>
          </a:xfrm>
        </p:spPr>
        <p:txBody>
          <a:bodyPr/>
          <a:lstStyle/>
          <a:p>
            <a:pPr marL="0" indent="0">
              <a:buNone/>
            </a:pPr>
            <a:r>
              <a:rPr lang="en-US" sz="4000" dirty="0" smtClean="0"/>
              <a:t>We love holidays so very much,</a:t>
            </a:r>
          </a:p>
          <a:p>
            <a:pPr marL="0" indent="0">
              <a:buNone/>
            </a:pPr>
            <a:r>
              <a:rPr lang="en-US" sz="4000" dirty="0" smtClean="0"/>
              <a:t>For we love to stay in touch,</a:t>
            </a:r>
          </a:p>
          <a:p>
            <a:pPr marL="0" indent="0">
              <a:buNone/>
            </a:pPr>
            <a:r>
              <a:rPr lang="en-US" sz="4000" dirty="0" smtClean="0"/>
              <a:t>With friends and family,</a:t>
            </a:r>
          </a:p>
          <a:p>
            <a:pPr marL="0" indent="0">
              <a:buNone/>
            </a:pPr>
            <a:r>
              <a:rPr lang="en-US" sz="4000" dirty="0" smtClean="0"/>
              <a:t>Visiting happily,</a:t>
            </a:r>
          </a:p>
          <a:p>
            <a:pPr marL="0" indent="0">
              <a:buNone/>
            </a:pPr>
            <a:r>
              <a:rPr lang="en-US" sz="4000" dirty="0" smtClean="0"/>
              <a:t>Eating sweet dumplings and such. </a:t>
            </a:r>
          </a:p>
          <a:p>
            <a:pPr marL="0" indent="0">
              <a:buNone/>
            </a:pPr>
            <a:endParaRPr lang="en-US" dirty="0" smtClean="0"/>
          </a:p>
          <a:p>
            <a:pPr marL="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2948" y="86709"/>
            <a:ext cx="4469052" cy="6771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16057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076" y="304801"/>
            <a:ext cx="7085724"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335518"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China’s National Anthem  </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08" y="-107025"/>
            <a:ext cx="10515600" cy="1325563"/>
          </a:xfrm>
        </p:spPr>
        <p:txBody>
          <a:bodyPr/>
          <a:lstStyle/>
          <a:p>
            <a:pPr algn="ctr"/>
            <a:r>
              <a:rPr lang="en-US" b="1" dirty="0" smtClean="0">
                <a:latin typeface="Times New Roman" panose="02020603050405020304" pitchFamily="18" charset="0"/>
                <a:cs typeface="Times New Roman" panose="02020603050405020304" pitchFamily="18" charset="0"/>
              </a:rPr>
              <a:t>The Amazing China</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March of the Volunteers</a:t>
            </a:r>
            <a:endParaRPr lang="en-US" dirty="0">
              <a:latin typeface="Times New Roman" panose="02020603050405020304" pitchFamily="18" charset="0"/>
              <a:cs typeface="Times New Roman" panose="02020603050405020304" pitchFamily="18" charset="0"/>
            </a:endParaRPr>
          </a:p>
        </p:txBody>
      </p:sp>
      <p:pic>
        <p:nvPicPr>
          <p:cNvPr id="5" name="china_anthem.rm">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cstate="print"/>
          <a:stretch>
            <a:fillRect/>
          </a:stretch>
        </p:blipFill>
        <p:spPr>
          <a:xfrm>
            <a:off x="5791200" y="3695700"/>
            <a:ext cx="609600" cy="609600"/>
          </a:xfrm>
        </p:spPr>
      </p:pic>
      <p:pic>
        <p:nvPicPr>
          <p:cNvPr id="4098" name="Picture 2" descr="G:\DCIM\100MSDCF\DSC0057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2868" y="1150640"/>
            <a:ext cx="9387840" cy="70408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26592" y="5908431"/>
            <a:ext cx="4402744" cy="707886"/>
          </a:xfrm>
          <a:prstGeom prst="rect">
            <a:avLst/>
          </a:prstGeom>
          <a:noFill/>
        </p:spPr>
        <p:txBody>
          <a:bodyPr wrap="none" rtlCol="0">
            <a:spAutoFit/>
          </a:bodyPr>
          <a:lstStyle/>
          <a:p>
            <a:r>
              <a:rPr lang="en-US" sz="4000" dirty="0" smtClean="0">
                <a:solidFill>
                  <a:schemeClr val="bg1"/>
                </a:solidFill>
                <a:latin typeface="Times New Roman" panose="02020603050405020304" pitchFamily="18" charset="0"/>
                <a:cs typeface="Times New Roman" panose="02020603050405020304" pitchFamily="18" charset="0"/>
              </a:rPr>
              <a:t>The People’s Square</a:t>
            </a:r>
            <a:endParaRPr lang="en-US" sz="4000" dirty="0">
              <a:solidFill>
                <a:schemeClr val="bg1"/>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658794" cy="1772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341787" y="1262776"/>
            <a:ext cx="9056682" cy="3970318"/>
          </a:xfrm>
          <a:prstGeom prst="rect">
            <a:avLst/>
          </a:prstGeom>
        </p:spPr>
        <p:txBody>
          <a:bodyPr wrap="square">
            <a:spAutoFit/>
          </a:bodyPr>
          <a:lstStyle/>
          <a:p>
            <a:r>
              <a:rPr lang="en-US" sz="2800" b="1" dirty="0">
                <a:solidFill>
                  <a:schemeClr val="bg1"/>
                </a:solidFill>
              </a:rPr>
              <a:t>Arise, ye who refuse to be slaves</a:t>
            </a:r>
          </a:p>
          <a:p>
            <a:r>
              <a:rPr lang="en-US" sz="2800" b="1" dirty="0">
                <a:solidFill>
                  <a:schemeClr val="bg1"/>
                </a:solidFill>
              </a:rPr>
              <a:t>With our very flesh and blood Let us build our new Great Wall!</a:t>
            </a:r>
          </a:p>
          <a:p>
            <a:r>
              <a:rPr lang="en-US" sz="2800" b="1" dirty="0">
                <a:solidFill>
                  <a:schemeClr val="bg1"/>
                </a:solidFill>
              </a:rPr>
              <a:t>The Peoples of China are in the most critical time, </a:t>
            </a:r>
            <a:endParaRPr lang="en-US" sz="2800" b="1" dirty="0" smtClean="0">
              <a:solidFill>
                <a:schemeClr val="bg1"/>
              </a:solidFill>
            </a:endParaRPr>
          </a:p>
          <a:p>
            <a:r>
              <a:rPr lang="en-US" sz="2800" b="1" dirty="0" smtClean="0">
                <a:solidFill>
                  <a:schemeClr val="bg1"/>
                </a:solidFill>
              </a:rPr>
              <a:t>Everybody </a:t>
            </a:r>
            <a:r>
              <a:rPr lang="en-US" sz="2800" b="1" dirty="0">
                <a:solidFill>
                  <a:schemeClr val="bg1"/>
                </a:solidFill>
              </a:rPr>
              <a:t>must roar his defiance.</a:t>
            </a:r>
          </a:p>
          <a:p>
            <a:r>
              <a:rPr lang="en-US" sz="2800" b="1" dirty="0">
                <a:solidFill>
                  <a:schemeClr val="bg1"/>
                </a:solidFill>
              </a:rPr>
              <a:t>Arise! Arise! Arise! Millions of hearts with one mind,</a:t>
            </a:r>
          </a:p>
          <a:p>
            <a:r>
              <a:rPr lang="en-US" sz="2800" b="1" dirty="0">
                <a:solidFill>
                  <a:schemeClr val="bg1"/>
                </a:solidFill>
              </a:rPr>
              <a:t>Brave the enemy's gunfire, March on! Brave the enemy's gunfire,</a:t>
            </a:r>
          </a:p>
          <a:p>
            <a:r>
              <a:rPr lang="en-US" sz="2800" b="1" dirty="0">
                <a:solidFill>
                  <a:schemeClr val="bg1"/>
                </a:solidFill>
              </a:rPr>
              <a:t>March on! March on! March on, on! </a:t>
            </a:r>
          </a:p>
        </p:txBody>
      </p:sp>
    </p:spTree>
    <p:extLst>
      <p:ext uri="{BB962C8B-B14F-4D97-AF65-F5344CB8AC3E}">
        <p14:creationId xmlns:p14="http://schemas.microsoft.com/office/powerpoint/2010/main" val="376973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7368" fill="hold"/>
                                        <p:tgtEl>
                                          <p:spTgt spid="5"/>
                                        </p:tgtEl>
                                      </p:cBhvr>
                                    </p:cmd>
                                  </p:childTnLst>
                                </p:cTn>
                              </p:par>
                            </p:childTnLst>
                          </p:cTn>
                        </p:par>
                      </p:childTnLst>
                    </p:cTn>
                  </p:par>
                </p:childTnLst>
              </p:cTn>
              <p:nextCondLst>
                <p:cond evt="onClick" delay="0">
                  <p:tgtEl>
                    <p:spTgt spid="5"/>
                  </p:tgtEl>
                </p:cond>
              </p:nextCondLst>
            </p:seq>
            <p:audio>
              <p:cMediaNode vol="80000">
                <p:cTn id="22" fill="hold" display="0">
                  <p:stCondLst>
                    <p:cond delay="indefinite"/>
                  </p:stCondLst>
                  <p:endCondLst>
                    <p:cond evt="onStopAudio" delay="0">
                      <p:tgtEl>
                        <p:sldTgt/>
                      </p:tgtEl>
                    </p:cond>
                  </p:endCondLst>
                </p:cTn>
                <p:tgtEl>
                  <p:spTgt spid="5"/>
                </p:tgtEl>
              </p:cMediaNode>
            </p:audio>
          </p:childTnLst>
        </p:cTn>
      </p:par>
    </p:tnLst>
    <p:bldLst>
      <p:bldP spid="4"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525" y="0"/>
            <a:ext cx="1026859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726268" y="2967335"/>
            <a:ext cx="5982728" cy="923330"/>
          </a:xfrm>
          <a:prstGeom prst="rect">
            <a:avLst/>
          </a:prstGeom>
          <a:noFill/>
        </p:spPr>
        <p:txBody>
          <a:bodyPr wrap="none" lIns="91440" tIns="45720" rIns="91440" bIns="45720">
            <a:spAutoFit/>
          </a:bodyPr>
          <a:lstStyle/>
          <a:p>
            <a:pPr algn="ct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This Land is My Land</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6848813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7060</TotalTime>
  <Words>1679</Words>
  <Application>Microsoft Office PowerPoint</Application>
  <PresentationFormat>Custom</PresentationFormat>
  <Paragraphs>256</Paragraphs>
  <Slides>75</Slides>
  <Notes>2</Notes>
  <HiddenSlides>0</HiddenSlides>
  <MMClips>1</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PowerPoint Presentation</vt:lpstr>
      <vt:lpstr> Next English Corner Thursday, October 16, 2014  7 PM  </vt:lpstr>
      <vt:lpstr>Our English Corner Friends September 25, 2014</vt:lpstr>
      <vt:lpstr>Our English Corner Friends September 25, 2014</vt:lpstr>
      <vt:lpstr> </vt:lpstr>
      <vt:lpstr>Holidays</vt:lpstr>
      <vt:lpstr>PowerPoint Presentation</vt:lpstr>
      <vt:lpstr>The Amazing China March of the Volunteers</vt:lpstr>
      <vt:lpstr>PowerPoint Presentation</vt:lpstr>
      <vt:lpstr>PowerPoint Presentation</vt:lpstr>
      <vt:lpstr>Northwest China</vt:lpstr>
      <vt:lpstr>Famous Raisins</vt:lpstr>
      <vt:lpstr>Famous Nuts </vt:lpstr>
      <vt:lpstr>Wedding Celebrations</vt:lpstr>
      <vt:lpstr>Bazaars </vt:lpstr>
      <vt:lpstr>Beautiful Bronze</vt:lpstr>
      <vt:lpstr>Beautiful Art Work</vt:lpstr>
      <vt:lpstr>Remote Roads</vt:lpstr>
      <vt:lpstr>Mazar Village</vt:lpstr>
      <vt:lpstr>Uyghur/Uighur  Village Sacred Shrine</vt:lpstr>
      <vt:lpstr>Yar City Sacred Shrine</vt:lpstr>
      <vt:lpstr>Karez Ancient Irrigation Project</vt:lpstr>
      <vt:lpstr>Mogao Grottos--Sacred Shrine</vt:lpstr>
      <vt:lpstr>Monkey King</vt:lpstr>
      <vt:lpstr>Xi’an City Wall</vt:lpstr>
      <vt:lpstr>Terra-cotta Warriors 8th Wonder of the World</vt:lpstr>
      <vt:lpstr>Modern Terra-cotta Professors</vt:lpstr>
      <vt:lpstr>Traveling By Donkey</vt:lpstr>
      <vt:lpstr>Traveling by Camel Train</vt:lpstr>
      <vt:lpstr>Traveling By Camel</vt:lpstr>
      <vt:lpstr>Traveling By Rail</vt:lpstr>
      <vt:lpstr>Our Soft Sleeper</vt:lpstr>
      <vt:lpstr>PowerPoint Presentation</vt:lpstr>
      <vt:lpstr> Speed Meet and Chat </vt:lpstr>
      <vt:lpstr>PowerPoint Presentation</vt:lpstr>
      <vt:lpstr>PowerPoint Presentation</vt:lpstr>
      <vt:lpstr>Mystery Places in China Instructions</vt:lpstr>
      <vt:lpstr>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Chinglish    Translations</vt:lpstr>
      <vt:lpstr> Questions</vt:lpstr>
      <vt:lpstr>What are some of the topics you would like to discuss in class and/or English Corners?</vt:lpstr>
      <vt:lpstr>PowerPoint Presentation</vt:lpstr>
      <vt:lpstr>PowerPoint Presentation</vt:lpstr>
      <vt:lpstr>Vocabulary Builders</vt:lpstr>
      <vt:lpstr>Five Phases of Dating</vt:lpstr>
      <vt:lpstr> Five Phases of Dating</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554</cp:revision>
  <cp:lastPrinted>2013-09-23T08:57:36Z</cp:lastPrinted>
  <dcterms:created xsi:type="dcterms:W3CDTF">2013-09-17T00:49:18Z</dcterms:created>
  <dcterms:modified xsi:type="dcterms:W3CDTF">2014-10-11T01:40:08Z</dcterms:modified>
</cp:coreProperties>
</file>