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557" r:id="rId2"/>
    <p:sldId id="267" r:id="rId3"/>
    <p:sldId id="705" r:id="rId4"/>
    <p:sldId id="703" r:id="rId5"/>
    <p:sldId id="343" r:id="rId6"/>
    <p:sldId id="701" r:id="rId7"/>
    <p:sldId id="704" r:id="rId8"/>
    <p:sldId id="706" r:id="rId9"/>
    <p:sldId id="702" r:id="rId10"/>
    <p:sldId id="407" r:id="rId11"/>
    <p:sldId id="707" r:id="rId12"/>
    <p:sldId id="708" r:id="rId13"/>
    <p:sldId id="600" r:id="rId14"/>
    <p:sldId id="726" r:id="rId15"/>
    <p:sldId id="710" r:id="rId16"/>
    <p:sldId id="709" r:id="rId17"/>
    <p:sldId id="711" r:id="rId18"/>
    <p:sldId id="712" r:id="rId19"/>
    <p:sldId id="713" r:id="rId20"/>
    <p:sldId id="714" r:id="rId21"/>
    <p:sldId id="715" r:id="rId22"/>
    <p:sldId id="716" r:id="rId23"/>
    <p:sldId id="717" r:id="rId24"/>
    <p:sldId id="718" r:id="rId25"/>
    <p:sldId id="719" r:id="rId26"/>
    <p:sldId id="724" r:id="rId27"/>
    <p:sldId id="725" r:id="rId28"/>
    <p:sldId id="720" r:id="rId29"/>
    <p:sldId id="721" r:id="rId30"/>
    <p:sldId id="722" r:id="rId31"/>
    <p:sldId id="723" r:id="rId32"/>
    <p:sldId id="598" r:id="rId33"/>
    <p:sldId id="454" r:id="rId34"/>
    <p:sldId id="698" r:id="rId35"/>
    <p:sldId id="264" r:id="rId36"/>
    <p:sldId id="453" r:id="rId37"/>
    <p:sldId id="481" r:id="rId38"/>
    <p:sldId id="482" r:id="rId39"/>
    <p:sldId id="597" r:id="rId40"/>
    <p:sldId id="619" r:id="rId41"/>
    <p:sldId id="621" r:id="rId42"/>
    <p:sldId id="622" r:id="rId43"/>
    <p:sldId id="646" r:id="rId44"/>
    <p:sldId id="647" r:id="rId45"/>
    <p:sldId id="648" r:id="rId46"/>
    <p:sldId id="649" r:id="rId47"/>
    <p:sldId id="650" r:id="rId48"/>
    <p:sldId id="651" r:id="rId49"/>
    <p:sldId id="652" r:id="rId50"/>
    <p:sldId id="653" r:id="rId51"/>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00" autoAdjust="0"/>
    <p:restoredTop sz="94660"/>
  </p:normalViewPr>
  <p:slideViewPr>
    <p:cSldViewPr snapToGrid="0">
      <p:cViewPr>
        <p:scale>
          <a:sx n="60" d="100"/>
          <a:sy n="60" d="100"/>
        </p:scale>
        <p:origin x="-1716" y="-384"/>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9/16/2014</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90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55EEED1-2568-4CB2-BE26-D536D0FC214C}" type="slidenum">
              <a:rPr lang="en-US" altLang="en-US">
                <a:latin typeface="Arial" charset="0"/>
              </a:rPr>
              <a:pPr eaLnBrk="1" hangingPunct="1">
                <a:spcBef>
                  <a:spcPct val="0"/>
                </a:spcBef>
              </a:pPr>
              <a:t>1</a:t>
            </a:fld>
            <a:endParaRPr lang="en-US" altLang="en-US">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A4451F3-EA85-409E-A850-7309A1391DAB}" type="slidenum">
              <a:rPr lang="en-US" altLang="en-US">
                <a:latin typeface="Arial" charset="0"/>
              </a:rPr>
              <a:pPr eaLnBrk="1" hangingPunct="1">
                <a:spcBef>
                  <a:spcPct val="0"/>
                </a:spcBef>
              </a:pPr>
              <a:t>3</a:t>
            </a:fld>
            <a:endParaRPr lang="en-US" altLang="en-US">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9/16/2014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9/16/2014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9/16/2014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9/16/2014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9/16/2014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9/16/2014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9/16/2014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9/16/2014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9/16/2014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9/16/2014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9/16/2014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9/16/2014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1765301" y="387133"/>
            <a:ext cx="9539817" cy="646331"/>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effectLst>
                  <a:outerShdw blurRad="38100" dist="38100" dir="2700000" algn="tl">
                    <a:srgbClr val="336699"/>
                  </a:outerShdw>
                </a:effectLst>
                <a:latin typeface="Comic Sans MS" pitchFamily="66" charset="0"/>
              </a:rPr>
              <a:t>Welcome to English Corner</a:t>
            </a:r>
          </a:p>
        </p:txBody>
      </p:sp>
      <p:pic>
        <p:nvPicPr>
          <p:cNvPr id="6144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11669" y="1033465"/>
            <a:ext cx="6936828" cy="7513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011705" y="1839179"/>
            <a:ext cx="6391622" cy="1538883"/>
          </a:xfrm>
          <a:prstGeom prst="rect">
            <a:avLst/>
          </a:prstGeom>
          <a:noFill/>
        </p:spPr>
        <p:txBody>
          <a:bodyPr wrap="none" lIns="91440" tIns="45720" rIns="91440" bIns="45720">
            <a:spAutoFit/>
          </a:bodyPr>
          <a:lstStyle/>
          <a:p>
            <a:pPr algn="ctr"/>
            <a:r>
              <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Professors</a:t>
            </a:r>
          </a:p>
          <a:p>
            <a:pPr algn="ctr"/>
            <a:r>
              <a:rPr lang="en-US" sz="4000" b="1" cap="none" spc="300" dirty="0" smtClean="0">
                <a:ln w="11430" cmpd="sng">
                  <a:solidFill>
                    <a:schemeClr val="accent1">
                      <a:tint val="10000"/>
                    </a:schemeClr>
                  </a:solidFill>
                  <a:prstDash val="solid"/>
                  <a:miter lim="800000"/>
                </a:ln>
                <a:effectLst>
                  <a:glow rad="45500">
                    <a:schemeClr val="accent1">
                      <a:satMod val="220000"/>
                      <a:alpha val="35000"/>
                    </a:schemeClr>
                  </a:glow>
                </a:effectLst>
              </a:rPr>
              <a:t>John and Marie Murdoch</a:t>
            </a:r>
            <a:endParaRPr lang="en-US" sz="4000" b="1" cap="none" spc="300" dirty="0">
              <a:ln w="11430" cmpd="sng">
                <a:solidFill>
                  <a:schemeClr val="accent1">
                    <a:tint val="10000"/>
                  </a:schemeClr>
                </a:solidFill>
                <a:prstDash val="solid"/>
                <a:miter lim="800000"/>
              </a:ln>
              <a:effectLst>
                <a:glow rad="45500">
                  <a:schemeClr val="accent1">
                    <a:satMod val="220000"/>
                    <a:alpha val="35000"/>
                  </a:schemeClr>
                </a:glow>
              </a:effectLst>
            </a:endParaRPr>
          </a:p>
        </p:txBody>
      </p:sp>
    </p:spTree>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10</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
        <p:nvSpPr>
          <p:cNvPr id="7" name="Rectangle 6"/>
          <p:cNvSpPr/>
          <p:nvPr/>
        </p:nvSpPr>
        <p:spPr>
          <a:xfrm>
            <a:off x="7750736" y="921180"/>
            <a:ext cx="348172"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8" name="Rectangle 7"/>
          <p:cNvSpPr/>
          <p:nvPr/>
        </p:nvSpPr>
        <p:spPr>
          <a:xfrm>
            <a:off x="5566005" y="690347"/>
            <a:ext cx="5249917" cy="1015663"/>
          </a:xfrm>
          <a:prstGeom prst="rect">
            <a:avLst/>
          </a:prstGeom>
        </p:spPr>
        <p:txBody>
          <a:bodyPr wrap="square">
            <a:spAutoFit/>
          </a:bodyPr>
          <a:lstStyle/>
          <a:p>
            <a:pPr lvl="0"/>
            <a:r>
              <a:rPr lang="en-US" sz="6000" b="1" dirty="0">
                <a:ln w="18000">
                  <a:solidFill>
                    <a:srgbClr val="ED7D31">
                      <a:satMod val="140000"/>
                    </a:srgbClr>
                  </a:solidFill>
                  <a:prstDash val="solid"/>
                  <a:miter lim="800000"/>
                </a:ln>
                <a:solidFill>
                  <a:srgbClr val="FF0000"/>
                </a:solidFill>
                <a:effectLst>
                  <a:outerShdw blurRad="25500" dist="23000" dir="7020000" algn="tl">
                    <a:srgbClr val="000000">
                      <a:alpha val="50000"/>
                    </a:srgbClr>
                  </a:outerShdw>
                </a:effectLst>
              </a:rPr>
              <a:t>Have a Treat</a:t>
            </a:r>
          </a:p>
        </p:txBody>
      </p:sp>
      <p:sp>
        <p:nvSpPr>
          <p:cNvPr id="10" name="Rectangle 9"/>
          <p:cNvSpPr/>
          <p:nvPr/>
        </p:nvSpPr>
        <p:spPr>
          <a:xfrm>
            <a:off x="927528" y="4982828"/>
            <a:ext cx="5628593"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solidFill>
                  <a:schemeClr val="tx1">
                    <a:lumMod val="95000"/>
                    <a:lumOff val="5000"/>
                  </a:schemeClr>
                </a:solidFill>
                <a:effectLst>
                  <a:outerShdw blurRad="50800" algn="tl" rotWithShape="0">
                    <a:srgbClr val="000000"/>
                  </a:outerShdw>
                </a:effectLst>
              </a:rPr>
              <a:t>Let’s Take a Picture</a:t>
            </a:r>
            <a:endParaRPr lang="en-US" sz="5400" b="1" cap="none" spc="0" dirty="0">
              <a:ln w="17780" cmpd="sng">
                <a:solidFill>
                  <a:srgbClr val="FFFFFF"/>
                </a:solidFill>
                <a:prstDash val="solid"/>
                <a:miter lim="800000"/>
              </a:ln>
              <a:solidFill>
                <a:schemeClr val="tx1">
                  <a:lumMod val="95000"/>
                  <a:lumOff val="5000"/>
                </a:schemeClr>
              </a:solidFill>
              <a:effectLst>
                <a:outerShdw blurRad="50800" algn="tl" rotWithShape="0">
                  <a:srgbClr val="000000"/>
                </a:outerShdw>
              </a:effectLst>
            </a:endParaRPr>
          </a:p>
        </p:txBody>
      </p:sp>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9562" y="2492322"/>
            <a:ext cx="9352880" cy="2800767"/>
          </a:xfrm>
          <a:prstGeom prst="rect">
            <a:avLst/>
          </a:prstGeom>
          <a:noFill/>
        </p:spPr>
        <p:txBody>
          <a:bodyPr wrap="none" lIns="91440" tIns="45720" rIns="91440" bIns="45720">
            <a:spAutoFit/>
          </a:bodyPr>
          <a:lstStyle/>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Mystery Person</a:t>
            </a:r>
          </a:p>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Conversation Game</a:t>
            </a:r>
            <a:endParaRPr lang="en-US" sz="88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262832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50" y="0"/>
            <a:ext cx="10515600" cy="1325563"/>
          </a:xfrm>
        </p:spPr>
        <p:txBody>
          <a:bodyPr/>
          <a:lstStyle/>
          <a:p>
            <a:pPr algn="ctr"/>
            <a:r>
              <a:rPr lang="en-US" dirty="0" smtClean="0"/>
              <a:t>Mystery Person Instructions</a:t>
            </a:r>
            <a:endParaRPr lang="en-US" dirty="0"/>
          </a:p>
        </p:txBody>
      </p:sp>
      <p:sp>
        <p:nvSpPr>
          <p:cNvPr id="3" name="Content Placeholder 2"/>
          <p:cNvSpPr>
            <a:spLocks noGrp="1"/>
          </p:cNvSpPr>
          <p:nvPr>
            <p:ph idx="1"/>
          </p:nvPr>
        </p:nvSpPr>
        <p:spPr>
          <a:xfrm>
            <a:off x="552450" y="1123950"/>
            <a:ext cx="11106150" cy="5410199"/>
          </a:xfrm>
        </p:spPr>
        <p:txBody>
          <a:bodyPr>
            <a:normAutofit lnSpcReduction="10000"/>
          </a:bodyPr>
          <a:lstStyle/>
          <a:p>
            <a:r>
              <a:rPr lang="en-US" dirty="0" smtClean="0"/>
              <a:t>Write down the names of three famous people on </a:t>
            </a:r>
            <a:r>
              <a:rPr lang="en-US" dirty="0"/>
              <a:t>the slip of paper that has been provided</a:t>
            </a:r>
            <a:r>
              <a:rPr lang="en-US" dirty="0" smtClean="0"/>
              <a:t>; names can be in English or Chinese.  These people can be real or fictitious, but must be very well known.</a:t>
            </a:r>
          </a:p>
          <a:p>
            <a:r>
              <a:rPr lang="en-US" dirty="0" smtClean="0"/>
              <a:t>Divide into assigned groups.</a:t>
            </a:r>
          </a:p>
          <a:p>
            <a:r>
              <a:rPr lang="en-US" dirty="0" smtClean="0"/>
              <a:t>The first person has 30 seconds to describe their first mystery person without using his or her name.</a:t>
            </a:r>
          </a:p>
          <a:p>
            <a:r>
              <a:rPr lang="en-US" dirty="0" smtClean="0"/>
              <a:t>Then group members have 30 seconds to guess the name of the famous person.  The group member who first guesses correctly earns one point.</a:t>
            </a:r>
          </a:p>
          <a:p>
            <a:r>
              <a:rPr lang="en-US" dirty="0" smtClean="0"/>
              <a:t>When time is up and if no one is successful, then the first person gives the answer.</a:t>
            </a:r>
          </a:p>
          <a:p>
            <a:r>
              <a:rPr lang="en-US" dirty="0" smtClean="0"/>
              <a:t>Play continues by moving one person to the left until the time is up.</a:t>
            </a:r>
          </a:p>
          <a:p>
            <a:r>
              <a:rPr lang="en-US" dirty="0" smtClean="0"/>
              <a:t>The winner is the person who has guessed the most correct answers.</a:t>
            </a:r>
            <a:endParaRPr lang="en-US" dirty="0"/>
          </a:p>
        </p:txBody>
      </p:sp>
    </p:spTree>
    <p:extLst>
      <p:ext uri="{BB962C8B-B14F-4D97-AF65-F5344CB8AC3E}">
        <p14:creationId xmlns:p14="http://schemas.microsoft.com/office/powerpoint/2010/main" val="13670177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5496" y="554311"/>
            <a:ext cx="10515600" cy="1325563"/>
          </a:xfrm>
        </p:spPr>
        <p:txBody>
          <a:bodyPr>
            <a:noAutofit/>
          </a:bodyPr>
          <a:lstStyle/>
          <a:p>
            <a:pPr algn="ctr"/>
            <a:r>
              <a:rPr lang="en-US" sz="6000" b="1" dirty="0" smtClean="0"/>
              <a:t/>
            </a:r>
            <a:br>
              <a:rPr lang="en-US" sz="6000" b="1" dirty="0" smtClean="0"/>
            </a:br>
            <a:r>
              <a:rPr lang="en-US" sz="6000" b="1" dirty="0" err="1" smtClean="0"/>
              <a:t>Descriptionary</a:t>
            </a:r>
            <a:r>
              <a:rPr lang="en-US" sz="6000" b="1" dirty="0" smtClean="0"/>
              <a:t/>
            </a:r>
            <a:br>
              <a:rPr lang="en-US" sz="6000" b="1" dirty="0" smtClean="0"/>
            </a:br>
            <a:r>
              <a:rPr lang="en-US" sz="6000" b="1" dirty="0" smtClean="0"/>
              <a:t> </a:t>
            </a:r>
            <a:endParaRPr lang="en-US" sz="6000" b="1" dirty="0"/>
          </a:p>
        </p:txBody>
      </p:sp>
      <p:sp>
        <p:nvSpPr>
          <p:cNvPr id="3" name="Content Placeholder 2"/>
          <p:cNvSpPr>
            <a:spLocks noGrp="1"/>
          </p:cNvSpPr>
          <p:nvPr>
            <p:ph idx="1"/>
          </p:nvPr>
        </p:nvSpPr>
        <p:spPr/>
        <p:txBody>
          <a:bodyPr>
            <a:normAutofit/>
          </a:bodyPr>
          <a:lstStyle/>
          <a:p>
            <a:r>
              <a:rPr lang="en-US" sz="3200" dirty="0" smtClean="0"/>
              <a:t>Instructions:</a:t>
            </a:r>
          </a:p>
          <a:p>
            <a:pPr lvl="1"/>
            <a:r>
              <a:rPr lang="en-US" sz="3200" dirty="0" smtClean="0"/>
              <a:t>Form in assigned groups.</a:t>
            </a:r>
          </a:p>
          <a:p>
            <a:pPr lvl="1"/>
            <a:r>
              <a:rPr lang="en-US" sz="3200" dirty="0" smtClean="0"/>
              <a:t>One person will have his/her back to the screen. </a:t>
            </a:r>
          </a:p>
          <a:p>
            <a:pPr lvl="1"/>
            <a:r>
              <a:rPr lang="en-US" sz="3200" dirty="0" smtClean="0"/>
              <a:t>When a word/phrase flashes on the screen, the person(s) facing the screen will describe the word/phrase.  However, you cannot use the word or a form of it or use a synonym or an antonym of the word/phrase.</a:t>
            </a:r>
          </a:p>
          <a:p>
            <a:pPr lvl="1"/>
            <a:r>
              <a:rPr lang="en-US" sz="3200" dirty="0" smtClean="0"/>
              <a:t>When the person guesses the word correctly, then trade places and be prepared for the next word.</a:t>
            </a:r>
          </a:p>
        </p:txBody>
      </p:sp>
      <p:sp>
        <p:nvSpPr>
          <p:cNvPr id="4" name="Slide Number Placeholder 3"/>
          <p:cNvSpPr>
            <a:spLocks noGrp="1"/>
          </p:cNvSpPr>
          <p:nvPr>
            <p:ph type="sldNum" sz="quarter" idx="12"/>
          </p:nvPr>
        </p:nvSpPr>
        <p:spPr/>
        <p:txBody>
          <a:bodyPr/>
          <a:lstStyle/>
          <a:p>
            <a:fld id="{9BEE506A-6572-4D7F-A7DF-D184AC2FA788}" type="slidenum">
              <a:rPr lang="en-US" smtClean="0"/>
              <a:pPr/>
              <a:t>13</a:t>
            </a:fld>
            <a:endParaRPr lang="en-US"/>
          </a:p>
        </p:txBody>
      </p:sp>
    </p:spTree>
    <p:extLst>
      <p:ext uri="{BB962C8B-B14F-4D97-AF65-F5344CB8AC3E}">
        <p14:creationId xmlns:p14="http://schemas.microsoft.com/office/powerpoint/2010/main" val="11299405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70235" y="2380593"/>
            <a:ext cx="8672823" cy="1569660"/>
          </a:xfrm>
          <a:prstGeom prst="rect">
            <a:avLst/>
          </a:prstGeom>
          <a:noFill/>
        </p:spPr>
        <p:txBody>
          <a:bodyPr wrap="none" rtlCol="0">
            <a:spAutoFit/>
          </a:bodyPr>
          <a:lstStyle/>
          <a:p>
            <a:r>
              <a:rPr lang="en-US" sz="9600" b="1" dirty="0" err="1" smtClean="0"/>
              <a:t>Tongji</a:t>
            </a:r>
            <a:r>
              <a:rPr lang="en-US" sz="9600" b="1" dirty="0" smtClean="0"/>
              <a:t> University</a:t>
            </a:r>
            <a:endParaRPr lang="en-US" sz="9600" b="1" dirty="0"/>
          </a:p>
        </p:txBody>
      </p:sp>
    </p:spTree>
    <p:extLst>
      <p:ext uri="{BB962C8B-B14F-4D97-AF65-F5344CB8AC3E}">
        <p14:creationId xmlns:p14="http://schemas.microsoft.com/office/powerpoint/2010/main" val="665202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03036" y="2396358"/>
            <a:ext cx="3713645" cy="1569660"/>
          </a:xfrm>
          <a:prstGeom prst="rect">
            <a:avLst/>
          </a:prstGeom>
          <a:noFill/>
        </p:spPr>
        <p:txBody>
          <a:bodyPr wrap="none" rtlCol="0">
            <a:spAutoFit/>
          </a:bodyPr>
          <a:lstStyle/>
          <a:p>
            <a:r>
              <a:rPr lang="en-US" sz="9600" b="1" dirty="0" smtClean="0"/>
              <a:t>Library</a:t>
            </a:r>
            <a:endParaRPr lang="en-US" sz="9600" b="1" dirty="0"/>
          </a:p>
        </p:txBody>
      </p:sp>
    </p:spTree>
    <p:extLst>
      <p:ext uri="{BB962C8B-B14F-4D97-AF65-F5344CB8AC3E}">
        <p14:creationId xmlns:p14="http://schemas.microsoft.com/office/powerpoint/2010/main" val="41711337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03036" y="2396358"/>
            <a:ext cx="4406206" cy="1569660"/>
          </a:xfrm>
          <a:prstGeom prst="rect">
            <a:avLst/>
          </a:prstGeom>
          <a:noFill/>
        </p:spPr>
        <p:txBody>
          <a:bodyPr wrap="none" rtlCol="0">
            <a:spAutoFit/>
          </a:bodyPr>
          <a:lstStyle/>
          <a:p>
            <a:r>
              <a:rPr lang="en-US" sz="9600" b="1" dirty="0" smtClean="0"/>
              <a:t>Canteen</a:t>
            </a:r>
            <a:endParaRPr lang="en-US" sz="9600" b="1" dirty="0"/>
          </a:p>
        </p:txBody>
      </p:sp>
    </p:spTree>
    <p:extLst>
      <p:ext uri="{BB962C8B-B14F-4D97-AF65-F5344CB8AC3E}">
        <p14:creationId xmlns:p14="http://schemas.microsoft.com/office/powerpoint/2010/main" val="10655087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28760" y="2380590"/>
            <a:ext cx="10291407" cy="1569660"/>
          </a:xfrm>
          <a:prstGeom prst="rect">
            <a:avLst/>
          </a:prstGeom>
          <a:noFill/>
        </p:spPr>
        <p:txBody>
          <a:bodyPr wrap="none" rtlCol="0">
            <a:spAutoFit/>
          </a:bodyPr>
          <a:lstStyle/>
          <a:p>
            <a:r>
              <a:rPr lang="en-US" sz="9600" b="1" dirty="0" smtClean="0"/>
              <a:t>English Department</a:t>
            </a:r>
            <a:endParaRPr lang="en-US" sz="9600" b="1" dirty="0"/>
          </a:p>
        </p:txBody>
      </p:sp>
    </p:spTree>
    <p:extLst>
      <p:ext uri="{BB962C8B-B14F-4D97-AF65-F5344CB8AC3E}">
        <p14:creationId xmlns:p14="http://schemas.microsoft.com/office/powerpoint/2010/main" val="41711337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52608" y="2396357"/>
            <a:ext cx="6788653" cy="1569660"/>
          </a:xfrm>
          <a:prstGeom prst="rect">
            <a:avLst/>
          </a:prstGeom>
          <a:noFill/>
        </p:spPr>
        <p:txBody>
          <a:bodyPr wrap="none" rtlCol="0">
            <a:spAutoFit/>
          </a:bodyPr>
          <a:lstStyle/>
          <a:p>
            <a:r>
              <a:rPr lang="en-US" sz="9600" b="1" dirty="0" smtClean="0"/>
              <a:t>Supermarket</a:t>
            </a:r>
            <a:endParaRPr lang="en-US" sz="9600" b="1" dirty="0"/>
          </a:p>
        </p:txBody>
      </p:sp>
    </p:spTree>
    <p:extLst>
      <p:ext uri="{BB962C8B-B14F-4D97-AF65-F5344CB8AC3E}">
        <p14:creationId xmlns:p14="http://schemas.microsoft.com/office/powerpoint/2010/main" val="41711337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03036" y="2396358"/>
            <a:ext cx="4402937" cy="1569660"/>
          </a:xfrm>
          <a:prstGeom prst="rect">
            <a:avLst/>
          </a:prstGeom>
          <a:noFill/>
        </p:spPr>
        <p:txBody>
          <a:bodyPr wrap="none" rtlCol="0">
            <a:spAutoFit/>
          </a:bodyPr>
          <a:lstStyle/>
          <a:p>
            <a:r>
              <a:rPr lang="en-US" sz="9600" b="1" dirty="0" smtClean="0"/>
              <a:t>Hospital</a:t>
            </a:r>
            <a:endParaRPr lang="en-US" sz="9600" b="1" dirty="0"/>
          </a:p>
        </p:txBody>
      </p:sp>
    </p:spTree>
    <p:extLst>
      <p:ext uri="{BB962C8B-B14F-4D97-AF65-F5344CB8AC3E}">
        <p14:creationId xmlns:p14="http://schemas.microsoft.com/office/powerpoint/2010/main" val="41711337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5573" y="2839764"/>
            <a:ext cx="10515600" cy="1325563"/>
          </a:xfrm>
        </p:spPr>
        <p:txBody>
          <a:bodyPr>
            <a:noAutofit/>
          </a:bodyPr>
          <a:lstStyle/>
          <a:p>
            <a:pPr algn="ct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6000" b="1" dirty="0">
                <a:latin typeface="Times New Roman" panose="02020603050405020304" pitchFamily="18" charset="0"/>
                <a:cs typeface="Times New Roman" panose="02020603050405020304" pitchFamily="18" charset="0"/>
              </a:rPr>
              <a:t>Next English Corner</a:t>
            </a:r>
            <a:r>
              <a:rPr lang="en-US" sz="6000" b="1" dirty="0" smtClean="0">
                <a:latin typeface="Times New Roman" panose="02020603050405020304" pitchFamily="18" charset="0"/>
                <a:cs typeface="Times New Roman" panose="02020603050405020304" pitchFamily="18" charset="0"/>
              </a:rPr>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Thursday, September 25, 2014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7 </a:t>
            </a:r>
            <a:r>
              <a:rPr lang="en-US" sz="6000" b="1" dirty="0">
                <a:latin typeface="Times New Roman" panose="02020603050405020304" pitchFamily="18" charset="0"/>
                <a:cs typeface="Times New Roman" panose="02020603050405020304" pitchFamily="18" charset="0"/>
              </a:rPr>
              <a:t>PM</a:t>
            </a:r>
            <a:br>
              <a:rPr lang="en-US" sz="6000" b="1" dirty="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endParaRPr lang="en-US" sz="4800" b="1" dirty="0">
              <a:latin typeface="Times New Roman" panose="02020603050405020304" pitchFamily="18" charset="0"/>
              <a:cs typeface="Times New Roman" panose="02020603050405020304" pitchFamily="18" charset="0"/>
            </a:endParaRPr>
          </a:p>
        </p:txBody>
      </p:sp>
      <p:sp>
        <p:nvSpPr>
          <p:cNvPr id="5" name="Oval Callout 4"/>
          <p:cNvSpPr/>
          <p:nvPr/>
        </p:nvSpPr>
        <p:spPr>
          <a:xfrm>
            <a:off x="8639503" y="173421"/>
            <a:ext cx="3216166" cy="174997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Let’s have some Fun!</a:t>
            </a:r>
            <a:endParaRPr lang="en-US" sz="3600" dirty="0"/>
          </a:p>
        </p:txBody>
      </p:sp>
      <p:sp>
        <p:nvSpPr>
          <p:cNvPr id="6" name="Rectangular Callout 5"/>
          <p:cNvSpPr/>
          <p:nvPr/>
        </p:nvSpPr>
        <p:spPr>
          <a:xfrm>
            <a:off x="299545" y="173421"/>
            <a:ext cx="3121572" cy="1749972"/>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Bring a friend!</a:t>
            </a:r>
            <a:endParaRPr lang="en-US" sz="3600" dirty="0"/>
          </a:p>
        </p:txBody>
      </p:sp>
      <p:sp>
        <p:nvSpPr>
          <p:cNvPr id="7" name="Wave 6"/>
          <p:cNvSpPr/>
          <p:nvPr/>
        </p:nvSpPr>
        <p:spPr>
          <a:xfrm>
            <a:off x="882867" y="4508937"/>
            <a:ext cx="10168759" cy="2207173"/>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dirty="0" smtClean="0"/>
              <a:t>Come One; Come ALL</a:t>
            </a:r>
            <a:endParaRPr lang="en-US" sz="8800" dirty="0"/>
          </a:p>
        </p:txBody>
      </p:sp>
      <p:sp>
        <p:nvSpPr>
          <p:cNvPr id="8" name="Vertical Scroll 7"/>
          <p:cNvSpPr/>
          <p:nvPr/>
        </p:nvSpPr>
        <p:spPr>
          <a:xfrm>
            <a:off x="5517930" y="173421"/>
            <a:ext cx="1340069" cy="1749972"/>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Have </a:t>
            </a:r>
          </a:p>
          <a:p>
            <a:pPr algn="ctr"/>
            <a:r>
              <a:rPr lang="en-US" sz="2800" dirty="0" smtClean="0"/>
              <a:t>a </a:t>
            </a:r>
          </a:p>
          <a:p>
            <a:pPr algn="ctr"/>
            <a:r>
              <a:rPr lang="en-US" sz="2800" dirty="0" smtClean="0"/>
              <a:t>Treat.</a:t>
            </a:r>
            <a:endParaRPr lang="en-US" sz="2800" dirty="0"/>
          </a:p>
        </p:txBody>
      </p:sp>
    </p:spTree>
    <p:extLst>
      <p:ext uri="{BB962C8B-B14F-4D97-AF65-F5344CB8AC3E}">
        <p14:creationId xmlns:p14="http://schemas.microsoft.com/office/powerpoint/2010/main" val="21888888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62512" y="2364826"/>
            <a:ext cx="6519734" cy="1569660"/>
          </a:xfrm>
          <a:prstGeom prst="rect">
            <a:avLst/>
          </a:prstGeom>
          <a:noFill/>
        </p:spPr>
        <p:txBody>
          <a:bodyPr wrap="none" rtlCol="0">
            <a:spAutoFit/>
          </a:bodyPr>
          <a:lstStyle/>
          <a:p>
            <a:r>
              <a:rPr lang="en-US" sz="9600" b="1" dirty="0" smtClean="0"/>
              <a:t>Mao Statute</a:t>
            </a:r>
            <a:endParaRPr lang="en-US" sz="9600" b="1" dirty="0"/>
          </a:p>
        </p:txBody>
      </p:sp>
    </p:spTree>
    <p:extLst>
      <p:ext uri="{BB962C8B-B14F-4D97-AF65-F5344CB8AC3E}">
        <p14:creationId xmlns:p14="http://schemas.microsoft.com/office/powerpoint/2010/main" val="41711337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26029" y="2396358"/>
            <a:ext cx="6175088" cy="1569660"/>
          </a:xfrm>
          <a:prstGeom prst="rect">
            <a:avLst/>
          </a:prstGeom>
          <a:noFill/>
        </p:spPr>
        <p:txBody>
          <a:bodyPr wrap="none" rtlCol="0">
            <a:spAutoFit/>
          </a:bodyPr>
          <a:lstStyle/>
          <a:p>
            <a:r>
              <a:rPr lang="en-US" sz="9600" b="1" dirty="0" smtClean="0"/>
              <a:t>Sports Field</a:t>
            </a:r>
            <a:endParaRPr lang="en-US" sz="9600" b="1" dirty="0"/>
          </a:p>
        </p:txBody>
      </p:sp>
    </p:spTree>
    <p:extLst>
      <p:ext uri="{BB962C8B-B14F-4D97-AF65-F5344CB8AC3E}">
        <p14:creationId xmlns:p14="http://schemas.microsoft.com/office/powerpoint/2010/main" val="41711337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89092" y="2380592"/>
            <a:ext cx="6312113" cy="1569660"/>
          </a:xfrm>
          <a:prstGeom prst="rect">
            <a:avLst/>
          </a:prstGeom>
          <a:noFill/>
        </p:spPr>
        <p:txBody>
          <a:bodyPr wrap="none" rtlCol="0">
            <a:spAutoFit/>
          </a:bodyPr>
          <a:lstStyle/>
          <a:p>
            <a:r>
              <a:rPr lang="en-US" sz="9600" b="1" dirty="0" smtClean="0"/>
              <a:t> Auditorium</a:t>
            </a:r>
            <a:endParaRPr lang="en-US" sz="9600" b="1" dirty="0"/>
          </a:p>
        </p:txBody>
      </p:sp>
    </p:spTree>
    <p:extLst>
      <p:ext uri="{BB962C8B-B14F-4D97-AF65-F5344CB8AC3E}">
        <p14:creationId xmlns:p14="http://schemas.microsoft.com/office/powerpoint/2010/main" val="41711337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95408" y="2443654"/>
            <a:ext cx="8067465" cy="1569660"/>
          </a:xfrm>
          <a:prstGeom prst="rect">
            <a:avLst/>
          </a:prstGeom>
          <a:noFill/>
        </p:spPr>
        <p:txBody>
          <a:bodyPr wrap="none" rtlCol="0">
            <a:spAutoFit/>
          </a:bodyPr>
          <a:lstStyle/>
          <a:p>
            <a:r>
              <a:rPr lang="en-US" sz="9600" b="1" dirty="0" smtClean="0"/>
              <a:t>Swimming Pool</a:t>
            </a:r>
            <a:endParaRPr lang="en-US" sz="9600" b="1" dirty="0"/>
          </a:p>
        </p:txBody>
      </p:sp>
    </p:spTree>
    <p:extLst>
      <p:ext uri="{BB962C8B-B14F-4D97-AF65-F5344CB8AC3E}">
        <p14:creationId xmlns:p14="http://schemas.microsoft.com/office/powerpoint/2010/main" val="41711337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6358" y="2768005"/>
            <a:ext cx="11420691" cy="1569660"/>
          </a:xfrm>
          <a:prstGeom prst="rect">
            <a:avLst/>
          </a:prstGeom>
        </p:spPr>
        <p:txBody>
          <a:bodyPr wrap="none">
            <a:spAutoFit/>
          </a:bodyPr>
          <a:lstStyle/>
          <a:p>
            <a:r>
              <a:rPr lang="en-US" sz="9600" b="1" dirty="0" smtClean="0"/>
              <a:t>Cherry Blossom  Trees</a:t>
            </a:r>
            <a:endParaRPr lang="en-US" sz="9600" b="1" dirty="0"/>
          </a:p>
        </p:txBody>
      </p:sp>
    </p:spTree>
    <p:extLst>
      <p:ext uri="{BB962C8B-B14F-4D97-AF65-F5344CB8AC3E}">
        <p14:creationId xmlns:p14="http://schemas.microsoft.com/office/powerpoint/2010/main" val="41711337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40953" y="2771368"/>
            <a:ext cx="6558398" cy="1569660"/>
          </a:xfrm>
          <a:prstGeom prst="rect">
            <a:avLst/>
          </a:prstGeom>
        </p:spPr>
        <p:txBody>
          <a:bodyPr wrap="none">
            <a:spAutoFit/>
          </a:bodyPr>
          <a:lstStyle/>
          <a:p>
            <a:r>
              <a:rPr lang="en-US" b="1" dirty="0" smtClean="0"/>
              <a:t> </a:t>
            </a:r>
            <a:r>
              <a:rPr lang="en-US" sz="9600" b="1" dirty="0" smtClean="0"/>
              <a:t>Architecture</a:t>
            </a:r>
            <a:endParaRPr lang="en-US" sz="9600" b="1" dirty="0"/>
          </a:p>
        </p:txBody>
      </p:sp>
    </p:spTree>
    <p:extLst>
      <p:ext uri="{BB962C8B-B14F-4D97-AF65-F5344CB8AC3E}">
        <p14:creationId xmlns:p14="http://schemas.microsoft.com/office/powerpoint/2010/main" val="17753324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94476" y="2494398"/>
            <a:ext cx="5467907" cy="1569660"/>
          </a:xfrm>
          <a:prstGeom prst="rect">
            <a:avLst/>
          </a:prstGeom>
          <a:noFill/>
        </p:spPr>
        <p:txBody>
          <a:bodyPr wrap="none" rtlCol="0">
            <a:spAutoFit/>
          </a:bodyPr>
          <a:lstStyle/>
          <a:p>
            <a:r>
              <a:rPr lang="en-US" sz="9600" b="1" dirty="0" smtClean="0"/>
              <a:t>Dormitory</a:t>
            </a:r>
            <a:endParaRPr lang="en-US" sz="9600" b="1" dirty="0"/>
          </a:p>
        </p:txBody>
      </p:sp>
    </p:spTree>
    <p:extLst>
      <p:ext uri="{BB962C8B-B14F-4D97-AF65-F5344CB8AC3E}">
        <p14:creationId xmlns:p14="http://schemas.microsoft.com/office/powerpoint/2010/main" val="17543623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46786" y="2285999"/>
            <a:ext cx="5469382" cy="1569660"/>
          </a:xfrm>
          <a:prstGeom prst="rect">
            <a:avLst/>
          </a:prstGeom>
          <a:noFill/>
        </p:spPr>
        <p:txBody>
          <a:bodyPr wrap="none" rtlCol="0">
            <a:spAutoFit/>
          </a:bodyPr>
          <a:lstStyle/>
          <a:p>
            <a:r>
              <a:rPr lang="en-US" sz="9600" b="1" dirty="0" smtClean="0"/>
              <a:t>Professors</a:t>
            </a:r>
            <a:endParaRPr lang="en-US" sz="9600" b="1" dirty="0"/>
          </a:p>
        </p:txBody>
      </p:sp>
    </p:spTree>
    <p:extLst>
      <p:ext uri="{BB962C8B-B14F-4D97-AF65-F5344CB8AC3E}">
        <p14:creationId xmlns:p14="http://schemas.microsoft.com/office/powerpoint/2010/main" val="17543623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99325" y="2704944"/>
            <a:ext cx="5838265" cy="1569660"/>
          </a:xfrm>
          <a:prstGeom prst="rect">
            <a:avLst/>
          </a:prstGeom>
        </p:spPr>
        <p:txBody>
          <a:bodyPr wrap="none">
            <a:spAutoFit/>
          </a:bodyPr>
          <a:lstStyle/>
          <a:p>
            <a:r>
              <a:rPr lang="en-US" sz="9600" b="1" dirty="0" smtClean="0"/>
              <a:t>Homework</a:t>
            </a:r>
            <a:endParaRPr lang="en-US" sz="9600" b="1" dirty="0"/>
          </a:p>
        </p:txBody>
      </p:sp>
    </p:spTree>
    <p:extLst>
      <p:ext uri="{BB962C8B-B14F-4D97-AF65-F5344CB8AC3E}">
        <p14:creationId xmlns:p14="http://schemas.microsoft.com/office/powerpoint/2010/main" val="17543623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49352" y="2392996"/>
            <a:ext cx="9202969" cy="1569660"/>
          </a:xfrm>
          <a:prstGeom prst="rect">
            <a:avLst/>
          </a:prstGeom>
        </p:spPr>
        <p:txBody>
          <a:bodyPr wrap="none">
            <a:spAutoFit/>
          </a:bodyPr>
          <a:lstStyle/>
          <a:p>
            <a:r>
              <a:rPr lang="en-US" sz="9600" b="1" dirty="0" smtClean="0"/>
              <a:t>Student Activities</a:t>
            </a:r>
            <a:endParaRPr lang="en-US" sz="9600" b="1" dirty="0"/>
          </a:p>
        </p:txBody>
      </p:sp>
    </p:spTree>
    <p:extLst>
      <p:ext uri="{BB962C8B-B14F-4D97-AF65-F5344CB8AC3E}">
        <p14:creationId xmlns:p14="http://schemas.microsoft.com/office/powerpoint/2010/main" val="1754362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ckenzie%202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3076" y="304801"/>
            <a:ext cx="7085724" cy="602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3"/>
          <p:cNvSpPr txBox="1">
            <a:spLocks noChangeArrowheads="1"/>
          </p:cNvSpPr>
          <p:nvPr/>
        </p:nvSpPr>
        <p:spPr bwMode="auto">
          <a:xfrm>
            <a:off x="346841" y="772510"/>
            <a:ext cx="4177862" cy="5632311"/>
          </a:xfrm>
          <a:prstGeom prst="rect">
            <a:avLst/>
          </a:prstGeom>
          <a:noFill/>
          <a:ln w="9525">
            <a:noFill/>
            <a:miter lim="800000"/>
            <a:headEnd/>
            <a:tailEnd/>
          </a:ln>
          <a:effectLst/>
        </p:spPr>
        <p:txBody>
          <a:bodyPr wrap="square">
            <a:spAutoFit/>
          </a:bodyPr>
          <a:lstStyle>
            <a:lvl1pPr marL="742950" indent="-7429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lgn="ctr">
              <a:defRPr/>
            </a:pPr>
            <a:r>
              <a:rPr lang="en-US" altLang="en-US" sz="3600" b="1" dirty="0">
                <a:effectLst>
                  <a:outerShdw blurRad="38100" dist="38100" dir="2700000" algn="tl">
                    <a:srgbClr val="336699"/>
                  </a:outerShdw>
                </a:effectLst>
                <a:latin typeface="Comic Sans MS" pitchFamily="66" charset="0"/>
              </a:rPr>
              <a:t> </a:t>
            </a:r>
            <a:r>
              <a:rPr lang="en-US" altLang="en-US" sz="6000" b="1" dirty="0" smtClean="0">
                <a:effectLst>
                  <a:outerShdw blurRad="38100" dist="38100" dir="2700000" algn="tl">
                    <a:srgbClr val="336699"/>
                  </a:outerShdw>
                </a:effectLst>
                <a:latin typeface="Comic Sans MS" pitchFamily="66" charset="0"/>
              </a:rPr>
              <a:t>Let’s</a:t>
            </a:r>
          </a:p>
          <a:p>
            <a:pPr marL="0" indent="0" algn="ctr">
              <a:defRPr/>
            </a:pPr>
            <a:r>
              <a:rPr lang="en-US" altLang="en-US" sz="6000" b="1" dirty="0" smtClean="0">
                <a:effectLst>
                  <a:outerShdw blurRad="38100" dist="38100" dir="2700000" algn="tl">
                    <a:srgbClr val="336699"/>
                  </a:outerShdw>
                </a:effectLst>
                <a:latin typeface="Comic Sans MS" pitchFamily="66" charset="0"/>
              </a:rPr>
              <a:t>Sing</a:t>
            </a:r>
          </a:p>
          <a:p>
            <a:pPr marL="0" indent="0" algn="ctr">
              <a:defRPr/>
            </a:pPr>
            <a:r>
              <a:rPr lang="en-US" altLang="en-US" sz="6000" b="1" dirty="0" smtClean="0">
                <a:effectLst>
                  <a:outerShdw blurRad="38100" dist="38100" dir="2700000" algn="tl">
                    <a:srgbClr val="336699"/>
                  </a:outerShdw>
                </a:effectLst>
                <a:latin typeface="Comic Sans MS" pitchFamily="66" charset="0"/>
              </a:rPr>
              <a:t>“What</a:t>
            </a:r>
          </a:p>
          <a:p>
            <a:pPr marL="0" indent="0" algn="ctr">
              <a:defRPr/>
            </a:pPr>
            <a:r>
              <a:rPr lang="en-US" altLang="en-US" sz="6000" b="1" dirty="0" smtClean="0">
                <a:effectLst>
                  <a:outerShdw blurRad="38100" dist="38100" dir="2700000" algn="tl">
                    <a:srgbClr val="336699"/>
                  </a:outerShdw>
                </a:effectLst>
                <a:latin typeface="Comic Sans MS" pitchFamily="66" charset="0"/>
              </a:rPr>
              <a:t>A</a:t>
            </a:r>
          </a:p>
          <a:p>
            <a:pPr marL="0" indent="0" algn="ctr">
              <a:defRPr/>
            </a:pPr>
            <a:r>
              <a:rPr lang="en-US" altLang="en-US" sz="6000" b="1" dirty="0" smtClean="0">
                <a:effectLst>
                  <a:outerShdw blurRad="38100" dist="38100" dir="2700000" algn="tl">
                    <a:srgbClr val="336699"/>
                  </a:outerShdw>
                </a:effectLst>
                <a:latin typeface="Comic Sans MS" pitchFamily="66" charset="0"/>
              </a:rPr>
              <a:t>Wonderful</a:t>
            </a:r>
          </a:p>
          <a:p>
            <a:pPr marL="0" indent="0" algn="ctr">
              <a:defRPr/>
            </a:pPr>
            <a:r>
              <a:rPr lang="en-US" altLang="en-US" sz="6000" b="1" dirty="0" smtClean="0">
                <a:effectLst>
                  <a:outerShdw blurRad="38100" dist="38100" dir="2700000" algn="tl">
                    <a:srgbClr val="336699"/>
                  </a:outerShdw>
                </a:effectLst>
                <a:latin typeface="Comic Sans MS" pitchFamily="66" charset="0"/>
              </a:rPr>
              <a:t>World”</a:t>
            </a:r>
          </a:p>
        </p:txBody>
      </p:sp>
    </p:spTree>
    <p:extLst>
      <p:ext uri="{BB962C8B-B14F-4D97-AF65-F5344CB8AC3E}">
        <p14:creationId xmlns:p14="http://schemas.microsoft.com/office/powerpoint/2010/main" val="611265628"/>
      </p:ext>
    </p:extLst>
  </p:cSld>
  <p:clrMapOvr>
    <a:masterClrMapping/>
  </p:clrMapOvr>
  <p:transition spd="slow">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52484" y="2787134"/>
            <a:ext cx="7043723" cy="1569660"/>
          </a:xfrm>
          <a:prstGeom prst="rect">
            <a:avLst/>
          </a:prstGeom>
        </p:spPr>
        <p:txBody>
          <a:bodyPr wrap="none">
            <a:spAutoFit/>
          </a:bodyPr>
          <a:lstStyle/>
          <a:p>
            <a:r>
              <a:rPr lang="en-US" sz="9600" b="1" dirty="0" smtClean="0"/>
              <a:t>Examinations</a:t>
            </a:r>
            <a:endParaRPr lang="en-US" sz="9600" b="1" dirty="0"/>
          </a:p>
        </p:txBody>
      </p:sp>
    </p:spTree>
    <p:extLst>
      <p:ext uri="{BB962C8B-B14F-4D97-AF65-F5344CB8AC3E}">
        <p14:creationId xmlns:p14="http://schemas.microsoft.com/office/powerpoint/2010/main" val="17543623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30401" y="2818665"/>
            <a:ext cx="5337167" cy="1569660"/>
          </a:xfrm>
          <a:prstGeom prst="rect">
            <a:avLst/>
          </a:prstGeom>
        </p:spPr>
        <p:txBody>
          <a:bodyPr wrap="none">
            <a:spAutoFit/>
          </a:bodyPr>
          <a:lstStyle/>
          <a:p>
            <a:r>
              <a:rPr lang="en-US" sz="9600" b="1" dirty="0" smtClean="0"/>
              <a:t>Textbooks</a:t>
            </a:r>
            <a:endParaRPr lang="en-US" sz="9600" b="1" dirty="0"/>
          </a:p>
        </p:txBody>
      </p:sp>
    </p:spTree>
    <p:extLst>
      <p:ext uri="{BB962C8B-B14F-4D97-AF65-F5344CB8AC3E}">
        <p14:creationId xmlns:p14="http://schemas.microsoft.com/office/powerpoint/2010/main" val="17543623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 Questions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6516" y="2038867"/>
            <a:ext cx="9358972" cy="3416320"/>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and from</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Professors.</a:t>
            </a:r>
          </a:p>
          <a:p>
            <a:pPr algn="ct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56860567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33</a:t>
            </a:fld>
            <a:endParaRPr lang="en-US"/>
          </a:p>
        </p:txBody>
      </p:sp>
    </p:spTree>
    <p:extLst>
      <p:ext uri="{BB962C8B-B14F-4D97-AF65-F5344CB8AC3E}">
        <p14:creationId xmlns:p14="http://schemas.microsoft.com/office/powerpoint/2010/main" val="83754060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8234" y="192197"/>
            <a:ext cx="9144000" cy="2387600"/>
          </a:xfrm>
        </p:spPr>
        <p:txBody>
          <a:bodyPr/>
          <a:lstStyle/>
          <a:p>
            <a:r>
              <a:rPr lang="en-US" b="1" dirty="0" smtClean="0"/>
              <a:t>Chinglish  </a:t>
            </a:r>
            <a:br>
              <a:rPr lang="en-US" b="1" dirty="0" smtClean="0"/>
            </a:br>
            <a:r>
              <a:rPr lang="en-US" b="1" dirty="0" smtClean="0"/>
              <a:t> Translations</a:t>
            </a:r>
            <a:endParaRPr lang="en-US" b="1" dirty="0"/>
          </a:p>
        </p:txBody>
      </p:sp>
      <p:sp>
        <p:nvSpPr>
          <p:cNvPr id="3" name="Subtitle 2"/>
          <p:cNvSpPr>
            <a:spLocks noGrp="1"/>
          </p:cNvSpPr>
          <p:nvPr>
            <p:ph type="subTitle" idx="1"/>
          </p:nvPr>
        </p:nvSpPr>
        <p:spPr>
          <a:xfrm>
            <a:off x="299545" y="3034480"/>
            <a:ext cx="11398469" cy="1655762"/>
          </a:xfrm>
        </p:spPr>
        <p:txBody>
          <a:bodyPr>
            <a:noAutofit/>
          </a:bodyPr>
          <a:lstStyle/>
          <a:p>
            <a:pPr marL="342900" indent="-342900" algn="l">
              <a:buFont typeface="Arial" panose="020B0604020202020204" pitchFamily="34" charset="0"/>
              <a:buChar char="•"/>
            </a:pPr>
            <a:r>
              <a:rPr lang="en-US" sz="4800" dirty="0" smtClean="0"/>
              <a:t>Form in assigned groups.</a:t>
            </a:r>
          </a:p>
          <a:p>
            <a:pPr marL="342900" indent="-342900" algn="l">
              <a:buFont typeface="Arial" panose="020B0604020202020204" pitchFamily="34" charset="0"/>
              <a:buChar char="•"/>
            </a:pPr>
            <a:r>
              <a:rPr lang="en-US" sz="4800" dirty="0" smtClean="0"/>
              <a:t>Rewrite translation into </a:t>
            </a:r>
            <a:r>
              <a:rPr lang="en-US" sz="4800" dirty="0"/>
              <a:t>S</a:t>
            </a:r>
            <a:r>
              <a:rPr lang="en-US" sz="4800" dirty="0" smtClean="0"/>
              <a:t>tandard English.</a:t>
            </a:r>
          </a:p>
          <a:p>
            <a:pPr marL="342900" indent="-342900" algn="l">
              <a:buFont typeface="Arial" panose="020B0604020202020204" pitchFamily="34" charset="0"/>
              <a:buChar char="•"/>
            </a:pPr>
            <a:r>
              <a:rPr lang="en-US" sz="4800" dirty="0" smtClean="0"/>
              <a:t>Be prepared to share your translation.</a:t>
            </a:r>
            <a:endParaRPr lang="en-US" sz="4800" dirty="0"/>
          </a:p>
        </p:txBody>
      </p:sp>
    </p:spTree>
    <p:extLst>
      <p:ext uri="{BB962C8B-B14F-4D97-AF65-F5344CB8AC3E}">
        <p14:creationId xmlns:p14="http://schemas.microsoft.com/office/powerpoint/2010/main" val="137915007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Talking Cards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Please form groups of 3-5 people.</a:t>
            </a:r>
          </a:p>
          <a:p>
            <a:r>
              <a:rPr lang="en-US" dirty="0" smtClean="0">
                <a:latin typeface="Times New Roman" panose="02020603050405020304" pitchFamily="18" charset="0"/>
                <a:cs typeface="Times New Roman" panose="02020603050405020304" pitchFamily="18" charset="0"/>
              </a:rPr>
              <a:t>You will be given a number of playing cards.</a:t>
            </a:r>
          </a:p>
          <a:p>
            <a:r>
              <a:rPr lang="en-US" dirty="0" smtClean="0">
                <a:latin typeface="Times New Roman" panose="02020603050405020304" pitchFamily="18" charset="0"/>
                <a:cs typeface="Times New Roman" panose="02020603050405020304" pitchFamily="18" charset="0"/>
              </a:rPr>
              <a:t>In turn, starting with the person whose birthday is closest to today’s date, draw a card from the top of the deck and answer the corresponding question.  </a:t>
            </a:r>
          </a:p>
          <a:p>
            <a:r>
              <a:rPr lang="en-US" dirty="0" smtClean="0">
                <a:latin typeface="Times New Roman" panose="02020603050405020304" pitchFamily="18" charset="0"/>
                <a:cs typeface="Times New Roman" panose="02020603050405020304" pitchFamily="18" charset="0"/>
              </a:rPr>
              <a:t>Then take turns answering questions, until you have use up all of your cards.</a:t>
            </a:r>
          </a:p>
          <a:p>
            <a:r>
              <a:rPr lang="en-US" dirty="0" smtClean="0">
                <a:latin typeface="Times New Roman" panose="02020603050405020304" pitchFamily="18" charset="0"/>
                <a:cs typeface="Times New Roman" panose="02020603050405020304" pitchFamily="18" charset="0"/>
              </a:rPr>
              <a:t>Please speak loudly enough for your group to hear and understand you.</a:t>
            </a:r>
          </a:p>
          <a:p>
            <a:endParaRPr lang="en-US" dirty="0"/>
          </a:p>
        </p:txBody>
      </p:sp>
    </p:spTree>
    <p:extLst>
      <p:ext uri="{BB962C8B-B14F-4D97-AF65-F5344CB8AC3E}">
        <p14:creationId xmlns:p14="http://schemas.microsoft.com/office/powerpoint/2010/main" val="389829481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267" y="111906"/>
            <a:ext cx="10515600" cy="1325563"/>
          </a:xfrm>
        </p:spPr>
        <p:txBody>
          <a:bodyPr/>
          <a:lstStyle/>
          <a:p>
            <a:pPr algn="ctr"/>
            <a:r>
              <a:rPr lang="en-US" dirty="0" smtClean="0"/>
              <a:t>Five Phases of Dating</a:t>
            </a:r>
            <a:endParaRPr lang="en-US" dirty="0"/>
          </a:p>
        </p:txBody>
      </p:sp>
      <p:sp>
        <p:nvSpPr>
          <p:cNvPr id="3" name="Content Placeholder 2"/>
          <p:cNvSpPr>
            <a:spLocks noGrp="1"/>
          </p:cNvSpPr>
          <p:nvPr>
            <p:ph idx="1"/>
          </p:nvPr>
        </p:nvSpPr>
        <p:spPr>
          <a:xfrm>
            <a:off x="824133" y="1502068"/>
            <a:ext cx="10515600" cy="4351338"/>
          </a:xfrm>
        </p:spPr>
        <p:txBody>
          <a:bodyPr>
            <a:normAutofit lnSpcReduction="10000"/>
          </a:bodyPr>
          <a:lstStyle/>
          <a:p>
            <a:r>
              <a:rPr lang="en-US" sz="2500" dirty="0" smtClean="0"/>
              <a:t>Phase I – Meeting lots of people.</a:t>
            </a:r>
          </a:p>
          <a:p>
            <a:pPr lvl="1"/>
            <a:r>
              <a:rPr lang="en-US" sz="2500" dirty="0" smtClean="0"/>
              <a:t>Group parties/gatherings.</a:t>
            </a:r>
          </a:p>
          <a:p>
            <a:pPr lvl="1"/>
            <a:r>
              <a:rPr lang="en-US" sz="2500" dirty="0" smtClean="0"/>
              <a:t>Speed Dating and other group games.</a:t>
            </a:r>
          </a:p>
          <a:p>
            <a:r>
              <a:rPr lang="en-US" sz="2500" dirty="0" smtClean="0"/>
              <a:t>Phase II – Making Friends</a:t>
            </a:r>
          </a:p>
          <a:p>
            <a:pPr lvl="1"/>
            <a:r>
              <a:rPr lang="en-US" sz="2500" dirty="0" smtClean="0"/>
              <a:t>Eating lunch or dinner together.</a:t>
            </a:r>
          </a:p>
          <a:p>
            <a:pPr lvl="1"/>
            <a:r>
              <a:rPr lang="en-US" sz="2500" dirty="0" smtClean="0"/>
              <a:t>Studying or going for a walk together.</a:t>
            </a:r>
          </a:p>
          <a:p>
            <a:pPr lvl="1"/>
            <a:r>
              <a:rPr lang="en-US" sz="2500" dirty="0" smtClean="0"/>
              <a:t>Sharing family stories and personal goals.</a:t>
            </a:r>
          </a:p>
          <a:p>
            <a:pPr marL="228600" lvl="1">
              <a:spcBef>
                <a:spcPts val="1000"/>
              </a:spcBef>
            </a:pPr>
            <a:r>
              <a:rPr lang="en-US" sz="2500" dirty="0" smtClean="0"/>
              <a:t>Phase III – Formal Dating.</a:t>
            </a:r>
          </a:p>
          <a:p>
            <a:pPr marL="685800" lvl="2">
              <a:spcBef>
                <a:spcPts val="1000"/>
              </a:spcBef>
            </a:pPr>
            <a:r>
              <a:rPr lang="en-US" sz="2500" dirty="0" smtClean="0"/>
              <a:t>Planned activities designed to help you know each other better.</a:t>
            </a:r>
          </a:p>
          <a:p>
            <a:pPr marL="685800" lvl="2">
              <a:spcBef>
                <a:spcPts val="1000"/>
              </a:spcBef>
            </a:pPr>
            <a:r>
              <a:rPr lang="en-US" sz="2500" dirty="0" smtClean="0"/>
              <a:t>Should begin to be more personable, but set limits as to the time you spend alone with each other and limits to intimacy.</a:t>
            </a:r>
            <a:endParaRPr lang="en-US" sz="2500" dirty="0"/>
          </a:p>
          <a:p>
            <a:endParaRPr lang="en-US" dirty="0" smtClean="0"/>
          </a:p>
          <a:p>
            <a:pPr lvl="2"/>
            <a:endParaRPr lang="en-US" dirty="0" smtClean="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5339" y="11574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7739" y="13098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02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Five Phases of Dating</a:t>
            </a:r>
            <a:endParaRPr lang="en-US" dirty="0"/>
          </a:p>
        </p:txBody>
      </p:sp>
      <p:sp>
        <p:nvSpPr>
          <p:cNvPr id="3" name="Content Placeholder 2"/>
          <p:cNvSpPr>
            <a:spLocks noGrp="1"/>
          </p:cNvSpPr>
          <p:nvPr>
            <p:ph idx="1"/>
          </p:nvPr>
        </p:nvSpPr>
        <p:spPr/>
        <p:txBody>
          <a:bodyPr>
            <a:normAutofit fontScale="92500"/>
          </a:bodyPr>
          <a:lstStyle/>
          <a:p>
            <a:r>
              <a:rPr lang="en-US" dirty="0" smtClean="0"/>
              <a:t>Phase IV Paring up/Going Steady</a:t>
            </a:r>
          </a:p>
          <a:p>
            <a:pPr lvl="1"/>
            <a:r>
              <a:rPr lang="en-US" dirty="0" smtClean="0"/>
              <a:t>Share your important beliefs and values.</a:t>
            </a:r>
          </a:p>
          <a:p>
            <a:pPr lvl="1"/>
            <a:r>
              <a:rPr lang="en-US" dirty="0" smtClean="0"/>
              <a:t>Introduce each other to your respective families.</a:t>
            </a:r>
          </a:p>
          <a:p>
            <a:pPr lvl="1"/>
            <a:r>
              <a:rPr lang="en-US" dirty="0" smtClean="0"/>
              <a:t>Begin to plan for the future—education, employment, home and family goals.</a:t>
            </a:r>
          </a:p>
          <a:p>
            <a:pPr lvl="1"/>
            <a:r>
              <a:rPr lang="en-US" dirty="0" smtClean="0"/>
              <a:t>Continue to practice limits regarding time alone together and sharing of intimacy.</a:t>
            </a:r>
          </a:p>
          <a:p>
            <a:r>
              <a:rPr lang="en-US" dirty="0" smtClean="0"/>
              <a:t>Phase V Formal Engagement</a:t>
            </a:r>
          </a:p>
          <a:p>
            <a:pPr lvl="1"/>
            <a:r>
              <a:rPr lang="en-US" dirty="0" smtClean="0"/>
              <a:t>The marriage proposal.</a:t>
            </a:r>
          </a:p>
          <a:p>
            <a:pPr lvl="1"/>
            <a:r>
              <a:rPr lang="en-US" dirty="0" smtClean="0"/>
              <a:t>Approval of both sets of parents.</a:t>
            </a:r>
          </a:p>
          <a:p>
            <a:pPr lvl="1"/>
            <a:r>
              <a:rPr lang="en-US" dirty="0" smtClean="0"/>
              <a:t>Set a wedding date.</a:t>
            </a:r>
          </a:p>
          <a:p>
            <a:pPr lvl="1"/>
            <a:r>
              <a:rPr lang="en-US" dirty="0" smtClean="0"/>
              <a:t>Plan more intensely for your wedding and future life together.</a:t>
            </a:r>
          </a:p>
          <a:p>
            <a:pPr lvl="1"/>
            <a:r>
              <a:rPr lang="en-US" dirty="0"/>
              <a:t>Continue to practice limits regarding time alone together and sharing of intimacy.</a:t>
            </a:r>
          </a:p>
          <a:p>
            <a:pPr lvl="1"/>
            <a:endParaRPr lang="en-US" dirty="0" smtClean="0"/>
          </a:p>
          <a:p>
            <a:pPr lvl="1"/>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3301" y="0"/>
            <a:ext cx="1951291" cy="2917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73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fade">
                                      <p:cBhvr>
                                        <p:cTn id="59" dur="1000"/>
                                        <p:tgtEl>
                                          <p:spTgt spid="3">
                                            <p:txEl>
                                              <p:pRg st="10" end="10"/>
                                            </p:txEl>
                                          </p:spTgt>
                                        </p:tgtEl>
                                      </p:cBhvr>
                                    </p:animEffect>
                                    <p:anim calcmode="lin" valueType="num">
                                      <p:cBhvr>
                                        <p:cTn id="6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r>
              <a:rPr lang="en-US" sz="2300" dirty="0" smtClean="0"/>
              <a:t>?</a:t>
            </a:r>
            <a:endParaRPr lang="en-US" sz="2300" dirty="0"/>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14858412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0614" y="658951"/>
            <a:ext cx="10515600" cy="1325563"/>
          </a:xfrm>
        </p:spPr>
        <p:txBody>
          <a:bodyPr>
            <a:normAutofit fontScale="90000"/>
          </a:bodyPr>
          <a:lstStyle/>
          <a:p>
            <a:pPr algn="ctr"/>
            <a:r>
              <a:rPr lang="en-US" sz="3600" b="1" dirty="0" smtClean="0">
                <a:latin typeface="Times New Roman" panose="02020603050405020304" pitchFamily="18" charset="0"/>
                <a:cs typeface="Times New Roman" panose="02020603050405020304" pitchFamily="18" charset="0"/>
              </a:rPr>
              <a:t> </a:t>
            </a:r>
            <a:r>
              <a:rPr lang="en-US" sz="7200" dirty="0">
                <a:latin typeface="Times New Roman" panose="02020603050405020304" pitchFamily="18" charset="0"/>
                <a:cs typeface="Times New Roman" panose="02020603050405020304" pitchFamily="18" charset="0"/>
              </a:rPr>
              <a:t>Speed Meet &amp; Greet</a:t>
            </a:r>
            <a:br>
              <a:rPr lang="en-US" sz="7200" dirty="0">
                <a:latin typeface="Times New Roman" panose="02020603050405020304" pitchFamily="18" charset="0"/>
                <a:cs typeface="Times New Roman" panose="02020603050405020304" pitchFamily="18" charset="0"/>
              </a:rPr>
            </a:br>
            <a:endParaRPr lang="en-US" sz="7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lnSpcReduction="10000"/>
          </a:bodyPr>
          <a:lstStyle/>
          <a:p>
            <a:pPr marL="0" indent="0">
              <a:buNone/>
            </a:pPr>
            <a:endParaRPr lang="en-US" dirty="0" smtClean="0"/>
          </a:p>
          <a:p>
            <a:r>
              <a:rPr lang="en-US" sz="4800" dirty="0" smtClean="0">
                <a:latin typeface="Times New Roman" panose="02020603050405020304" pitchFamily="18" charset="0"/>
                <a:cs typeface="Times New Roman" panose="02020603050405020304" pitchFamily="18" charset="0"/>
              </a:rPr>
              <a:t>What is your name?</a:t>
            </a:r>
          </a:p>
          <a:p>
            <a:r>
              <a:rPr lang="en-US" sz="4800" dirty="0" smtClean="0">
                <a:latin typeface="Times New Roman" panose="02020603050405020304" pitchFamily="18" charset="0"/>
                <a:cs typeface="Times New Roman" panose="02020603050405020304" pitchFamily="18" charset="0"/>
              </a:rPr>
              <a:t>Where are you from (hometown)?</a:t>
            </a:r>
          </a:p>
          <a:p>
            <a:r>
              <a:rPr lang="en-US" sz="4800" dirty="0" smtClean="0">
                <a:latin typeface="Times New Roman" panose="02020603050405020304" pitchFamily="18" charset="0"/>
                <a:cs typeface="Times New Roman" panose="02020603050405020304" pitchFamily="18" charset="0"/>
              </a:rPr>
              <a:t>What is one thing you did during this past summer?</a:t>
            </a:r>
          </a:p>
          <a:p>
            <a:r>
              <a:rPr lang="en-US" sz="4800" dirty="0" smtClean="0">
                <a:latin typeface="Times New Roman" panose="02020603050405020304" pitchFamily="18" charset="0"/>
                <a:cs typeface="Times New Roman" panose="02020603050405020304" pitchFamily="18" charset="0"/>
              </a:rPr>
              <a:t>Tell one thing you like to do in your free time?</a:t>
            </a:r>
          </a:p>
          <a:p>
            <a:pPr marL="0" indent="0">
              <a:buNone/>
            </a:pPr>
            <a:endParaRPr lang="en-US" sz="4800" dirty="0"/>
          </a:p>
        </p:txBody>
      </p:sp>
      <p:sp>
        <p:nvSpPr>
          <p:cNvPr id="4" name="Rectangle 3"/>
          <p:cNvSpPr/>
          <p:nvPr/>
        </p:nvSpPr>
        <p:spPr>
          <a:xfrm>
            <a:off x="2018428" y="230188"/>
            <a:ext cx="8039972" cy="1754326"/>
          </a:xfrm>
          <a:prstGeom prst="rect">
            <a:avLst/>
          </a:prstGeom>
          <a:noFill/>
        </p:spPr>
        <p:txBody>
          <a:bodyPr wrap="square" lIns="91440" tIns="45720" rIns="91440" bIns="45720">
            <a:spAutoFit/>
          </a:bodyPr>
          <a:lstStyle/>
          <a:p>
            <a:pPr algn="ctr"/>
            <a:endParaRPr lang="en-US" sz="5400" b="1" dirty="0" smtClean="0">
              <a:ln w="9525">
                <a:solidFill>
                  <a:schemeClr val="bg1"/>
                </a:solidFill>
                <a:prstDash val="solid"/>
              </a:ln>
              <a:effectLst>
                <a:outerShdw blurRad="12700" dist="38100" dir="2700000" algn="tl" rotWithShape="0">
                  <a:schemeClr val="bg1">
                    <a:lumMod val="50000"/>
                  </a:schemeClr>
                </a:outerShdw>
              </a:effectLst>
            </a:endParaRPr>
          </a:p>
          <a:p>
            <a:pPr algn="ctr"/>
            <a:r>
              <a:rPr lang="en-US" sz="5400" b="1" dirty="0" smtClean="0">
                <a:ln w="9525">
                  <a:solidFill>
                    <a:schemeClr val="bg1"/>
                  </a:solidFill>
                  <a:prstDash val="solid"/>
                </a:ln>
                <a:effectLst>
                  <a:outerShdw blurRad="12700" dist="38100" dir="2700000" algn="tl" rotWithShape="0">
                    <a:schemeClr val="bg1">
                      <a:lumMod val="50000"/>
                    </a:schemeClr>
                  </a:outerShdw>
                </a:effectLst>
              </a:rPr>
              <a:t> </a:t>
            </a:r>
            <a:endPar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09001818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3786188"/>
          </a:xfrm>
          <a:prstGeom prst="rect">
            <a:avLst/>
          </a:prstGeom>
          <a:noFill/>
          <a:ln w="9525">
            <a:noFill/>
            <a:miter lim="800000"/>
            <a:headEnd/>
            <a:tailEnd/>
          </a:ln>
        </p:spPr>
        <p:txBody>
          <a:bodyPr>
            <a:spAutoFit/>
          </a:bodyPr>
          <a:lstStyle/>
          <a:p>
            <a:pPr algn="ctr">
              <a:defRPr/>
            </a:pPr>
            <a:r>
              <a:rPr lang="en-US" sz="4000" dirty="0">
                <a:solidFill>
                  <a:schemeClr val="accent6">
                    <a:lumMod val="50000"/>
                  </a:schemeClr>
                </a:solidFill>
              </a:rPr>
              <a:t>Speaking Activity</a:t>
            </a:r>
          </a:p>
          <a:p>
            <a:pPr>
              <a:buFont typeface="Arial" pitchFamily="34" charset="0"/>
              <a:buChar char="•"/>
              <a:defRPr/>
            </a:pPr>
            <a:r>
              <a:rPr lang="en-US" sz="4000" dirty="0"/>
              <a:t>Divide into groups of two</a:t>
            </a:r>
          </a:p>
          <a:p>
            <a:pPr>
              <a:buFont typeface="Arial" pitchFamily="34" charset="0"/>
              <a:buChar char="•"/>
              <a:defRPr/>
            </a:pPr>
            <a:r>
              <a:rPr lang="en-US" sz="4000" dirty="0"/>
              <a:t>Roll the dice and answer the number of 	the question  your rolled.</a:t>
            </a:r>
          </a:p>
          <a:p>
            <a:pPr>
              <a:buFont typeface="Arial" pitchFamily="34" charset="0"/>
              <a:buChar char="•"/>
              <a:defRPr/>
            </a:pPr>
            <a:r>
              <a:rPr lang="en-US" sz="4000" dirty="0"/>
              <a:t>If you have already answered that  	question 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4256088"/>
            <a:ext cx="4267200"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383814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b="1" dirty="0" smtClean="0">
                <a:latin typeface="Arial Black" pitchFamily="34" charset="0"/>
              </a:rPr>
              <a:t>Talking Dice</a:t>
            </a:r>
            <a:endParaRPr lang="en-US" sz="6600" b="1" dirty="0">
              <a:latin typeface="Arial Black" pitchFamily="34" charset="0"/>
            </a:endParaRPr>
          </a:p>
        </p:txBody>
      </p:sp>
      <p:sp>
        <p:nvSpPr>
          <p:cNvPr id="3" name="Subtitle 2"/>
          <p:cNvSpPr>
            <a:spLocks noGrp="1"/>
          </p:cNvSpPr>
          <p:nvPr>
            <p:ph type="subTitle" idx="1"/>
          </p:nvPr>
        </p:nvSpPr>
        <p:spPr/>
        <p:txBody>
          <a:bodyPr>
            <a:normAutofit/>
          </a:bodyPr>
          <a:lstStyle/>
          <a:p>
            <a:r>
              <a:rPr lang="en-US" sz="5400" b="1" dirty="0" smtClean="0">
                <a:solidFill>
                  <a:srgbClr val="FF0000"/>
                </a:solidFill>
              </a:rPr>
              <a:t>Unfinished Sentences…</a:t>
            </a:r>
            <a:endParaRPr lang="en-US" sz="5400" b="1" dirty="0">
              <a:solidFill>
                <a:srgbClr val="FF0000"/>
              </a:solidFill>
            </a:endParaRPr>
          </a:p>
        </p:txBody>
      </p:sp>
    </p:spTree>
    <p:extLst>
      <p:ext uri="{BB962C8B-B14F-4D97-AF65-F5344CB8AC3E}">
        <p14:creationId xmlns:p14="http://schemas.microsoft.com/office/powerpoint/2010/main" val="201057808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11379200" cy="6858000"/>
          </a:xfrm>
          <a:prstGeom prst="rect">
            <a:avLst/>
          </a:prstGeom>
          <a:noFill/>
          <a:ln w="9525">
            <a:noFill/>
            <a:miter lim="800000"/>
            <a:headEnd/>
            <a:tailEnd/>
          </a:ln>
        </p:spPr>
        <p:txBody>
          <a:bodyPr/>
          <a:lstStyle/>
          <a:p>
            <a:pPr marL="590550" indent="-590550" algn="ctr">
              <a:spcBef>
                <a:spcPts val="700"/>
              </a:spcBef>
              <a:buClr>
                <a:schemeClr val="tx2"/>
              </a:buClr>
              <a:buSzPct val="95000"/>
              <a:defRPr/>
            </a:pPr>
            <a:r>
              <a:rPr lang="en-US" dirty="0">
                <a:latin typeface="+mn-lt"/>
                <a:ea typeface="+mn-ea"/>
              </a:rPr>
              <a:t>Unfinished Sentences:</a:t>
            </a:r>
          </a:p>
          <a:p>
            <a:pPr marL="590550" indent="-590550" algn="ctr">
              <a:spcBef>
                <a:spcPts val="700"/>
              </a:spcBef>
              <a:buClr>
                <a:schemeClr val="tx2"/>
              </a:buClr>
              <a:buSzPct val="95000"/>
              <a:defRPr/>
            </a:pPr>
            <a:r>
              <a:rPr lang="en-US" dirty="0">
                <a:latin typeface="+mn-lt"/>
                <a:ea typeface="+mn-ea"/>
              </a:rPr>
              <a:t>Finish these sentences by adding your own words.</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On Saturdays, I like to____________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had only 24 hours to live, I would__________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 feel best when people_____________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Secretly I wish_____________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could change the world, I would____  because_____</a:t>
            </a:r>
          </a:p>
          <a:p>
            <a:pPr marL="590550" indent="-590550">
              <a:lnSpc>
                <a:spcPct val="150000"/>
              </a:lnSpc>
              <a:spcBef>
                <a:spcPts val="700"/>
              </a:spcBef>
              <a:buClr>
                <a:schemeClr val="tx2"/>
              </a:buClr>
              <a:buSzPct val="95000"/>
              <a:buFont typeface="Wingdings" pitchFamily="2" charset="2"/>
              <a:buAutoNum type="arabicPeriod"/>
              <a:defRPr/>
            </a:pPr>
            <a:r>
              <a:rPr lang="en-US" dirty="0">
                <a:ea typeface="+mn-ea"/>
              </a:rPr>
              <a:t>The most exciting thing I have done is</a:t>
            </a:r>
            <a:r>
              <a:rPr lang="en-US" dirty="0" smtClean="0">
                <a:ea typeface="+mn-ea"/>
              </a:rPr>
              <a:t>_____</a:t>
            </a:r>
          </a:p>
          <a:p>
            <a:pPr marL="590550" indent="-590550">
              <a:lnSpc>
                <a:spcPct val="150000"/>
              </a:lnSpc>
              <a:spcBef>
                <a:spcPts val="700"/>
              </a:spcBef>
              <a:buClr>
                <a:schemeClr val="tx2"/>
              </a:buClr>
              <a:buSzPct val="95000"/>
              <a:buFont typeface="Wingdings" pitchFamily="2" charset="2"/>
              <a:buAutoNum type="arabicPeriod"/>
              <a:defRPr/>
            </a:pPr>
            <a:endParaRPr lang="en-US" dirty="0" smtClean="0">
              <a:ea typeface="+mn-ea"/>
            </a:endParaRPr>
          </a:p>
          <a:p>
            <a:pPr marL="590550" indent="-590550">
              <a:lnSpc>
                <a:spcPct val="150000"/>
              </a:lnSpc>
              <a:spcBef>
                <a:spcPts val="700"/>
              </a:spcBef>
              <a:buClr>
                <a:schemeClr val="tx2"/>
              </a:buClr>
              <a:buSzPct val="95000"/>
              <a:buFont typeface="Wingdings" pitchFamily="2" charset="2"/>
              <a:buAutoNum type="arabicPeriod"/>
              <a:defRPr/>
            </a:pPr>
            <a:endParaRPr lang="en-US" dirty="0">
              <a:ea typeface="+mn-ea"/>
            </a:endParaRPr>
          </a:p>
        </p:txBody>
      </p:sp>
      <p:sp>
        <p:nvSpPr>
          <p:cNvPr id="3" name="Rectangle 2"/>
          <p:cNvSpPr txBox="1">
            <a:spLocks noChangeArrowheads="1"/>
          </p:cNvSpPr>
          <p:nvPr/>
        </p:nvSpPr>
        <p:spPr>
          <a:xfrm>
            <a:off x="3352800" y="304800"/>
            <a:ext cx="4622800" cy="838200"/>
          </a:xfrm>
          <a:prstGeom prst="rect">
            <a:avLst/>
          </a:prstGeom>
        </p:spPr>
        <p:txBody>
          <a:bodyPr/>
          <a:lstStyle/>
          <a:p>
            <a:pPr algn="ctr">
              <a:defRPr/>
            </a:pPr>
            <a:endParaRPr lang="en-US" sz="4000" spc="-100" dirty="0">
              <a:latin typeface="+mn-lt"/>
              <a:ea typeface="+mj-ea"/>
              <a:cs typeface="+mj-cs"/>
            </a:endParaRPr>
          </a:p>
        </p:txBody>
      </p:sp>
      <p:sp>
        <p:nvSpPr>
          <p:cNvPr id="4" name="Rectangle 3"/>
          <p:cNvSpPr/>
          <p:nvPr/>
        </p:nvSpPr>
        <p:spPr>
          <a:xfrm>
            <a:off x="0" y="3581400"/>
            <a:ext cx="12192000" cy="3034164"/>
          </a:xfrm>
          <a:prstGeom prst="rect">
            <a:avLst/>
          </a:prstGeom>
        </p:spPr>
        <p:txBody>
          <a:bodyPr wrap="square">
            <a:spAutoFit/>
          </a:bodyPr>
          <a:lstStyle/>
          <a:p>
            <a:pPr marL="590550" indent="-590550">
              <a:lnSpc>
                <a:spcPct val="150000"/>
              </a:lnSpc>
              <a:spcBef>
                <a:spcPts val="700"/>
              </a:spcBef>
              <a:buClr>
                <a:schemeClr val="tx2"/>
              </a:buClr>
              <a:buSzPct val="95000"/>
              <a:buFont typeface="Times New Roman" pitchFamily="18" charset="0"/>
              <a:buAutoNum type="arabicPeriod" startAt="7"/>
            </a:pPr>
            <a:r>
              <a:rPr lang="en-US" dirty="0" smtClean="0"/>
              <a:t>Right now the most important thing in my life is_____   because_________________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If I could be somewhere else now, I</a:t>
            </a:r>
            <a:r>
              <a:rPr lang="en-US" altLang="en-US" dirty="0" smtClean="0"/>
              <a:t>’</a:t>
            </a:r>
            <a:r>
              <a:rPr lang="en-US" dirty="0" smtClean="0"/>
              <a:t>d______________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never worry about_____________________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like people who________________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find it difficult to_______________________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Studying is________________________________</a:t>
            </a:r>
            <a:endParaRPr lang="en-US" dirty="0"/>
          </a:p>
        </p:txBody>
      </p:sp>
    </p:spTree>
    <p:extLst>
      <p:ext uri="{BB962C8B-B14F-4D97-AF65-F5344CB8AC3E}">
        <p14:creationId xmlns:p14="http://schemas.microsoft.com/office/powerpoint/2010/main" val="3624587012"/>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extLst>
      <p:ext uri="{BB962C8B-B14F-4D97-AF65-F5344CB8AC3E}">
        <p14:creationId xmlns:p14="http://schemas.microsoft.com/office/powerpoint/2010/main" val="692399430"/>
      </p:ext>
    </p:extLst>
  </p:cSld>
  <p:clrMapOvr>
    <a:masterClrMapping/>
  </p:clrMapOvr>
  <p:transition spd="slow">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326479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extLst>
      <p:ext uri="{BB962C8B-B14F-4D97-AF65-F5344CB8AC3E}">
        <p14:creationId xmlns:p14="http://schemas.microsoft.com/office/powerpoint/2010/main" val="4039168806"/>
      </p:ext>
    </p:extLst>
  </p:cSld>
  <p:clrMapOvr>
    <a:masterClrMapping/>
  </p:clrMapOvr>
  <p:transition spd="slow">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326598"/>
      </p:ext>
    </p:extLst>
  </p:cSld>
  <p:clrMapOvr>
    <a:masterClrMapping/>
  </p:clrMapOvr>
  <p:transition spd="slow">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ETHICAL DILEMMA</a:t>
            </a:r>
          </a:p>
          <a:p>
            <a:pPr algn="ctr" eaLnBrk="0" hangingPunct="0"/>
            <a:r>
              <a:rPr lang="en-US" sz="4400" b="1" dirty="0">
                <a:effectLst>
                  <a:outerShdw blurRad="38100" dist="38100" dir="2700000" algn="tl">
                    <a:srgbClr val="336699"/>
                  </a:outerShdw>
                </a:effectLst>
                <a:latin typeface="Comic Sans MS" pitchFamily="66" charset="0"/>
              </a:rPr>
              <a:t>(VICE PRINCIPAL</a:t>
            </a:r>
            <a:r>
              <a:rPr lang="en-US" sz="3600" b="1" dirty="0">
                <a:effectLst>
                  <a:outerShdw blurRad="38100" dist="38100" dir="2700000" algn="tl">
                    <a:srgbClr val="336699"/>
                  </a:outerShdw>
                </a:effectLst>
                <a:latin typeface="Comic Sans MS" pitchFamily="66" charset="0"/>
              </a:rPr>
              <a:t>)</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dirty="0">
                <a:effectLst>
                  <a:outerShdw blurRad="38100" dist="38100" dir="2700000" algn="tl">
                    <a:srgbClr val="336699"/>
                  </a:outerShdw>
                </a:effectLst>
                <a:latin typeface="Comic Sans MS" pitchFamily="66" charset="0"/>
              </a:rPr>
              <a:t>   </a:t>
            </a:r>
            <a:r>
              <a:rPr lang="en-US" sz="3600" dirty="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dirty="0">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2270186048"/>
      </p:ext>
    </p:extLst>
  </p:cSld>
  <p:clrMapOvr>
    <a:masterClrMapping/>
  </p:clrMapOvr>
  <p:transition spd="slow">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1261187094"/>
      </p:ext>
    </p:extLst>
  </p:cSld>
  <p:clrMapOvr>
    <a:masterClrMapping/>
  </p:clrMapOvr>
  <p:transition spd="slow">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570600310"/>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404534919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extLst>
      <p:ext uri="{BB962C8B-B14F-4D97-AF65-F5344CB8AC3E}">
        <p14:creationId xmlns:p14="http://schemas.microsoft.com/office/powerpoint/2010/main" val="3720229156"/>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491249"/>
            <a:ext cx="10515600" cy="1325563"/>
          </a:xfrm>
        </p:spPr>
        <p:txBody>
          <a:bodyPr>
            <a:noAutofit/>
          </a:bodyPr>
          <a:lstStyle/>
          <a:p>
            <a:pPr algn="ctr"/>
            <a:r>
              <a:rPr 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Welcome </a:t>
            </a:r>
            <a:r>
              <a:rPr lang="en-US" sz="4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to English </a:t>
            </a:r>
            <a:r>
              <a:rPr 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Corner</a:t>
            </a:r>
            <a:br>
              <a:rPr 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br>
            <a:r>
              <a:rPr 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 </a:t>
            </a:r>
            <a:r>
              <a:rPr lang="en-US" sz="4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Limerick </a:t>
            </a:r>
            <a:r>
              <a:rPr 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r>
            <a:br>
              <a:rPr 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br>
            <a:r>
              <a:rPr lang="en-US" sz="480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4800" dirty="0"/>
          </a:p>
        </p:txBody>
      </p:sp>
      <p:sp>
        <p:nvSpPr>
          <p:cNvPr id="3" name="Content Placeholder 2"/>
          <p:cNvSpPr>
            <a:spLocks noGrp="1"/>
          </p:cNvSpPr>
          <p:nvPr>
            <p:ph idx="1"/>
          </p:nvPr>
        </p:nvSpPr>
        <p:spPr>
          <a:xfrm>
            <a:off x="475594" y="1841391"/>
            <a:ext cx="10515600" cy="4351338"/>
          </a:xfrm>
        </p:spPr>
        <p:txBody>
          <a:bodyPr>
            <a:normAutofit/>
          </a:bodyPr>
          <a:lstStyle/>
          <a:p>
            <a:r>
              <a:rPr lang="en-US" sz="4800" dirty="0" smtClean="0"/>
              <a:t>Each Thursday night we’ll have a blast;</a:t>
            </a:r>
          </a:p>
          <a:p>
            <a:r>
              <a:rPr lang="en-US" sz="4800" dirty="0" smtClean="0"/>
              <a:t>Oh, the evening will go so fast.</a:t>
            </a:r>
          </a:p>
          <a:p>
            <a:r>
              <a:rPr lang="en-US" sz="4800" dirty="0"/>
              <a:t>Thinking and </a:t>
            </a:r>
            <a:r>
              <a:rPr lang="en-US" sz="4800" dirty="0" smtClean="0"/>
              <a:t>singing;</a:t>
            </a:r>
            <a:endParaRPr lang="en-US" sz="4800" dirty="0"/>
          </a:p>
          <a:p>
            <a:r>
              <a:rPr lang="en-US" sz="4800" dirty="0" smtClean="0"/>
              <a:t>Chatting </a:t>
            </a:r>
            <a:r>
              <a:rPr lang="en-US" sz="4800" dirty="0"/>
              <a:t>and </a:t>
            </a:r>
            <a:r>
              <a:rPr lang="en-US" sz="4800" dirty="0" smtClean="0"/>
              <a:t>laughing.</a:t>
            </a:r>
            <a:endParaRPr lang="en-US" sz="4800" dirty="0"/>
          </a:p>
          <a:p>
            <a:r>
              <a:rPr lang="en-US" sz="4800" dirty="0" smtClean="0"/>
              <a:t>Better come-cause the fun won’t last.</a:t>
            </a:r>
          </a:p>
          <a:p>
            <a:endParaRPr lang="en-US" sz="4800" dirty="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38053" y="2695904"/>
            <a:ext cx="3149603" cy="2447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3935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Discussion Topics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3200" dirty="0" smtClean="0">
                <a:latin typeface="Times New Roman" panose="02020603050405020304" pitchFamily="18" charset="0"/>
                <a:cs typeface="Times New Roman" panose="02020603050405020304" pitchFamily="18" charset="0"/>
              </a:rPr>
              <a:t>Instructions:</a:t>
            </a:r>
          </a:p>
          <a:p>
            <a:pPr lvl="1"/>
            <a:r>
              <a:rPr lang="en-US" sz="3200" dirty="0" smtClean="0">
                <a:latin typeface="Times New Roman" panose="02020603050405020304" pitchFamily="18" charset="0"/>
                <a:cs typeface="Times New Roman" panose="02020603050405020304" pitchFamily="18" charset="0"/>
              </a:rPr>
              <a:t>On the index card that is provided, write three to five major challenges facing China.  Put an asterisk (*) by the topic you feel is most important.</a:t>
            </a:r>
          </a:p>
          <a:p>
            <a:pPr lvl="1"/>
            <a:r>
              <a:rPr lang="en-US" sz="3200" dirty="0" smtClean="0">
                <a:latin typeface="Times New Roman" panose="02020603050405020304" pitchFamily="18" charset="0"/>
                <a:cs typeface="Times New Roman" panose="02020603050405020304" pitchFamily="18" charset="0"/>
              </a:rPr>
              <a:t>On the reverse side of your card, write three to five major international challenges facing the world.  Again, place an asterisk (*) the topic you feel is most important.</a:t>
            </a:r>
          </a:p>
          <a:p>
            <a:pPr lvl="1"/>
            <a:r>
              <a:rPr lang="en-US" sz="3200" dirty="0" smtClean="0">
                <a:latin typeface="Times New Roman" panose="02020603050405020304" pitchFamily="18" charset="0"/>
                <a:cs typeface="Times New Roman" panose="02020603050405020304" pitchFamily="18" charset="0"/>
              </a:rPr>
              <a:t>Share your topics with your seat partner and explain why you feel why they are important.</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0899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5016758"/>
          </a:xfrm>
          <a:prstGeom prst="rect">
            <a:avLst/>
          </a:prstGeom>
          <a:noFill/>
          <a:ln w="9525">
            <a:noFill/>
            <a:miter lim="800000"/>
            <a:headEnd/>
            <a:tailEnd/>
          </a:ln>
        </p:spPr>
        <p:txBody>
          <a:bodyPr>
            <a:spAutoFit/>
          </a:bodyPr>
          <a:lstStyle/>
          <a:p>
            <a:pPr algn="ctr">
              <a:defRPr/>
            </a:pPr>
            <a:r>
              <a:rPr lang="en-US" sz="4000" b="1" dirty="0" smtClean="0">
                <a:solidFill>
                  <a:schemeClr val="accent6">
                    <a:lumMod val="50000"/>
                  </a:schemeClr>
                </a:solidFill>
              </a:rPr>
              <a:t>Talking Dice--Speaking </a:t>
            </a:r>
            <a:r>
              <a:rPr lang="en-US" sz="4000" b="1" dirty="0">
                <a:solidFill>
                  <a:schemeClr val="accent6">
                    <a:lumMod val="50000"/>
                  </a:schemeClr>
                </a:solidFill>
              </a:rPr>
              <a:t>Activity</a:t>
            </a:r>
          </a:p>
          <a:p>
            <a:pPr>
              <a:buFont typeface="Arial" pitchFamily="34" charset="0"/>
              <a:buChar char="•"/>
              <a:defRPr/>
            </a:pPr>
            <a:r>
              <a:rPr lang="en-US" sz="4000" dirty="0"/>
              <a:t>Divide into </a:t>
            </a:r>
            <a:r>
              <a:rPr lang="en-US" sz="4000" dirty="0" smtClean="0"/>
              <a:t>assigned groups</a:t>
            </a:r>
            <a:endParaRPr lang="en-US" sz="4000" dirty="0"/>
          </a:p>
          <a:p>
            <a:pPr>
              <a:buFont typeface="Arial" pitchFamily="34" charset="0"/>
              <a:buChar char="•"/>
              <a:defRPr/>
            </a:pPr>
            <a:r>
              <a:rPr lang="en-US" sz="4000" dirty="0"/>
              <a:t>Roll the dice and answer the number of 	the question  </a:t>
            </a:r>
            <a:r>
              <a:rPr lang="en-US" sz="4000" dirty="0" smtClean="0"/>
              <a:t>you </a:t>
            </a:r>
            <a:r>
              <a:rPr lang="en-US" sz="4000" dirty="0"/>
              <a:t>rolled.</a:t>
            </a:r>
          </a:p>
          <a:p>
            <a:pPr>
              <a:buFont typeface="Arial" pitchFamily="34" charset="0"/>
              <a:buChar char="•"/>
              <a:defRPr/>
            </a:pPr>
            <a:r>
              <a:rPr lang="en-US" sz="4000" dirty="0"/>
              <a:t>If you have already answered </a:t>
            </a:r>
            <a:r>
              <a:rPr lang="en-US" sz="4000" dirty="0" smtClean="0"/>
              <a:t>the question then answer question #1.  If you have answered that question #1 </a:t>
            </a:r>
          </a:p>
          <a:p>
            <a:pPr>
              <a:defRPr/>
            </a:pPr>
            <a:r>
              <a:rPr lang="en-US" sz="4000" dirty="0" smtClean="0"/>
              <a:t>then </a:t>
            </a:r>
            <a:r>
              <a:rPr lang="en-US" sz="4000" dirty="0"/>
              <a:t>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5267" y="4492841"/>
            <a:ext cx="3536731" cy="2267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01486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4139" y="520263"/>
            <a:ext cx="11556124" cy="8248412"/>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800" dirty="0" smtClean="0"/>
              <a:t>What is something you have never done that you would like to try?</a:t>
            </a:r>
            <a:endParaRPr lang="en-US" sz="2800" dirty="0"/>
          </a:p>
          <a:p>
            <a:pPr>
              <a:buFont typeface="Calibri" panose="020F0502020204030204" pitchFamily="34" charset="0"/>
              <a:buAutoNum type="arabicPeriod"/>
            </a:pPr>
            <a:r>
              <a:rPr lang="en-US" sz="2800" dirty="0" smtClean="0"/>
              <a:t>Talk about the importance of staying close to your family?</a:t>
            </a:r>
          </a:p>
          <a:p>
            <a:pPr>
              <a:buFont typeface="Calibri" panose="020F0502020204030204" pitchFamily="34" charset="0"/>
              <a:buAutoNum type="arabicPeriod"/>
            </a:pPr>
            <a:r>
              <a:rPr lang="en-US" sz="2800" dirty="0" smtClean="0"/>
              <a:t>Describe a perfect first date?</a:t>
            </a:r>
          </a:p>
          <a:p>
            <a:pPr>
              <a:buFont typeface="Calibri" panose="020F0502020204030204" pitchFamily="34" charset="0"/>
              <a:buAutoNum type="arabicPeriod"/>
            </a:pPr>
            <a:r>
              <a:rPr lang="en-US" sz="2800" dirty="0" smtClean="0"/>
              <a:t>Are your years at a university a good time to look for a husband or wife?  Explain.</a:t>
            </a:r>
          </a:p>
          <a:p>
            <a:pPr>
              <a:buFont typeface="Calibri" panose="020F0502020204030204" pitchFamily="34" charset="0"/>
              <a:buAutoNum type="arabicPeriod"/>
            </a:pPr>
            <a:r>
              <a:rPr lang="en-US" sz="2800" dirty="0" smtClean="0"/>
              <a:t>How old should people be before they consider marriage?   Why?</a:t>
            </a:r>
            <a:endParaRPr lang="en-US" sz="2800" dirty="0"/>
          </a:p>
          <a:p>
            <a:pPr>
              <a:buFont typeface="Calibri" panose="020F0502020204030204" pitchFamily="34" charset="0"/>
              <a:buAutoNum type="arabicPeriod"/>
            </a:pPr>
            <a:r>
              <a:rPr lang="en-US" sz="2800" dirty="0"/>
              <a:t>Describe your future husband or wife.</a:t>
            </a:r>
          </a:p>
          <a:p>
            <a:pPr>
              <a:buFont typeface="Calibri" panose="020F0502020204030204" pitchFamily="34" charset="0"/>
              <a:buAutoNum type="arabicPeriod"/>
            </a:pPr>
            <a:r>
              <a:rPr lang="en-US" sz="2800" dirty="0" smtClean="0"/>
              <a:t>How should parents discipline their child(</a:t>
            </a:r>
            <a:r>
              <a:rPr lang="en-US" sz="2800" dirty="0" err="1" smtClean="0"/>
              <a:t>ren</a:t>
            </a:r>
            <a:r>
              <a:rPr lang="en-US" sz="2800" dirty="0" smtClean="0"/>
              <a:t>)?  Is spanking ok?</a:t>
            </a:r>
            <a:endParaRPr lang="en-US" sz="2800" dirty="0"/>
          </a:p>
          <a:p>
            <a:pPr>
              <a:buFont typeface="Calibri" panose="020F0502020204030204" pitchFamily="34" charset="0"/>
              <a:buAutoNum type="arabicPeriod"/>
            </a:pPr>
            <a:r>
              <a:rPr lang="en-US" sz="2800" dirty="0"/>
              <a:t>What do you think the purpose of life is</a:t>
            </a:r>
            <a:r>
              <a:rPr lang="en-US" sz="2800" dirty="0" smtClean="0"/>
              <a:t>?</a:t>
            </a:r>
          </a:p>
          <a:p>
            <a:pPr>
              <a:buFont typeface="Calibri" panose="020F0502020204030204" pitchFamily="34" charset="0"/>
              <a:buAutoNum type="arabicPeriod"/>
            </a:pPr>
            <a:r>
              <a:rPr lang="en-US" sz="2800" dirty="0" smtClean="0"/>
              <a:t>Why do you want to learn to speak English fluently?</a:t>
            </a:r>
            <a:endParaRPr lang="en-US" sz="2800" dirty="0"/>
          </a:p>
          <a:p>
            <a:pPr>
              <a:buFont typeface="Calibri" panose="020F0502020204030204" pitchFamily="34" charset="0"/>
              <a:buAutoNum type="arabicPeriod"/>
            </a:pPr>
            <a:r>
              <a:rPr lang="en-US" sz="2800" dirty="0" smtClean="0"/>
              <a:t>What is one thing you’ve learned at </a:t>
            </a:r>
            <a:r>
              <a:rPr lang="en-US" sz="2800" dirty="0" err="1" smtClean="0"/>
              <a:t>Tongji</a:t>
            </a:r>
            <a:r>
              <a:rPr lang="en-US" sz="2800" dirty="0" smtClean="0"/>
              <a:t> University this year?</a:t>
            </a:r>
            <a:endParaRPr lang="en-US" sz="2800" dirty="0"/>
          </a:p>
          <a:p>
            <a:pPr>
              <a:buFont typeface="Calibri" panose="020F0502020204030204" pitchFamily="34" charset="0"/>
              <a:buAutoNum type="arabicPeriod"/>
            </a:pPr>
            <a:r>
              <a:rPr lang="en-US" sz="2800" dirty="0" smtClean="0"/>
              <a:t>Where do you think you will live after you have graduated from college?</a:t>
            </a:r>
          </a:p>
          <a:p>
            <a:pPr>
              <a:buFont typeface="Calibri" panose="020F0502020204030204" pitchFamily="34" charset="0"/>
              <a:buAutoNum type="arabicPeriod"/>
            </a:pPr>
            <a:r>
              <a:rPr lang="en-US" sz="2800" dirty="0" smtClean="0"/>
              <a:t>What are your thoughts about smoking/drinking alcohol/using drugs?</a:t>
            </a:r>
            <a:endParaRPr lang="en-US" sz="2800" dirty="0"/>
          </a:p>
          <a:p>
            <a:pPr marL="0" indent="0"/>
            <a:endParaRPr lang="en-US" sz="28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313275766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6695</TotalTime>
  <Words>1697</Words>
  <Application>Microsoft Office PowerPoint</Application>
  <PresentationFormat>Custom</PresentationFormat>
  <Paragraphs>223</Paragraphs>
  <Slides>50</Slides>
  <Notes>2</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Office Theme</vt:lpstr>
      <vt:lpstr>PowerPoint Presentation</vt:lpstr>
      <vt:lpstr> Next English Corner Thursday, September 25, 2014  7 PM  </vt:lpstr>
      <vt:lpstr>PowerPoint Presentation</vt:lpstr>
      <vt:lpstr> Speed Meet &amp; Greet </vt:lpstr>
      <vt:lpstr> </vt:lpstr>
      <vt:lpstr>Welcome to English Corner A Limerick   </vt:lpstr>
      <vt:lpstr>Discussion Topics</vt:lpstr>
      <vt:lpstr>PowerPoint Presentation</vt:lpstr>
      <vt:lpstr>PowerPoint Presentation</vt:lpstr>
      <vt:lpstr>PowerPoint Presentation</vt:lpstr>
      <vt:lpstr>PowerPoint Presentation</vt:lpstr>
      <vt:lpstr>Mystery Person Instructions</vt:lpstr>
      <vt:lpstr> Descriptionary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Questions</vt:lpstr>
      <vt:lpstr>What are some of the topics you would like to discuss in class and/or English Corners?</vt:lpstr>
      <vt:lpstr>Chinglish    Translations</vt:lpstr>
      <vt:lpstr>Vocabulary Builders</vt:lpstr>
      <vt:lpstr>Talking Cards</vt:lpstr>
      <vt:lpstr>Five Phases of Dating</vt:lpstr>
      <vt:lpstr> Five Phases of Dating</vt:lpstr>
      <vt:lpstr>PowerPoint Presentation</vt:lpstr>
      <vt:lpstr>PowerPoint Presentation</vt:lpstr>
      <vt:lpstr>Talking Dice</vt:lpstr>
      <vt:lpstr>PowerPoint Presentation</vt:lpstr>
      <vt:lpstr>PowerPoint Presentation</vt:lpstr>
      <vt:lpstr>Integrity</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Murdoch</cp:lastModifiedBy>
  <cp:revision>527</cp:revision>
  <cp:lastPrinted>2013-09-23T08:57:36Z</cp:lastPrinted>
  <dcterms:created xsi:type="dcterms:W3CDTF">2013-09-17T00:49:18Z</dcterms:created>
  <dcterms:modified xsi:type="dcterms:W3CDTF">2014-09-16T10:15:37Z</dcterms:modified>
</cp:coreProperties>
</file>