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7"/>
  </p:notesMasterIdLst>
  <p:sldIdLst>
    <p:sldId id="256" r:id="rId3"/>
    <p:sldId id="269" r:id="rId4"/>
    <p:sldId id="258" r:id="rId5"/>
    <p:sldId id="408" r:id="rId6"/>
    <p:sldId id="267" r:id="rId7"/>
    <p:sldId id="420" r:id="rId8"/>
    <p:sldId id="421" r:id="rId9"/>
    <p:sldId id="410" r:id="rId10"/>
    <p:sldId id="431" r:id="rId11"/>
    <p:sldId id="423" r:id="rId12"/>
    <p:sldId id="343" r:id="rId13"/>
    <p:sldId id="425" r:id="rId14"/>
    <p:sldId id="430" r:id="rId15"/>
    <p:sldId id="426" r:id="rId16"/>
    <p:sldId id="424" r:id="rId17"/>
    <p:sldId id="428" r:id="rId18"/>
    <p:sldId id="340" r:id="rId19"/>
    <p:sldId id="419" r:id="rId20"/>
    <p:sldId id="407" r:id="rId21"/>
    <p:sldId id="429" r:id="rId22"/>
    <p:sldId id="417" r:id="rId23"/>
    <p:sldId id="418" r:id="rId24"/>
    <p:sldId id="364" r:id="rId25"/>
    <p:sldId id="374" r:id="rId26"/>
    <p:sldId id="375" r:id="rId27"/>
    <p:sldId id="366" r:id="rId28"/>
    <p:sldId id="370" r:id="rId29"/>
    <p:sldId id="371" r:id="rId30"/>
    <p:sldId id="372" r:id="rId31"/>
    <p:sldId id="373" r:id="rId32"/>
    <p:sldId id="264" r:id="rId33"/>
    <p:sldId id="380" r:id="rId34"/>
    <p:sldId id="381" r:id="rId35"/>
    <p:sldId id="304" r:id="rId36"/>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63" d="100"/>
          <a:sy n="63" d="100"/>
        </p:scale>
        <p:origin x="-522" y="-10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32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12/17/2013</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F3AF79-6DF7-4CE8-BA36-233736518C9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834921998"/>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22A16F-D8E0-4898-BEBB-0DA0D2FA39E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10124747"/>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973888-67F2-4486-894B-F56059BD503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850920395"/>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7379C9-1D4D-4B73-B30A-EB6D3BC7522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84473125"/>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5583FCC-E76D-4E0D-83BA-FC4FFD5B213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05311304"/>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70E1579-7F87-49F0-A259-4B0BBB9E771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54970632"/>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CF0EEDB-B071-45EC-9C37-BCFE693C532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84426220"/>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4D116FB-7E3E-4D9D-B811-D42F597CCB8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554518805"/>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95BE051-D318-4C00-9A89-268E0729120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573825207"/>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D4BADA3-0EE0-47C6-BA7D-C669605F0A0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51321604"/>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715076-DC8D-4BA3-9DA2-C20EB7A7A42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76879796"/>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12/17/2013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5716"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effectLst/>
                <a:latin typeface="+mn-lt"/>
              </a:defRPr>
            </a:lvl1pPr>
          </a:lstStyle>
          <a:p>
            <a:pPr fontAlgn="base">
              <a:spcBef>
                <a:spcPct val="0"/>
              </a:spcBef>
              <a:spcAft>
                <a:spcPct val="0"/>
              </a:spcAft>
              <a:defRPr/>
            </a:pPr>
            <a:endParaRPr lang="en-US">
              <a:solidFill>
                <a:srgbClr val="FFFFFF"/>
              </a:solidFill>
            </a:endParaRPr>
          </a:p>
        </p:txBody>
      </p:sp>
      <p:sp>
        <p:nvSpPr>
          <p:cNvPr id="115717"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effectLst/>
                <a:latin typeface="+mn-lt"/>
              </a:defRPr>
            </a:lvl1pPr>
          </a:lstStyle>
          <a:p>
            <a:pPr fontAlgn="base">
              <a:spcBef>
                <a:spcPct val="0"/>
              </a:spcBef>
              <a:spcAft>
                <a:spcPct val="0"/>
              </a:spcAft>
              <a:defRPr/>
            </a:pPr>
            <a:endParaRPr lang="en-US">
              <a:solidFill>
                <a:srgbClr val="FFFFFF"/>
              </a:solidFill>
            </a:endParaRPr>
          </a:p>
        </p:txBody>
      </p:sp>
      <p:sp>
        <p:nvSpPr>
          <p:cNvPr id="115718"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effectLst/>
                <a:latin typeface="+mn-lt"/>
              </a:defRPr>
            </a:lvl1pPr>
          </a:lstStyle>
          <a:p>
            <a:pPr fontAlgn="base">
              <a:spcBef>
                <a:spcPct val="0"/>
              </a:spcBef>
              <a:spcAft>
                <a:spcPct val="0"/>
              </a:spcAft>
              <a:defRPr/>
            </a:pPr>
            <a:fld id="{C2DAD0A4-30D3-4436-BC95-3658DC3E9EE3}"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248847696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zoom/>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audio" Target="file:///F:\Christmas\Song%20Music\01%20-%20Jingle%20Bells%20-%20Karaoke.mp3"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7482" y="1214438"/>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698694" y="660698"/>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8691" y="2691723"/>
            <a:ext cx="3370320" cy="5063538"/>
          </a:xfrm>
          <a:prstGeom prst="rect">
            <a:avLst/>
          </a:prstGeom>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4132" y="0"/>
            <a:ext cx="10515600" cy="1325563"/>
          </a:xfrm>
        </p:spPr>
        <p:txBody>
          <a:bodyPr/>
          <a:lstStyle/>
          <a:p>
            <a:r>
              <a:rPr lang="en-US" dirty="0" smtClean="0"/>
              <a:t/>
            </a:r>
            <a:br>
              <a:rPr lang="en-US" dirty="0" smtClean="0"/>
            </a:br>
            <a:r>
              <a:rPr lang="en-US" dirty="0" smtClean="0"/>
              <a:t>We Wish You a Merry Christmas</a:t>
            </a:r>
            <a:endParaRPr lang="en-US" dirty="0"/>
          </a:p>
        </p:txBody>
      </p:sp>
      <p:sp>
        <p:nvSpPr>
          <p:cNvPr id="6" name="Content Placeholder 5"/>
          <p:cNvSpPr>
            <a:spLocks noGrp="1"/>
          </p:cNvSpPr>
          <p:nvPr>
            <p:ph idx="1"/>
          </p:nvPr>
        </p:nvSpPr>
        <p:spPr/>
        <p:txBody>
          <a:bodyPr>
            <a:normAutofit lnSpcReduction="10000"/>
          </a:bodyPr>
          <a:lstStyle/>
          <a:p>
            <a:pPr marL="0" indent="0">
              <a:buNone/>
            </a:pPr>
            <a:r>
              <a:rPr lang="en-US" sz="4400" dirty="0" smtClean="0"/>
              <a:t>We </a:t>
            </a:r>
            <a:r>
              <a:rPr lang="en-US" sz="4400" dirty="0"/>
              <a:t>wish you a Merry Christmas; </a:t>
            </a:r>
            <a:br>
              <a:rPr lang="en-US" sz="4400" dirty="0"/>
            </a:br>
            <a:r>
              <a:rPr lang="en-US" sz="4400" dirty="0"/>
              <a:t>We wish you a Merry Christmas; </a:t>
            </a:r>
            <a:br>
              <a:rPr lang="en-US" sz="4400" dirty="0"/>
            </a:br>
            <a:r>
              <a:rPr lang="en-US" sz="4400" dirty="0"/>
              <a:t>We wish you a Merry </a:t>
            </a:r>
            <a:r>
              <a:rPr lang="en-US" sz="4400" dirty="0" smtClean="0"/>
              <a:t>Christmas </a:t>
            </a:r>
          </a:p>
          <a:p>
            <a:pPr marL="0" indent="0">
              <a:buNone/>
            </a:pPr>
            <a:r>
              <a:rPr lang="en-US" sz="4400" dirty="0" smtClean="0"/>
              <a:t>and </a:t>
            </a:r>
            <a:r>
              <a:rPr lang="en-US" sz="4400" dirty="0"/>
              <a:t>a Happy New Year. </a:t>
            </a:r>
            <a:br>
              <a:rPr lang="en-US" sz="4400" dirty="0"/>
            </a:br>
            <a:r>
              <a:rPr lang="en-US" sz="4400" dirty="0"/>
              <a:t>Good tidings we bring to you and your kin; </a:t>
            </a:r>
            <a:br>
              <a:rPr lang="en-US" sz="4400" dirty="0"/>
            </a:br>
            <a:r>
              <a:rPr lang="en-US" sz="4400" dirty="0"/>
              <a:t>Good tidings for Christmas and a Happy New Year.</a:t>
            </a:r>
          </a:p>
          <a:p>
            <a:pPr marL="0" indent="0">
              <a:buNone/>
            </a:pPr>
            <a:endParaRPr lang="en-US" sz="4400" dirty="0"/>
          </a:p>
          <a:p>
            <a:endParaRPr lang="en-US" dirty="0"/>
          </a:p>
        </p:txBody>
      </p:sp>
      <p:pic>
        <p:nvPicPr>
          <p:cNvPr id="1026" name="Picture 2" descr="C:\Users\murdochj\AppData\Local\Temp\photo-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22233" y="188011"/>
            <a:ext cx="2327342" cy="3891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222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Merry Christmas to You</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6000" b="1" i="1" dirty="0">
                <a:latin typeface="Times New Roman" panose="02020603050405020304" pitchFamily="18" charset="0"/>
                <a:cs typeface="Times New Roman" panose="02020603050405020304" pitchFamily="18" charset="0"/>
              </a:rPr>
              <a:t>If we wait, we would be remiss</a:t>
            </a: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In wishing good tidings for this,</a:t>
            </a: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Holiday of lights</a:t>
            </a: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And a magical night.</a:t>
            </a: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We wish you a merry Christmas.</a:t>
            </a:r>
            <a:endParaRPr lang="en-US" sz="6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717675" cy="171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0320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Santa Claus</a:t>
            </a:r>
            <a:endParaRPr lang="en-US" dirty="0"/>
          </a:p>
        </p:txBody>
      </p:sp>
      <p:sp>
        <p:nvSpPr>
          <p:cNvPr id="3" name="Content Placeholder 2"/>
          <p:cNvSpPr>
            <a:spLocks noGrp="1"/>
          </p:cNvSpPr>
          <p:nvPr>
            <p:ph idx="1"/>
          </p:nvPr>
        </p:nvSpPr>
        <p:spPr/>
        <p:txBody>
          <a:bodyPr/>
          <a:lstStyle/>
          <a:p>
            <a:pPr marL="0" indent="0">
              <a:buNone/>
            </a:pPr>
            <a:r>
              <a:rPr lang="en-US" b="1" i="1" dirty="0"/>
              <a:t>The North Pole is bustle and noise</a:t>
            </a:r>
            <a:r>
              <a:rPr lang="en-US" dirty="0"/>
              <a:t/>
            </a:r>
            <a:br>
              <a:rPr lang="en-US" dirty="0"/>
            </a:br>
            <a:r>
              <a:rPr lang="en-US" b="1" i="1" dirty="0"/>
              <a:t>As Santa and those he employs,</a:t>
            </a:r>
            <a:r>
              <a:rPr lang="en-US" dirty="0"/>
              <a:t/>
            </a:r>
            <a:br>
              <a:rPr lang="en-US" dirty="0"/>
            </a:br>
            <a:r>
              <a:rPr lang="en-US" b="1" i="1" dirty="0"/>
              <a:t>Prepare for the day</a:t>
            </a:r>
            <a:r>
              <a:rPr lang="en-US" dirty="0"/>
              <a:t/>
            </a:r>
            <a:br>
              <a:rPr lang="en-US" dirty="0"/>
            </a:br>
            <a:r>
              <a:rPr lang="en-US" b="1" i="1" dirty="0"/>
              <a:t>By loading the sleigh</a:t>
            </a:r>
            <a:r>
              <a:rPr lang="en-US" dirty="0"/>
              <a:t/>
            </a:r>
            <a:br>
              <a:rPr lang="en-US" dirty="0"/>
            </a:br>
            <a:r>
              <a:rPr lang="en-US" b="1" i="1" dirty="0"/>
              <a:t>With gifts for the good girls and boys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6446" y="0"/>
            <a:ext cx="4085554" cy="3052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513" y="4143375"/>
            <a:ext cx="2333558" cy="2482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3452" y="3382768"/>
            <a:ext cx="4513538" cy="3580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504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Seasons Greetings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4"/>
            <a:ext cx="10515600" cy="4778375"/>
          </a:xfrm>
        </p:spPr>
        <p:txBody>
          <a:bodyPr>
            <a:normAutofit fontScale="92500" lnSpcReduction="20000"/>
          </a:bodyPr>
          <a:lstStyle/>
          <a:p>
            <a:pPr marL="0" indent="0">
              <a:buNone/>
            </a:pPr>
            <a:r>
              <a:rPr lang="en-US" sz="6000" b="1" i="1" dirty="0" smtClean="0">
                <a:latin typeface="Times New Roman" panose="02020603050405020304" pitchFamily="18" charset="0"/>
                <a:cs typeface="Times New Roman" panose="02020603050405020304" pitchFamily="18" charset="0"/>
              </a:rPr>
              <a:t>This </a:t>
            </a:r>
            <a:r>
              <a:rPr lang="en-US" sz="6000" b="1" i="1" dirty="0">
                <a:latin typeface="Times New Roman" panose="02020603050405020304" pitchFamily="18" charset="0"/>
                <a:cs typeface="Times New Roman" panose="02020603050405020304" pitchFamily="18" charset="0"/>
              </a:rPr>
              <a:t>Christmas I'm writing to you </a:t>
            </a:r>
            <a:br>
              <a:rPr lang="en-US" sz="6000" b="1" i="1"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Our friendship to warmly renew. </a:t>
            </a:r>
            <a:br>
              <a:rPr lang="en-US" sz="6000" b="1" i="1"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May the season be glad, </a:t>
            </a:r>
            <a:br>
              <a:rPr lang="en-US" sz="6000" b="1" i="1"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The best that you've had, </a:t>
            </a:r>
            <a:br>
              <a:rPr lang="en-US" sz="6000" b="1" i="1"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And all of your best dreams come true.</a:t>
            </a:r>
          </a:p>
          <a:p>
            <a:pPr marL="0" indent="0">
              <a:buNone/>
            </a:pPr>
            <a:r>
              <a:rPr lang="en-US" sz="6000" b="1" dirty="0"/>
              <a:t> </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616" y="232094"/>
            <a:ext cx="2401768" cy="1596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8476" y="221543"/>
            <a:ext cx="2433524" cy="1607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85009" y="4763286"/>
            <a:ext cx="1971329" cy="1971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4446" y="4917987"/>
            <a:ext cx="2230095" cy="167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689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76200"/>
            <a:ext cx="78888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8614835" y="4432300"/>
            <a:ext cx="2764367"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en-US" sz="3600" b="1">
                <a:solidFill>
                  <a:srgbClr val="FFFFFF"/>
                </a:solidFill>
                <a:effectLst>
                  <a:outerShdw blurRad="38100" dist="38100" dir="2700000" algn="tl">
                    <a:srgbClr val="336699"/>
                  </a:outerShdw>
                </a:effectLst>
                <a:latin typeface="Comic Sans MS" pitchFamily="66" charset="0"/>
              </a:rPr>
              <a:t>Clement Moore, 1822</a:t>
            </a:r>
          </a:p>
        </p:txBody>
      </p:sp>
      <p:sp>
        <p:nvSpPr>
          <p:cNvPr id="120836" name="Text Box 4"/>
          <p:cNvSpPr txBox="1">
            <a:spLocks noChangeArrowheads="1"/>
          </p:cNvSpPr>
          <p:nvPr/>
        </p:nvSpPr>
        <p:spPr bwMode="auto">
          <a:xfrm>
            <a:off x="7823200" y="911226"/>
            <a:ext cx="43688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en-US" sz="3600" b="1">
                <a:solidFill>
                  <a:srgbClr val="FFFFFF"/>
                </a:solidFill>
                <a:effectLst>
                  <a:outerShdw blurRad="38100" dist="38100" dir="2700000" algn="tl">
                    <a:srgbClr val="336699"/>
                  </a:outerShdw>
                </a:effectLst>
                <a:latin typeface="Comic Sans MS" pitchFamily="66" charset="0"/>
              </a:rPr>
              <a:t>“TWAS THE NIGHT BEFORE CHRISTMAS”</a:t>
            </a:r>
          </a:p>
        </p:txBody>
      </p:sp>
    </p:spTree>
    <p:extLst>
      <p:ext uri="{BB962C8B-B14F-4D97-AF65-F5344CB8AC3E}">
        <p14:creationId xmlns:p14="http://schemas.microsoft.com/office/powerpoint/2010/main" val="3734744736"/>
      </p:ext>
    </p:extLst>
  </p:cSld>
  <p:clrMapOvr>
    <a:masterClrMapping/>
  </p:clrMapOvr>
  <p:transition spd="slow">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ristmasTraditions2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0"/>
            <a:ext cx="10871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735519" y="4220308"/>
            <a:ext cx="6115777" cy="2308324"/>
          </a:xfrm>
          <a:prstGeom prst="rect">
            <a:avLst/>
          </a:prstGeom>
          <a:noFill/>
        </p:spPr>
        <p:txBody>
          <a:bodyPr wrap="none" rtlCol="0">
            <a:spAutoFit/>
          </a:bodyPr>
          <a:lstStyle/>
          <a:p>
            <a:pPr algn="ctr"/>
            <a:r>
              <a:rPr lang="en-US" sz="7200" b="1" i="1" dirty="0" smtClean="0">
                <a:latin typeface="Algerian" panose="04020705040A02060702" pitchFamily="82" charset="0"/>
              </a:rPr>
              <a:t>And</a:t>
            </a:r>
          </a:p>
          <a:p>
            <a:pPr algn="ctr"/>
            <a:r>
              <a:rPr lang="en-US" sz="7200" b="1" i="1" dirty="0" smtClean="0">
                <a:latin typeface="Algerian" panose="04020705040A02060702" pitchFamily="82" charset="0"/>
              </a:rPr>
              <a:t>Vocabulary</a:t>
            </a:r>
            <a:endParaRPr lang="en-US" sz="7200" b="1" i="1" dirty="0">
              <a:latin typeface="Algerian" panose="04020705040A02060702" pitchFamily="82" charset="0"/>
            </a:endParaRPr>
          </a:p>
        </p:txBody>
      </p:sp>
    </p:spTree>
    <p:extLst>
      <p:ext uri="{BB962C8B-B14F-4D97-AF65-F5344CB8AC3E}">
        <p14:creationId xmlns:p14="http://schemas.microsoft.com/office/powerpoint/2010/main" val="3475030125"/>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your assigned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first few minutes to define the topic / problem / issue.  Second, you will have a few more minutes to discuss possible answers.  Third, we will select one person from each group to summarize the group’s discussion of your assigned topic.</a:t>
            </a:r>
          </a:p>
          <a:p>
            <a:pPr lvl="1"/>
            <a:r>
              <a:rPr lang="en-US" sz="3600" b="1" dirty="0" smtClean="0">
                <a:latin typeface="Times New Roman" panose="02020603050405020304" pitchFamily="18" charset="0"/>
                <a:cs typeface="Times New Roman" panose="02020603050405020304" pitchFamily="18" charset="0"/>
              </a:rPr>
              <a:t>Topic: Describe the Chinese customs of giving gifts: Why give gifts? When to give gifts?  How to give gifts?  What kind of gifts are given?</a:t>
            </a:r>
          </a:p>
        </p:txBody>
      </p:sp>
    </p:spTree>
    <p:extLst>
      <p:ext uri="{BB962C8B-B14F-4D97-AF65-F5344CB8AC3E}">
        <p14:creationId xmlns:p14="http://schemas.microsoft.com/office/powerpoint/2010/main" val="25812436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Christmas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967335"/>
            <a:ext cx="9358972" cy="2308324"/>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0563630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19</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p>
          <a:p>
            <a:r>
              <a:rPr lang="en-US" dirty="0">
                <a:latin typeface="Times New Roman" panose="02020603050405020304" pitchFamily="18" charset="0"/>
                <a:cs typeface="Times New Roman" panose="02020603050405020304" pitchFamily="18" charset="0"/>
              </a:rPr>
              <a:t>What is one thing you did during this past summer?</a:t>
            </a: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t>
            </a:r>
            <a:endParaRPr lang="en-US" dirty="0"/>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1406769" y="1557585"/>
            <a:ext cx="8876713" cy="1323439"/>
          </a:xfrm>
          <a:prstGeom prst="rect">
            <a:avLst/>
          </a:prstGeom>
          <a:noFill/>
        </p:spPr>
        <p:txBody>
          <a:bodyPr wrap="square" lIns="91440" tIns="45720" rIns="91440" bIns="45720">
            <a:spAutoFit/>
          </a:bodyPr>
          <a:lstStyle/>
          <a:p>
            <a:pPr algn="ctr"/>
            <a:r>
              <a:rPr lang="en-US" sz="8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Christmas Bingo</a:t>
            </a:r>
            <a:endParaRPr lang="en-US" sz="8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9703" cy="1744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3865" y="11236"/>
            <a:ext cx="274320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5050" y="11236"/>
            <a:ext cx="3086950" cy="1916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4440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Guess – Guess – Guess – Guess</a:t>
            </a:r>
            <a:br>
              <a:rPr lang="en-US" dirty="0" smtClean="0"/>
            </a:br>
            <a:r>
              <a:rPr lang="en-US" dirty="0" err="1" smtClean="0"/>
              <a:t>Descriptionary</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9810" y="2073291"/>
            <a:ext cx="6386732" cy="4784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22213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28643769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57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59881"/>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59419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5683247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34</a:t>
            </a:fld>
            <a:endParaRPr lang="en-US"/>
          </a:p>
        </p:txBody>
      </p:sp>
    </p:spTree>
    <p:extLst>
      <p:ext uri="{BB962C8B-B14F-4D97-AF65-F5344CB8AC3E}">
        <p14:creationId xmlns:p14="http://schemas.microsoft.com/office/powerpoint/2010/main" val="4183400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4" name="Picture 2" descr="H:\DCIM\100MSDCF\DSC0076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3096" y="1083212"/>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655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39" y="1071562"/>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Christmas Party Part II</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December 24, 2013 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95997" y="2394120"/>
            <a:ext cx="10515600" cy="4351338"/>
          </a:xfrm>
        </p:spPr>
        <p:txBody>
          <a:bodyPr>
            <a:normAutofit/>
          </a:bodyPr>
          <a:lstStyle/>
          <a:p>
            <a:pPr marL="0" indent="0" algn="ctr">
              <a:buNone/>
            </a:pPr>
            <a:r>
              <a:rPr lang="en-US" sz="48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4800" dirty="0" smtClean="0">
                <a:latin typeface="Times New Roman" panose="02020603050405020304" pitchFamily="18" charset="0"/>
                <a:cs typeface="Times New Roman" panose="02020603050405020304" pitchFamily="18" charset="0"/>
              </a:rPr>
              <a:t>will be in</a:t>
            </a:r>
            <a:r>
              <a:rPr lang="en-US" sz="4800" dirty="0">
                <a:latin typeface="Times New Roman" panose="02020603050405020304" pitchFamily="18" charset="0"/>
                <a:cs typeface="Times New Roman" panose="02020603050405020304" pitchFamily="18" charset="0"/>
              </a:rPr>
              <a:t> </a:t>
            </a:r>
            <a:r>
              <a:rPr lang="en-US" sz="4800" dirty="0" smtClean="0">
                <a:latin typeface="Times New Roman" panose="02020603050405020304" pitchFamily="18" charset="0"/>
                <a:cs typeface="Times New Roman" panose="02020603050405020304" pitchFamily="18" charset="0"/>
              </a:rPr>
              <a:t>Room 218</a:t>
            </a:r>
          </a:p>
          <a:p>
            <a:pPr marL="0" indent="0" algn="ctr">
              <a:buNone/>
            </a:pPr>
            <a:r>
              <a:rPr lang="en-US" sz="4800" dirty="0" smtClean="0">
                <a:latin typeface="Times New Roman" panose="02020603050405020304" pitchFamily="18" charset="0"/>
                <a:cs typeface="Times New Roman" panose="02020603050405020304" pitchFamily="18" charset="0"/>
              </a:rPr>
              <a:t>If you are coming, please bring a</a:t>
            </a:r>
          </a:p>
          <a:p>
            <a:pPr marL="0" indent="0" algn="ctr">
              <a:buNone/>
            </a:pPr>
            <a:r>
              <a:rPr lang="en-US" sz="4800" dirty="0" smtClean="0">
                <a:latin typeface="Times New Roman" panose="02020603050405020304" pitchFamily="18" charset="0"/>
                <a:cs typeface="Times New Roman" panose="02020603050405020304" pitchFamily="18" charset="0"/>
              </a:rPr>
              <a:t> White Elephant Gift</a:t>
            </a:r>
            <a:endParaRPr lang="en-US" sz="48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8575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b="1" dirty="0"/>
              <a:t>Santa Claus is Coming To Town</a:t>
            </a:r>
            <a:r>
              <a:rPr lang="en-US" dirty="0"/>
              <a:t/>
            </a:r>
            <a:br>
              <a:rPr lang="en-US" dirty="0"/>
            </a:br>
            <a:r>
              <a:rPr lang="en-US" dirty="0"/>
              <a:t> </a:t>
            </a:r>
            <a:br>
              <a:rPr lang="en-US" dirty="0"/>
            </a:br>
            <a:endParaRPr lang="en-US" dirty="0"/>
          </a:p>
        </p:txBody>
      </p:sp>
      <p:sp>
        <p:nvSpPr>
          <p:cNvPr id="5" name="Content Placeholder 4"/>
          <p:cNvSpPr>
            <a:spLocks noGrp="1"/>
          </p:cNvSpPr>
          <p:nvPr>
            <p:ph sz="half" idx="1"/>
          </p:nvPr>
        </p:nvSpPr>
        <p:spPr>
          <a:xfrm>
            <a:off x="440788" y="1867828"/>
            <a:ext cx="5181600" cy="4351338"/>
          </a:xfrm>
        </p:spPr>
        <p:txBody>
          <a:bodyPr>
            <a:normAutofit fontScale="92500" lnSpcReduction="10000"/>
          </a:bodyPr>
          <a:lstStyle/>
          <a:p>
            <a:endParaRPr lang="en-US" dirty="0"/>
          </a:p>
          <a:p>
            <a:pPr marL="0" indent="0">
              <a:buNone/>
            </a:pPr>
            <a:r>
              <a:rPr lang="en-US" sz="3200" dirty="0" smtClean="0"/>
              <a:t>You’d </a:t>
            </a:r>
            <a:r>
              <a:rPr lang="en-US" sz="3200" dirty="0"/>
              <a:t>better watch out </a:t>
            </a:r>
          </a:p>
          <a:p>
            <a:pPr marL="0" indent="0">
              <a:buNone/>
            </a:pPr>
            <a:r>
              <a:rPr lang="en-US" sz="3200" dirty="0"/>
              <a:t>You better not cry, </a:t>
            </a:r>
          </a:p>
          <a:p>
            <a:pPr marL="0" indent="0">
              <a:buNone/>
            </a:pPr>
            <a:r>
              <a:rPr lang="en-US" sz="3200" dirty="0"/>
              <a:t>You’d better not pout,</a:t>
            </a:r>
          </a:p>
          <a:p>
            <a:pPr marL="0" indent="0">
              <a:buNone/>
            </a:pPr>
            <a:r>
              <a:rPr lang="en-US" sz="3200" dirty="0"/>
              <a:t>I’m telling you why</a:t>
            </a:r>
          </a:p>
          <a:p>
            <a:pPr marL="0" indent="0">
              <a:buNone/>
            </a:pPr>
            <a:r>
              <a:rPr lang="en-US" sz="3200" dirty="0"/>
              <a:t>Santa Claus is coming to town</a:t>
            </a:r>
          </a:p>
          <a:p>
            <a:pPr marL="0" indent="0">
              <a:buNone/>
            </a:pPr>
            <a:endParaRPr lang="en-US" sz="3200" dirty="0" smtClean="0"/>
          </a:p>
          <a:p>
            <a:pPr marL="0" indent="0">
              <a:buNone/>
            </a:pPr>
            <a:r>
              <a:rPr lang="en-US" sz="3200" dirty="0" smtClean="0"/>
              <a:t>He’s </a:t>
            </a:r>
            <a:r>
              <a:rPr lang="en-US" sz="3200" dirty="0"/>
              <a:t>making a list</a:t>
            </a:r>
          </a:p>
          <a:p>
            <a:pPr marL="0" indent="0">
              <a:buNone/>
            </a:pPr>
            <a:r>
              <a:rPr lang="en-US" sz="3200" dirty="0"/>
              <a:t>And checking it twice</a:t>
            </a:r>
          </a:p>
          <a:p>
            <a:endParaRPr lang="en-US" dirty="0"/>
          </a:p>
          <a:p>
            <a:endParaRPr lang="en-US" dirty="0"/>
          </a:p>
        </p:txBody>
      </p:sp>
      <p:sp>
        <p:nvSpPr>
          <p:cNvPr id="6" name="Content Placeholder 5"/>
          <p:cNvSpPr>
            <a:spLocks noGrp="1"/>
          </p:cNvSpPr>
          <p:nvPr>
            <p:ph sz="half" idx="2"/>
          </p:nvPr>
        </p:nvSpPr>
        <p:spPr>
          <a:xfrm>
            <a:off x="5622388" y="1614609"/>
            <a:ext cx="6405489" cy="4743987"/>
          </a:xfrm>
        </p:spPr>
        <p:txBody>
          <a:bodyPr>
            <a:normAutofit fontScale="92500" lnSpcReduction="10000"/>
          </a:bodyPr>
          <a:lstStyle/>
          <a:p>
            <a:pPr marL="0" indent="0">
              <a:buNone/>
            </a:pPr>
            <a:endParaRPr lang="en-US" sz="3200" dirty="0" smtClean="0"/>
          </a:p>
          <a:p>
            <a:pPr marL="0" indent="0">
              <a:buNone/>
            </a:pPr>
            <a:r>
              <a:rPr lang="en-US" sz="3200" dirty="0" err="1" smtClean="0"/>
              <a:t>Gonna</a:t>
            </a:r>
            <a:r>
              <a:rPr lang="en-US" sz="3200" dirty="0" smtClean="0"/>
              <a:t> </a:t>
            </a:r>
            <a:r>
              <a:rPr lang="en-US" sz="3200" dirty="0"/>
              <a:t>find out who’s naughty and </a:t>
            </a:r>
            <a:r>
              <a:rPr lang="en-US" sz="3200" dirty="0" smtClean="0"/>
              <a:t>nice</a:t>
            </a:r>
          </a:p>
          <a:p>
            <a:pPr marL="0" indent="0">
              <a:buNone/>
            </a:pPr>
            <a:r>
              <a:rPr lang="en-US" sz="3200" dirty="0" smtClean="0"/>
              <a:t>Santa </a:t>
            </a:r>
            <a:r>
              <a:rPr lang="en-US" sz="3200" dirty="0"/>
              <a:t>Claus is coming to town</a:t>
            </a:r>
          </a:p>
          <a:p>
            <a:pPr marL="0" indent="0">
              <a:buNone/>
            </a:pPr>
            <a:r>
              <a:rPr lang="en-US" sz="3200" dirty="0" smtClean="0"/>
              <a:t>He </a:t>
            </a:r>
            <a:r>
              <a:rPr lang="en-US" sz="3200" dirty="0"/>
              <a:t>sees you when you’re sleeping</a:t>
            </a:r>
          </a:p>
          <a:p>
            <a:pPr marL="0" indent="0">
              <a:buNone/>
            </a:pPr>
            <a:r>
              <a:rPr lang="en-US" sz="3200" dirty="0"/>
              <a:t>He knows when you’re awake</a:t>
            </a:r>
          </a:p>
          <a:p>
            <a:pPr marL="0" indent="0">
              <a:buNone/>
            </a:pPr>
            <a:r>
              <a:rPr lang="en-US" sz="3200" dirty="0"/>
              <a:t>He knows when you’ve been bad or good </a:t>
            </a:r>
            <a:r>
              <a:rPr lang="en-US" sz="3200" dirty="0" smtClean="0"/>
              <a:t>so be </a:t>
            </a:r>
            <a:r>
              <a:rPr lang="en-US" sz="3200" dirty="0"/>
              <a:t>good, for goodness sake.</a:t>
            </a:r>
          </a:p>
          <a:p>
            <a:r>
              <a:rPr lang="en-US" sz="3200" dirty="0"/>
              <a:t>(Back to the first stanza)</a:t>
            </a:r>
          </a:p>
          <a:p>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811" y="184199"/>
            <a:ext cx="1903681" cy="1903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11 - Santa Claus Is Coming To Town (Karaoke Instrumental Track)[In the style of Traditional].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12788" y="576775"/>
            <a:ext cx="609600" cy="796070"/>
          </a:xfrm>
          <a:prstGeom prst="rect">
            <a:avLst/>
          </a:prstGeom>
        </p:spPr>
      </p:pic>
    </p:spTree>
    <p:extLst>
      <p:ext uri="{BB962C8B-B14F-4D97-AF65-F5344CB8AC3E}">
        <p14:creationId xmlns:p14="http://schemas.microsoft.com/office/powerpoint/2010/main" val="14786773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20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4"/>
          <p:cNvSpPr>
            <a:spLocks noGrp="1"/>
          </p:cNvSpPr>
          <p:nvPr>
            <p:ph type="title"/>
          </p:nvPr>
        </p:nvSpPr>
        <p:spPr>
          <a:xfrm>
            <a:off x="822325" y="0"/>
            <a:ext cx="10515600" cy="1325563"/>
          </a:xfrm>
        </p:spPr>
        <p:txBody>
          <a:bodyPr/>
          <a:lstStyle/>
          <a:p>
            <a:pPr algn="ctr"/>
            <a:r>
              <a:rPr lang="en-US" altLang="en-US" b="1" smtClean="0"/>
              <a:t>Jingle Bells</a:t>
            </a:r>
          </a:p>
        </p:txBody>
      </p:sp>
      <p:sp>
        <p:nvSpPr>
          <p:cNvPr id="6" name="Content Placeholder 5"/>
          <p:cNvSpPr>
            <a:spLocks noGrp="1"/>
          </p:cNvSpPr>
          <p:nvPr>
            <p:ph sz="half" idx="1"/>
          </p:nvPr>
        </p:nvSpPr>
        <p:spPr>
          <a:xfrm>
            <a:off x="263525" y="1557338"/>
            <a:ext cx="5610225" cy="4352925"/>
          </a:xfrm>
        </p:spPr>
        <p:txBody>
          <a:bodyPr/>
          <a:lstStyle/>
          <a:p>
            <a:pPr>
              <a:defRPr/>
            </a:pPr>
            <a:r>
              <a:rPr lang="en-US" sz="3600" dirty="0" smtClean="0"/>
              <a:t>Oh, jingle bells, jingle bells</a:t>
            </a:r>
            <a:br>
              <a:rPr lang="en-US" sz="3600" dirty="0" smtClean="0"/>
            </a:br>
            <a:r>
              <a:rPr lang="en-US" sz="3600" dirty="0" smtClean="0"/>
              <a:t>Jingle all the way</a:t>
            </a:r>
            <a:br>
              <a:rPr lang="en-US" sz="3600" dirty="0" smtClean="0"/>
            </a:br>
            <a:r>
              <a:rPr lang="en-US" sz="3600" dirty="0" smtClean="0"/>
              <a:t>Oh, what fun it is to ride</a:t>
            </a:r>
            <a:br>
              <a:rPr lang="en-US" sz="3600" dirty="0" smtClean="0"/>
            </a:br>
            <a:r>
              <a:rPr lang="en-US" sz="3600" dirty="0" smtClean="0"/>
              <a:t>In a one horse open sleigh</a:t>
            </a:r>
            <a:br>
              <a:rPr lang="en-US" sz="3600" dirty="0" smtClean="0"/>
            </a:br>
            <a:r>
              <a:rPr lang="en-US" sz="3600" dirty="0" smtClean="0"/>
              <a:t>Jingle bells, jingle bells</a:t>
            </a:r>
            <a:br>
              <a:rPr lang="en-US" sz="3600" dirty="0" smtClean="0"/>
            </a:br>
            <a:r>
              <a:rPr lang="en-US" sz="3600" dirty="0" smtClean="0"/>
              <a:t>Jingle all the way</a:t>
            </a:r>
            <a:br>
              <a:rPr lang="en-US" sz="3600" dirty="0" smtClean="0"/>
            </a:br>
            <a:r>
              <a:rPr lang="en-US" sz="3600" dirty="0" smtClean="0"/>
              <a:t>Oh, what fun it is to ride</a:t>
            </a:r>
            <a:br>
              <a:rPr lang="en-US" sz="3600" dirty="0" smtClean="0"/>
            </a:br>
            <a:r>
              <a:rPr lang="en-US" sz="3600" dirty="0" smtClean="0"/>
              <a:t>In a one horse open sleigh</a:t>
            </a:r>
          </a:p>
          <a:p>
            <a:pPr marL="0" indent="0">
              <a:buFont typeface="Arial" pitchFamily="34" charset="0"/>
              <a:buNone/>
              <a:defRPr/>
            </a:pPr>
            <a:endParaRPr lang="en-US" sz="2400" dirty="0" smtClean="0"/>
          </a:p>
          <a:p>
            <a:pPr>
              <a:defRPr/>
            </a:pPr>
            <a:endParaRPr lang="en-US" dirty="0"/>
          </a:p>
        </p:txBody>
      </p:sp>
      <p:sp>
        <p:nvSpPr>
          <p:cNvPr id="7" name="Content Placeholder 6"/>
          <p:cNvSpPr>
            <a:spLocks noGrp="1"/>
          </p:cNvSpPr>
          <p:nvPr>
            <p:ph sz="half" idx="2"/>
          </p:nvPr>
        </p:nvSpPr>
        <p:spPr>
          <a:xfrm>
            <a:off x="6126163" y="1454150"/>
            <a:ext cx="5699125" cy="4351338"/>
          </a:xfrm>
        </p:spPr>
        <p:txBody>
          <a:bodyPr/>
          <a:lstStyle/>
          <a:p>
            <a:pPr>
              <a:defRPr/>
            </a:pPr>
            <a:r>
              <a:rPr lang="en-US" sz="3600" dirty="0" smtClean="0"/>
              <a:t>Dashing through the snow </a:t>
            </a:r>
            <a:br>
              <a:rPr lang="en-US" sz="3600" dirty="0" smtClean="0"/>
            </a:br>
            <a:r>
              <a:rPr lang="en-US" sz="3600" dirty="0" smtClean="0"/>
              <a:t>In a one horse open sleigh</a:t>
            </a:r>
            <a:br>
              <a:rPr lang="en-US" sz="3600" dirty="0" smtClean="0"/>
            </a:br>
            <a:r>
              <a:rPr lang="en-US" sz="3600" dirty="0" smtClean="0"/>
              <a:t>O'er the fields we go</a:t>
            </a:r>
            <a:br>
              <a:rPr lang="en-US" sz="3600" dirty="0" smtClean="0"/>
            </a:br>
            <a:r>
              <a:rPr lang="en-US" sz="3600" dirty="0" smtClean="0"/>
              <a:t>Laughing all the way</a:t>
            </a:r>
            <a:br>
              <a:rPr lang="en-US" sz="3600" dirty="0" smtClean="0"/>
            </a:br>
            <a:r>
              <a:rPr lang="en-US" sz="3600" dirty="0" smtClean="0"/>
              <a:t>Bells on bob tails ring</a:t>
            </a:r>
            <a:br>
              <a:rPr lang="en-US" sz="3600" dirty="0" smtClean="0"/>
            </a:br>
            <a:r>
              <a:rPr lang="en-US" sz="3600" dirty="0" smtClean="0"/>
              <a:t>Making spirits bright</a:t>
            </a:r>
          </a:p>
          <a:p>
            <a:pPr marL="0" indent="0">
              <a:buFont typeface="Arial" pitchFamily="34" charset="0"/>
              <a:buNone/>
              <a:defRPr/>
            </a:pPr>
            <a:r>
              <a:rPr lang="en-US" sz="3600" dirty="0" smtClean="0"/>
              <a:t>   What fun it is to laugh and sing a sleighing song tonight</a:t>
            </a:r>
          </a:p>
          <a:p>
            <a:pPr>
              <a:defRPr/>
            </a:pPr>
            <a:endParaRPr lang="en-US" dirty="0" smtClean="0"/>
          </a:p>
          <a:p>
            <a:pPr>
              <a:defRPr/>
            </a:pPr>
            <a:endParaRPr lang="en-US" dirty="0"/>
          </a:p>
        </p:txBody>
      </p:sp>
      <p:sp>
        <p:nvSpPr>
          <p:cNvPr id="717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eaLnBrk="0" fontAlgn="base" hangingPunct="0">
              <a:spcBef>
                <a:spcPct val="0"/>
              </a:spcBef>
              <a:spcAft>
                <a:spcPct val="0"/>
              </a:spcAft>
              <a:defRPr>
                <a:solidFill>
                  <a:schemeClr val="tx1"/>
                </a:solidFill>
                <a:latin typeface="Arial" pitchFamily="34" charset="0"/>
                <a:ea typeface="SimSun" pitchFamily="2" charset="-122"/>
              </a:defRPr>
            </a:lvl9pPr>
          </a:lstStyle>
          <a:p>
            <a:pPr eaLnBrk="1" hangingPunct="1"/>
            <a:fld id="{6F7B3AF6-FD5F-4A1C-B77F-F5F6C63C52A6}" type="slidenum">
              <a:rPr lang="en-US" altLang="zh-CN" smtClean="0">
                <a:solidFill>
                  <a:srgbClr val="898989"/>
                </a:solidFill>
                <a:latin typeface="Calibri" pitchFamily="34" charset="0"/>
              </a:rPr>
              <a:pPr eaLnBrk="1" hangingPunct="1"/>
              <a:t>7</a:t>
            </a:fld>
            <a:endParaRPr lang="en-US" altLang="zh-CN" smtClean="0">
              <a:solidFill>
                <a:srgbClr val="898989"/>
              </a:solidFill>
              <a:latin typeface="Calibri" pitchFamily="34" charset="0"/>
            </a:endParaRPr>
          </a:p>
        </p:txBody>
      </p:sp>
      <p:pic>
        <p:nvPicPr>
          <p:cNvPr id="8" name="01 - Jingle Bells - Karaoke.mp3">
            <a:hlinkClick r:id="" action="ppaction://media"/>
          </p:cNvPr>
          <p:cNvPicPr>
            <a:picLocks noRot="1" noChangeAspect="1"/>
          </p:cNvPicPr>
          <p:nvPr>
            <a:audioFile r:link="rId1"/>
          </p:nvPr>
        </p:nvPicPr>
        <p:blipFill>
          <a:blip r:embed="rId3">
            <a:extLst>
              <a:ext uri="{28A0092B-C50C-407E-A947-70E740481C1C}">
                <a14:useLocalDpi xmlns:a14="http://schemas.microsoft.com/office/drawing/2010/main" val="0"/>
              </a:ext>
            </a:extLst>
          </a:blip>
          <a:srcRect/>
          <a:stretch>
            <a:fillRect/>
          </a:stretch>
        </p:blipFill>
        <p:spPr bwMode="auto">
          <a:xfrm>
            <a:off x="5791200" y="31242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782763" cy="151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40938" y="131763"/>
            <a:ext cx="1785937"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8464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79375"/>
            <a:ext cx="10515600" cy="1325563"/>
          </a:xfrm>
        </p:spPr>
        <p:txBody>
          <a:bodyPr/>
          <a:lstStyle/>
          <a:p>
            <a:pPr algn="ctr"/>
            <a:r>
              <a:rPr lang="en-US" altLang="en-US" dirty="0" smtClean="0"/>
              <a:t>Rudolph the Red Nosed</a:t>
            </a:r>
            <a:br>
              <a:rPr lang="en-US" altLang="en-US" dirty="0" smtClean="0"/>
            </a:br>
            <a:r>
              <a:rPr lang="en-US" altLang="en-US" dirty="0" smtClean="0"/>
              <a:t>Reindeer </a:t>
            </a:r>
          </a:p>
        </p:txBody>
      </p:sp>
      <p:sp>
        <p:nvSpPr>
          <p:cNvPr id="6" name="Content Placeholder 5"/>
          <p:cNvSpPr>
            <a:spLocks noGrp="1"/>
          </p:cNvSpPr>
          <p:nvPr>
            <p:ph sz="half" idx="1"/>
          </p:nvPr>
        </p:nvSpPr>
        <p:spPr>
          <a:xfrm>
            <a:off x="343340" y="1393362"/>
            <a:ext cx="5632450" cy="5345063"/>
          </a:xfrm>
        </p:spPr>
        <p:txBody>
          <a:bodyPr>
            <a:normAutofit fontScale="70000" lnSpcReduction="20000"/>
          </a:bodyPr>
          <a:lstStyle/>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You’ve heard of Dasher, and Dancer, </a:t>
            </a:r>
            <a:r>
              <a:rPr lang="en-US" sz="4100" dirty="0" err="1" smtClean="0">
                <a:latin typeface="Times New Roman" panose="02020603050405020304" pitchFamily="18" charset="0"/>
                <a:cs typeface="Times New Roman" panose="02020603050405020304" pitchFamily="18" charset="0"/>
              </a:rPr>
              <a:t>Prancer</a:t>
            </a:r>
            <a:r>
              <a:rPr lang="en-US" sz="4100" dirty="0" smtClean="0">
                <a:latin typeface="Times New Roman" panose="02020603050405020304" pitchFamily="18" charset="0"/>
                <a:cs typeface="Times New Roman" panose="02020603050405020304" pitchFamily="18" charset="0"/>
              </a:rPr>
              <a:t>, and </a:t>
            </a:r>
            <a:r>
              <a:rPr lang="en-US" sz="4100" dirty="0" err="1" smtClean="0">
                <a:latin typeface="Times New Roman" panose="02020603050405020304" pitchFamily="18" charset="0"/>
                <a:cs typeface="Times New Roman" panose="02020603050405020304" pitchFamily="18" charset="0"/>
              </a:rPr>
              <a:t>Vixin</a:t>
            </a:r>
            <a:r>
              <a:rPr lang="en-US" sz="4100" dirty="0" smtClean="0">
                <a:latin typeface="Times New Roman" panose="02020603050405020304" pitchFamily="18" charset="0"/>
                <a:cs typeface="Times New Roman" panose="02020603050405020304" pitchFamily="18" charset="0"/>
              </a:rPr>
              <a:t>,</a:t>
            </a:r>
          </a:p>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Comet, Cupid, Donner, and </a:t>
            </a:r>
            <a:r>
              <a:rPr lang="en-US" sz="4100" dirty="0" err="1" smtClean="0">
                <a:latin typeface="Times New Roman" panose="02020603050405020304" pitchFamily="18" charset="0"/>
                <a:cs typeface="Times New Roman" panose="02020603050405020304" pitchFamily="18" charset="0"/>
              </a:rPr>
              <a:t>Blitizen</a:t>
            </a:r>
            <a:endParaRPr lang="en-US" sz="4100" dirty="0" smtClean="0">
              <a:latin typeface="Times New Roman" panose="02020603050405020304" pitchFamily="18" charset="0"/>
              <a:cs typeface="Times New Roman" panose="02020603050405020304" pitchFamily="18" charset="0"/>
            </a:endParaRPr>
          </a:p>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But do you recall the most famous reindeer of all?</a:t>
            </a:r>
          </a:p>
          <a:p>
            <a:pPr marL="0" indent="0">
              <a:buFont typeface="Arial" pitchFamily="34" charset="0"/>
              <a:buNone/>
              <a:defRPr/>
            </a:pPr>
            <a:r>
              <a:rPr lang="en-US" sz="4100" dirty="0">
                <a:latin typeface="Times New Roman" panose="02020603050405020304" pitchFamily="18" charset="0"/>
                <a:cs typeface="Times New Roman" panose="02020603050405020304" pitchFamily="18" charset="0"/>
              </a:rPr>
              <a:t>Rudolph, the red-nosed reindeer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had a very shiny nose.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And if you ever saw him,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you would even say it glows. </a:t>
            </a:r>
          </a:p>
          <a:p>
            <a:pPr marL="0" indent="0">
              <a:buFont typeface="Arial" pitchFamily="34" charset="0"/>
              <a:buNone/>
              <a:defRPr/>
            </a:pPr>
            <a:r>
              <a:rPr lang="en-US" sz="4100" dirty="0">
                <a:latin typeface="Times New Roman" panose="02020603050405020304" pitchFamily="18" charset="0"/>
                <a:cs typeface="Times New Roman" panose="02020603050405020304" pitchFamily="18" charset="0"/>
              </a:rPr>
              <a:t>All of the other reindeer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used to laugh and call him names.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They never let poor Rudolph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join in any reindeer games.</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t/>
            </a:r>
            <a:br>
              <a:rPr lang="en-US" dirty="0"/>
            </a:br>
            <a:r>
              <a:rPr lang="en-US" b="1" dirty="0"/>
              <a:t> </a:t>
            </a:r>
            <a:endParaRPr lang="en-US" dirty="0"/>
          </a:p>
          <a:p>
            <a:pPr>
              <a:defRPr/>
            </a:pPr>
            <a:endParaRPr lang="en-US" dirty="0"/>
          </a:p>
        </p:txBody>
      </p:sp>
      <p:sp>
        <p:nvSpPr>
          <p:cNvPr id="7" name="Content Placeholder 6"/>
          <p:cNvSpPr>
            <a:spLocks noGrp="1"/>
          </p:cNvSpPr>
          <p:nvPr>
            <p:ph sz="half" idx="2"/>
          </p:nvPr>
        </p:nvSpPr>
        <p:spPr>
          <a:xfrm>
            <a:off x="5846763" y="2506663"/>
            <a:ext cx="5792787" cy="4351337"/>
          </a:xfrm>
        </p:spPr>
        <p:txBody>
          <a:bodyPr>
            <a:normAutofit fontScale="70000" lnSpcReduction="20000"/>
          </a:bodyPr>
          <a:lstStyle/>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Then one foggy Christmas Eve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Santa came to say: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"Rudolph with your nose so bright,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won't you guide my sleigh tonight?"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Then all the reindeer loved him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as they shouted out with glee,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Rudolph the red-nosed reindeer,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you'll go down in history!</a:t>
            </a:r>
          </a:p>
          <a:p>
            <a:pPr marL="0" indent="0">
              <a:buFont typeface="Arial" pitchFamily="34" charset="0"/>
              <a:buNone/>
              <a:defRPr/>
            </a:pPr>
            <a:r>
              <a:rPr lang="en-US" sz="4100" dirty="0">
                <a:latin typeface="Times New Roman" panose="02020603050405020304" pitchFamily="18" charset="0"/>
                <a:cs typeface="Times New Roman" panose="02020603050405020304" pitchFamily="18" charset="0"/>
              </a:rPr>
              <a:t>(</a:t>
            </a:r>
            <a:r>
              <a:rPr lang="en-US" sz="4100" dirty="0" smtClean="0">
                <a:latin typeface="Times New Roman" panose="02020603050405020304" pitchFamily="18" charset="0"/>
                <a:cs typeface="Times New Roman" panose="02020603050405020304" pitchFamily="18" charset="0"/>
              </a:rPr>
              <a:t>Robert May)</a:t>
            </a:r>
            <a:r>
              <a:rPr lang="en-US" sz="4100" b="1" dirty="0" smtClean="0">
                <a:latin typeface="Times New Roman" panose="02020603050405020304" pitchFamily="18" charset="0"/>
                <a:cs typeface="Times New Roman" panose="02020603050405020304" pitchFamily="18" charset="0"/>
              </a:rPr>
              <a:t> </a:t>
            </a:r>
            <a:endParaRPr lang="en-US" sz="4100" dirty="0" smtClean="0">
              <a:latin typeface="Times New Roman" panose="02020603050405020304" pitchFamily="18" charset="0"/>
              <a:cs typeface="Times New Roman" panose="02020603050405020304" pitchFamily="18" charset="0"/>
            </a:endParaRPr>
          </a:p>
          <a:p>
            <a:pPr>
              <a:defRPr/>
            </a:pPr>
            <a:endParaRPr lang="en-US" dirty="0"/>
          </a:p>
        </p:txBody>
      </p:sp>
      <p:sp>
        <p:nvSpPr>
          <p:cNvPr id="512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pPr>
            <a:fld id="{50776F90-9B90-4165-A204-9AF324002D72}" type="slidenum">
              <a:rPr lang="en-US" altLang="zh-CN" sz="1200" smtClean="0">
                <a:solidFill>
                  <a:srgbClr val="898989"/>
                </a:solidFill>
              </a:rPr>
              <a:pPr eaLnBrk="1" hangingPunct="1">
                <a:lnSpc>
                  <a:spcPct val="100000"/>
                </a:lnSpc>
                <a:spcBef>
                  <a:spcPct val="0"/>
                </a:spcBef>
                <a:buFontTx/>
                <a:buNone/>
              </a:pPr>
              <a:t>8</a:t>
            </a:fld>
            <a:endParaRPr lang="en-US" altLang="zh-CN" sz="1200" smtClean="0">
              <a:solidFill>
                <a:srgbClr val="898989"/>
              </a:solidFill>
            </a:endParaRPr>
          </a:p>
        </p:txBody>
      </p:sp>
      <p:pic>
        <p:nvPicPr>
          <p:cNvPr id="5127" name="Picture 2" descr="... late afternoon communications class to determine the names of san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4763"/>
            <a:ext cx="3352800"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01 - Rudolph the Red Nosed Reindeer (Karaoke Instrumental Track) [In the Style of Christma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58351" y="330993"/>
            <a:ext cx="609600" cy="609600"/>
          </a:xfrm>
          <a:prstGeom prst="rect">
            <a:avLst/>
          </a:prstGeom>
        </p:spPr>
      </p:pic>
    </p:spTree>
    <p:extLst>
      <p:ext uri="{BB962C8B-B14F-4D97-AF65-F5344CB8AC3E}">
        <p14:creationId xmlns:p14="http://schemas.microsoft.com/office/powerpoint/2010/main" val="33369829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05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0"/>
            <a:ext cx="10515600" cy="1325563"/>
          </a:xfrm>
        </p:spPr>
        <p:txBody>
          <a:bodyPr/>
          <a:lstStyle/>
          <a:p>
            <a:pPr algn="ctr"/>
            <a:r>
              <a:rPr lang="en-US" dirty="0" smtClean="0"/>
              <a:t>Frosty the Snowman</a:t>
            </a:r>
            <a:endParaRPr lang="en-US" dirty="0"/>
          </a:p>
        </p:txBody>
      </p:sp>
      <p:sp>
        <p:nvSpPr>
          <p:cNvPr id="8" name="Content Placeholder 7"/>
          <p:cNvSpPr>
            <a:spLocks noGrp="1"/>
          </p:cNvSpPr>
          <p:nvPr>
            <p:ph sz="half" idx="1"/>
          </p:nvPr>
        </p:nvSpPr>
        <p:spPr>
          <a:xfrm>
            <a:off x="894471" y="1473933"/>
            <a:ext cx="5181600" cy="4351338"/>
          </a:xfrm>
        </p:spPr>
        <p:txBody>
          <a:bodyPr>
            <a:noAutofit/>
          </a:bodyPr>
          <a:lstStyle/>
          <a:p>
            <a:pPr marL="0" indent="0">
              <a:buNone/>
            </a:pPr>
            <a:r>
              <a:rPr lang="en-US" sz="2000" dirty="0"/>
              <a:t>Frosty the Snowman, was a jolly happy soul,</a:t>
            </a:r>
            <a:br>
              <a:rPr lang="en-US" sz="2000" dirty="0"/>
            </a:br>
            <a:r>
              <a:rPr lang="en-US" sz="2000" dirty="0"/>
              <a:t>With a corn cob pipe and a button nose, and two eyes made of coal.</a:t>
            </a:r>
            <a:br>
              <a:rPr lang="en-US" sz="2000" dirty="0"/>
            </a:br>
            <a:r>
              <a:rPr lang="en-US" sz="2000" dirty="0"/>
              <a:t/>
            </a:r>
            <a:br>
              <a:rPr lang="en-US" sz="2000" dirty="0"/>
            </a:br>
            <a:r>
              <a:rPr lang="en-US" sz="2000" dirty="0"/>
              <a:t>Frosty the Snowman, is a fairytale, they say.</a:t>
            </a:r>
            <a:br>
              <a:rPr lang="en-US" sz="2000" dirty="0"/>
            </a:br>
            <a:r>
              <a:rPr lang="en-US" sz="2000" dirty="0"/>
              <a:t>He was made of snow, but the children know he came to life one day.</a:t>
            </a:r>
            <a:br>
              <a:rPr lang="en-US" sz="2000" dirty="0"/>
            </a:br>
            <a:r>
              <a:rPr lang="en-US" sz="2000" dirty="0"/>
              <a:t/>
            </a:r>
            <a:br>
              <a:rPr lang="en-US" sz="2000" dirty="0"/>
            </a:br>
            <a:r>
              <a:rPr lang="en-US" sz="2000" dirty="0"/>
              <a:t>There must have been some magic in that old silk hat they found,</a:t>
            </a:r>
            <a:br>
              <a:rPr lang="en-US" sz="2000" dirty="0"/>
            </a:br>
            <a:r>
              <a:rPr lang="en-US" sz="2000" dirty="0"/>
              <a:t/>
            </a:r>
            <a:br>
              <a:rPr lang="en-US" sz="2000" dirty="0"/>
            </a:br>
            <a:r>
              <a:rPr lang="en-US" sz="2000" dirty="0"/>
              <a:t>For when they placed it on his head, he began to dance around!</a:t>
            </a:r>
            <a:br>
              <a:rPr lang="en-US" sz="2000" dirty="0"/>
            </a:br>
            <a:r>
              <a:rPr lang="en-US" sz="2000" dirty="0"/>
              <a:t/>
            </a:r>
            <a:br>
              <a:rPr lang="en-US" sz="2000" dirty="0"/>
            </a:br>
            <a:r>
              <a:rPr lang="en-US" sz="2000" dirty="0"/>
              <a:t>Oh, Frosty, the Snowman, was alive as he could be;</a:t>
            </a:r>
            <a:br>
              <a:rPr lang="en-US" sz="2000" dirty="0"/>
            </a:br>
            <a:r>
              <a:rPr lang="en-US" sz="2000" dirty="0"/>
              <a:t>and the children say he could laugh and play,</a:t>
            </a:r>
            <a:br>
              <a:rPr lang="en-US" sz="2000" dirty="0"/>
            </a:br>
            <a:r>
              <a:rPr lang="en-US" sz="2000" dirty="0"/>
              <a:t>just the same as you and me.</a:t>
            </a:r>
            <a:br>
              <a:rPr lang="en-US" sz="2000" dirty="0"/>
            </a:br>
            <a:r>
              <a:rPr lang="en-US" sz="2000" dirty="0"/>
              <a:t/>
            </a:r>
            <a:br>
              <a:rPr lang="en-US" sz="2000" dirty="0"/>
            </a:br>
            <a:r>
              <a:rPr lang="en-US" sz="2000" dirty="0" err="1"/>
              <a:t>Thumpety</a:t>
            </a:r>
            <a:r>
              <a:rPr lang="en-US" sz="2000" dirty="0"/>
              <a:t> thump, thump, </a:t>
            </a:r>
            <a:r>
              <a:rPr lang="en-US" sz="2000" dirty="0" err="1"/>
              <a:t>thumpety</a:t>
            </a:r>
            <a:r>
              <a:rPr lang="en-US" sz="2000" dirty="0"/>
              <a:t> thump, thump,</a:t>
            </a:r>
            <a:br>
              <a:rPr lang="en-US" sz="2000" dirty="0"/>
            </a:br>
            <a:r>
              <a:rPr lang="en-US" sz="2000" dirty="0"/>
              <a:t>look at Frosty go.</a:t>
            </a:r>
            <a:br>
              <a:rPr lang="en-US" sz="2000" dirty="0"/>
            </a:br>
            <a:r>
              <a:rPr lang="en-US" sz="2000" dirty="0"/>
              <a:t/>
            </a:r>
            <a:br>
              <a:rPr lang="en-US" sz="2000" dirty="0"/>
            </a:br>
            <a:endParaRPr lang="en-US" sz="2000" dirty="0"/>
          </a:p>
        </p:txBody>
      </p:sp>
      <p:sp>
        <p:nvSpPr>
          <p:cNvPr id="9" name="Content Placeholder 8"/>
          <p:cNvSpPr>
            <a:spLocks noGrp="1"/>
          </p:cNvSpPr>
          <p:nvPr>
            <p:ph sz="half" idx="2"/>
          </p:nvPr>
        </p:nvSpPr>
        <p:spPr>
          <a:xfrm>
            <a:off x="6172200" y="1825625"/>
            <a:ext cx="5181600" cy="4814326"/>
          </a:xfrm>
        </p:spPr>
        <p:txBody>
          <a:bodyPr>
            <a:normAutofit fontScale="47500" lnSpcReduction="20000"/>
          </a:bodyPr>
          <a:lstStyle/>
          <a:p>
            <a:pPr marL="0" indent="0">
              <a:buNone/>
            </a:pPr>
            <a:r>
              <a:rPr lang="en-US" sz="3600" dirty="0" err="1"/>
              <a:t>Thumpety</a:t>
            </a:r>
            <a:r>
              <a:rPr lang="en-US" sz="3600" dirty="0"/>
              <a:t> thump, thump, </a:t>
            </a:r>
            <a:r>
              <a:rPr lang="en-US" sz="3600" dirty="0" err="1"/>
              <a:t>thumpety</a:t>
            </a:r>
            <a:r>
              <a:rPr lang="en-US" sz="3600" dirty="0"/>
              <a:t> thump, thump,</a:t>
            </a:r>
            <a:br>
              <a:rPr lang="en-US" sz="3600" dirty="0"/>
            </a:br>
            <a:r>
              <a:rPr lang="en-US" sz="3600" dirty="0"/>
              <a:t>over the hills of snow.</a:t>
            </a:r>
            <a:br>
              <a:rPr lang="en-US" sz="3600" dirty="0"/>
            </a:br>
            <a:r>
              <a:rPr lang="en-US" sz="3600" dirty="0"/>
              <a:t/>
            </a:r>
            <a:br>
              <a:rPr lang="en-US" sz="3600" dirty="0"/>
            </a:br>
            <a:r>
              <a:rPr lang="en-US" sz="3600" dirty="0"/>
              <a:t>Frosty the Snowman, knew the sun was hot that day,</a:t>
            </a:r>
            <a:br>
              <a:rPr lang="en-US" sz="3600" dirty="0"/>
            </a:br>
            <a:r>
              <a:rPr lang="en-US" sz="3600" dirty="0"/>
              <a:t>so he said, "Let's run, and we'll have some fun now, before I melt away."</a:t>
            </a:r>
            <a:br>
              <a:rPr lang="en-US" sz="3600" dirty="0"/>
            </a:br>
            <a:r>
              <a:rPr lang="en-US" sz="3600" dirty="0"/>
              <a:t/>
            </a:r>
            <a:br>
              <a:rPr lang="en-US" sz="3600" dirty="0"/>
            </a:br>
            <a:r>
              <a:rPr lang="en-US" sz="3600" dirty="0"/>
              <a:t>Down to the village, with a broomstick in his hand,</a:t>
            </a:r>
            <a:br>
              <a:rPr lang="en-US" sz="3600" dirty="0"/>
            </a:br>
            <a:r>
              <a:rPr lang="en-US" sz="3600" dirty="0"/>
              <a:t>Running here and there, all around the square,</a:t>
            </a:r>
            <a:br>
              <a:rPr lang="en-US" sz="3600" dirty="0"/>
            </a:br>
            <a:r>
              <a:rPr lang="en-US" sz="3600" dirty="0" err="1"/>
              <a:t>sayin</a:t>
            </a:r>
            <a:r>
              <a:rPr lang="en-US" sz="3600" dirty="0"/>
              <a:t>', "Catch me if you can."</a:t>
            </a:r>
            <a:br>
              <a:rPr lang="en-US" sz="3600" dirty="0"/>
            </a:br>
            <a:r>
              <a:rPr lang="en-US" sz="3600" dirty="0"/>
              <a:t/>
            </a:r>
            <a:br>
              <a:rPr lang="en-US" sz="3600" dirty="0"/>
            </a:br>
            <a:r>
              <a:rPr lang="en-US" sz="3600" dirty="0"/>
              <a:t>He led them down the streets of town, right to the traffic cop;</a:t>
            </a:r>
            <a:br>
              <a:rPr lang="en-US" sz="3600" dirty="0"/>
            </a:br>
            <a:r>
              <a:rPr lang="en-US" sz="3600" dirty="0"/>
              <a:t/>
            </a:r>
            <a:br>
              <a:rPr lang="en-US" sz="3600" dirty="0"/>
            </a:br>
            <a:r>
              <a:rPr lang="en-US" sz="3600" dirty="0"/>
              <a:t>and only paused a moment, when he heard him holler, "Stop!"</a:t>
            </a:r>
            <a:br>
              <a:rPr lang="en-US" sz="3600" dirty="0"/>
            </a:br>
            <a:r>
              <a:rPr lang="en-US" sz="3600" dirty="0"/>
              <a:t/>
            </a:r>
            <a:br>
              <a:rPr lang="en-US" sz="3600" dirty="0"/>
            </a:br>
            <a:r>
              <a:rPr lang="en-US" sz="3600" dirty="0"/>
              <a:t>For Frosty, the Snowman, had to hurry on his way,</a:t>
            </a:r>
            <a:br>
              <a:rPr lang="en-US" sz="3600" dirty="0"/>
            </a:br>
            <a:r>
              <a:rPr lang="en-US" sz="3600" dirty="0"/>
              <a:t>But he waved goodbye, </a:t>
            </a:r>
            <a:r>
              <a:rPr lang="en-US" sz="3600" dirty="0" err="1"/>
              <a:t>sayin</a:t>
            </a:r>
            <a:r>
              <a:rPr lang="en-US" sz="3600" dirty="0"/>
              <a:t>' "Don't cry, I'll be back again some day."</a:t>
            </a:r>
          </a:p>
          <a:p>
            <a:endParaRPr lang="en-US" dirty="0"/>
          </a:p>
        </p:txBody>
      </p:sp>
    </p:spTree>
    <p:extLst>
      <p:ext uri="{BB962C8B-B14F-4D97-AF65-F5344CB8AC3E}">
        <p14:creationId xmlns:p14="http://schemas.microsoft.com/office/powerpoint/2010/main" val="18088625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3003</TotalTime>
  <Words>1230</Words>
  <Application>Microsoft Office PowerPoint</Application>
  <PresentationFormat>Custom</PresentationFormat>
  <Paragraphs>161</Paragraphs>
  <Slides>34</Slides>
  <Notes>0</Notes>
  <HiddenSlides>0</HiddenSlides>
  <MMClips>3</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Office Theme</vt:lpstr>
      <vt:lpstr>Default Design</vt:lpstr>
      <vt:lpstr>Professors John &amp; Marie Murdoch  </vt:lpstr>
      <vt:lpstr>Introductions</vt:lpstr>
      <vt:lpstr>English Corner’s Goals</vt:lpstr>
      <vt:lpstr>English Corner Friends</vt:lpstr>
      <vt:lpstr>Next English Corner Christmas Party Part II December 24, 2013 7 PM  </vt:lpstr>
      <vt:lpstr>Santa Claus is Coming To Town   </vt:lpstr>
      <vt:lpstr>Jingle Bells</vt:lpstr>
      <vt:lpstr>Rudolph the Red Nosed Reindeer </vt:lpstr>
      <vt:lpstr>Frosty the Snowman</vt:lpstr>
      <vt:lpstr> We Wish You a Merry Christmas</vt:lpstr>
      <vt:lpstr> </vt:lpstr>
      <vt:lpstr>Merry Christmas to You</vt:lpstr>
      <vt:lpstr>Santa Claus</vt:lpstr>
      <vt:lpstr>Seasons Greetings</vt:lpstr>
      <vt:lpstr>PowerPoint Presentation</vt:lpstr>
      <vt:lpstr>PowerPoint Presentation</vt:lpstr>
      <vt:lpstr>Your Discussion Topics</vt:lpstr>
      <vt:lpstr>Christmas Questions</vt:lpstr>
      <vt:lpstr>PowerPoint Presentation</vt:lpstr>
      <vt:lpstr> </vt:lpstr>
      <vt:lpstr>Guess – Guess – Guess – Guess Descriptionary</vt:lpstr>
      <vt:lpstr>Talking Cards</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Vocabulary Builders</vt:lpstr>
      <vt:lpstr>PowerPoint Presentation</vt:lpstr>
      <vt:lpstr>PowerPoint Presentation</vt:lpstr>
      <vt:lpstr>What are some of the topics you would like to discuss in class and/or English Corners?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271</cp:revision>
  <cp:lastPrinted>2013-09-23T08:57:36Z</cp:lastPrinted>
  <dcterms:created xsi:type="dcterms:W3CDTF">2013-09-17T00:49:18Z</dcterms:created>
  <dcterms:modified xsi:type="dcterms:W3CDTF">2013-12-17T09:01:57Z</dcterms:modified>
</cp:coreProperties>
</file>