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m" ContentType="audio/unknow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9" r:id="rId3"/>
    <p:sldId id="258" r:id="rId4"/>
    <p:sldId id="267" r:id="rId5"/>
    <p:sldId id="408" r:id="rId6"/>
    <p:sldId id="396" r:id="rId7"/>
    <p:sldId id="410" r:id="rId8"/>
    <p:sldId id="343" r:id="rId9"/>
    <p:sldId id="409" r:id="rId10"/>
    <p:sldId id="340" r:id="rId11"/>
    <p:sldId id="411" r:id="rId12"/>
    <p:sldId id="412" r:id="rId13"/>
    <p:sldId id="413" r:id="rId14"/>
    <p:sldId id="414" r:id="rId15"/>
    <p:sldId id="415" r:id="rId16"/>
    <p:sldId id="416" r:id="rId17"/>
    <p:sldId id="407" r:id="rId18"/>
    <p:sldId id="417" r:id="rId19"/>
    <p:sldId id="419" r:id="rId20"/>
    <p:sldId id="418" r:id="rId21"/>
    <p:sldId id="364" r:id="rId22"/>
    <p:sldId id="374" r:id="rId23"/>
    <p:sldId id="375" r:id="rId24"/>
    <p:sldId id="366" r:id="rId25"/>
    <p:sldId id="370" r:id="rId26"/>
    <p:sldId id="371" r:id="rId27"/>
    <p:sldId id="372" r:id="rId28"/>
    <p:sldId id="373" r:id="rId29"/>
    <p:sldId id="264" r:id="rId30"/>
    <p:sldId id="380" r:id="rId31"/>
    <p:sldId id="381" r:id="rId32"/>
    <p:sldId id="304" r:id="rId33"/>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000" autoAdjust="0"/>
    <p:restoredTop sz="94660"/>
  </p:normalViewPr>
  <p:slideViewPr>
    <p:cSldViewPr snapToGrid="0">
      <p:cViewPr varScale="1">
        <p:scale>
          <a:sx n="70" d="100"/>
          <a:sy n="70" d="100"/>
        </p:scale>
        <p:origin x="-132" y="-13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12/10/2013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xmlns=""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12/10/2013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media" Target="../media/media1.rm"/><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4.xml"/><Relationship Id="rId1" Type="http://schemas.openxmlformats.org/officeDocument/2006/relationships/audio" Target="file:///I:\English%20Corners\Session%2012\01%20-%20Rudolph%20the%20Red%20Nosed%20Reindeer%20(Karaoke%20Instrumental%20Track)%20%5bIn%20the%20Style%20of%20Christmas%5d.mp3" TargetMode="Externa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xmlns=""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your assigned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few minutes to define the topic / problem / issue.  Second, you will have a few more minutes to discuss possible answers.  Third, we will select one person from each group to summarize the group’s discussion of your assigned topic.</a:t>
            </a:r>
          </a:p>
          <a:p>
            <a:pPr lvl="1"/>
            <a:r>
              <a:rPr lang="en-US" sz="3600" dirty="0" smtClean="0">
                <a:latin typeface="Times New Roman" panose="02020603050405020304" pitchFamily="18" charset="0"/>
                <a:cs typeface="Times New Roman" panose="02020603050405020304" pitchFamily="18" charset="0"/>
              </a:rPr>
              <a:t>Topic: What are the games you enjoy playing the most?</a:t>
            </a:r>
          </a:p>
        </p:txBody>
      </p:sp>
    </p:spTree>
    <p:extLst>
      <p:ext uri="{BB962C8B-B14F-4D97-AF65-F5344CB8AC3E}">
        <p14:creationId xmlns:p14="http://schemas.microsoft.com/office/powerpoint/2010/main" xmlns="" val="2581243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Games You Enjoy Playing Most</a:t>
            </a:r>
            <a:endParaRPr lang="en-US" b="1"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a:lstStyle/>
          <a:p>
            <a:pPr algn="ctr"/>
            <a:r>
              <a:rPr lang="en-US" dirty="0" smtClean="0">
                <a:latin typeface="Times New Roman" panose="02020603050405020304" pitchFamily="18" charset="0"/>
                <a:cs typeface="Times New Roman" panose="02020603050405020304" pitchFamily="18" charset="0"/>
              </a:rPr>
              <a:t>Games with No Technology</a:t>
            </a:r>
            <a:r>
              <a:rPr lang="en-US" dirty="0" smtClean="0"/>
              <a:t>	</a:t>
            </a:r>
            <a:endParaRPr lang="en-US" dirty="0"/>
          </a:p>
        </p:txBody>
      </p:sp>
      <p:sp>
        <p:nvSpPr>
          <p:cNvPr id="6" name="Content Placeholder 5"/>
          <p:cNvSpPr>
            <a:spLocks noGrp="1"/>
          </p:cNvSpPr>
          <p:nvPr>
            <p:ph sz="half" idx="2"/>
          </p:nvPr>
        </p:nvSpPr>
        <p:spPr/>
        <p:txBody>
          <a:bodyPr>
            <a:normAutofit fontScale="92500" lnSpcReduction="20000"/>
          </a:bodyPr>
          <a:lstStyle/>
          <a:p>
            <a:r>
              <a:rPr lang="en-US" dirty="0" smtClean="0"/>
              <a:t>Swimming</a:t>
            </a:r>
          </a:p>
          <a:p>
            <a:r>
              <a:rPr lang="en-US" dirty="0" smtClean="0"/>
              <a:t>Baseball</a:t>
            </a:r>
          </a:p>
          <a:p>
            <a:r>
              <a:rPr lang="en-US" dirty="0" smtClean="0"/>
              <a:t>Uno</a:t>
            </a:r>
          </a:p>
          <a:p>
            <a:r>
              <a:rPr lang="en-US" dirty="0" smtClean="0"/>
              <a:t>Beat the Landlord</a:t>
            </a:r>
          </a:p>
          <a:p>
            <a:r>
              <a:rPr lang="en-US" dirty="0" smtClean="0"/>
              <a:t>Army Chess</a:t>
            </a:r>
          </a:p>
          <a:p>
            <a:r>
              <a:rPr lang="en-US" dirty="0" smtClean="0"/>
              <a:t>The Killers Games</a:t>
            </a:r>
          </a:p>
          <a:p>
            <a:r>
              <a:rPr lang="en-US" dirty="0" smtClean="0"/>
              <a:t>The Werewolf Game</a:t>
            </a:r>
          </a:p>
          <a:p>
            <a:r>
              <a:rPr lang="en-US" dirty="0" smtClean="0"/>
              <a:t>Three Kingdoms Game</a:t>
            </a:r>
          </a:p>
          <a:p>
            <a:r>
              <a:rPr lang="en-US" smtClean="0"/>
              <a:t>Mahjong</a:t>
            </a:r>
            <a:endParaRPr lang="en-US" dirty="0" smtClean="0"/>
          </a:p>
          <a:p>
            <a:endParaRPr lang="en-US" dirty="0"/>
          </a:p>
        </p:txBody>
      </p:sp>
      <p:sp>
        <p:nvSpPr>
          <p:cNvPr id="7" name="Text Placeholder 6"/>
          <p:cNvSpPr>
            <a:spLocks noGrp="1"/>
          </p:cNvSpPr>
          <p:nvPr>
            <p:ph type="body" sz="quarter" idx="3"/>
          </p:nvPr>
        </p:nvSpPr>
        <p:spPr/>
        <p:txBody>
          <a:bodyPr/>
          <a:lstStyle/>
          <a:p>
            <a:pPr algn="ctr"/>
            <a:r>
              <a:rPr lang="en-US" dirty="0" smtClean="0">
                <a:latin typeface="Times New Roman" panose="02020603050405020304" pitchFamily="18" charset="0"/>
                <a:cs typeface="Times New Roman" panose="02020603050405020304" pitchFamily="18" charset="0"/>
              </a:rPr>
              <a:t>Games Using Technology</a:t>
            </a:r>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p:txBody>
          <a:bodyPr/>
          <a:lstStyle/>
          <a:p>
            <a:r>
              <a:rPr lang="en-US" dirty="0" smtClean="0"/>
              <a:t>Fruit  </a:t>
            </a:r>
            <a:r>
              <a:rPr lang="en-US" dirty="0" smtClean="0"/>
              <a:t>Ninja</a:t>
            </a:r>
          </a:p>
          <a:p>
            <a:r>
              <a:rPr lang="en-US" dirty="0" smtClean="0"/>
              <a:t>Rhythm Master</a:t>
            </a:r>
          </a:p>
          <a:p>
            <a:r>
              <a:rPr lang="en-US" dirty="0" smtClean="0"/>
              <a:t>Plants vs. Zombies</a:t>
            </a:r>
          </a:p>
          <a:p>
            <a:r>
              <a:rPr lang="en-US" dirty="0" smtClean="0"/>
              <a:t>Air Traffic Controller</a:t>
            </a:r>
          </a:p>
          <a:p>
            <a:endParaRPr lang="en-US" dirty="0" smtClean="0"/>
          </a:p>
          <a:p>
            <a:endParaRPr lang="en-US" dirty="0"/>
          </a:p>
        </p:txBody>
      </p:sp>
    </p:spTree>
    <p:extLst>
      <p:ext uri="{BB962C8B-B14F-4D97-AF65-F5344CB8AC3E}">
        <p14:creationId xmlns:p14="http://schemas.microsoft.com/office/powerpoint/2010/main" xmlns="" val="1836999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7200" b="1" dirty="0" smtClean="0">
                <a:latin typeface="Times New Roman" panose="02020603050405020304" pitchFamily="18" charset="0"/>
                <a:cs typeface="Times New Roman" panose="02020603050405020304" pitchFamily="18" charset="0"/>
              </a:rPr>
              <a:t>Adjective Opposites </a:t>
            </a:r>
            <a:r>
              <a:rPr lang="en-US" sz="7200" dirty="0" smtClean="0">
                <a:latin typeface="Times New Roman" panose="02020603050405020304" pitchFamily="18" charset="0"/>
                <a:cs typeface="Times New Roman" panose="02020603050405020304" pitchFamily="18" charset="0"/>
              </a:rPr>
              <a:t>Crossword Puzzle</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147597"/>
            <a:ext cx="10515600" cy="4351338"/>
          </a:xfrm>
        </p:spPr>
        <p:txBody>
          <a:bodyPr/>
          <a:lstStyle/>
          <a:p>
            <a:r>
              <a:rPr lang="en-US" sz="4800" dirty="0" smtClean="0">
                <a:latin typeface="Times New Roman" panose="02020603050405020304" pitchFamily="18" charset="0"/>
                <a:cs typeface="Times New Roman" panose="02020603050405020304" pitchFamily="18" charset="0"/>
              </a:rPr>
              <a:t>Form groups of 2 or 3.</a:t>
            </a:r>
          </a:p>
          <a:p>
            <a:r>
              <a:rPr lang="en-US" sz="4800" dirty="0" smtClean="0">
                <a:latin typeface="Times New Roman" panose="02020603050405020304" pitchFamily="18" charset="0"/>
                <a:cs typeface="Times New Roman" panose="02020603050405020304" pitchFamily="18" charset="0"/>
              </a:rPr>
              <a:t>Working together complete the crossword puzzle; no technology please.</a:t>
            </a:r>
          </a:p>
          <a:p>
            <a:r>
              <a:rPr lang="en-US" sz="4800" dirty="0" smtClean="0">
                <a:latin typeface="Times New Roman" panose="02020603050405020304" pitchFamily="18" charset="0"/>
                <a:cs typeface="Times New Roman" panose="02020603050405020304" pitchFamily="18" charset="0"/>
              </a:rPr>
              <a:t>When completed come to the front and check your answers.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91530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Homonyms / Definitions #1</a:t>
            </a:r>
            <a:endParaRPr lang="en-US" dirty="0"/>
          </a:p>
        </p:txBody>
      </p:sp>
      <p:sp>
        <p:nvSpPr>
          <p:cNvPr id="4" name="Content Placeholder 3"/>
          <p:cNvSpPr>
            <a:spLocks noGrp="1"/>
          </p:cNvSpPr>
          <p:nvPr>
            <p:ph sz="half" idx="1"/>
          </p:nvPr>
        </p:nvSpPr>
        <p:spPr/>
        <p:txBody>
          <a:bodyPr>
            <a:noAutofit/>
          </a:bodyPr>
          <a:lstStyle/>
          <a:p>
            <a:pPr marL="0" indent="0" algn="ctr">
              <a:buNone/>
            </a:pPr>
            <a:r>
              <a:rPr lang="en-US" sz="4400" dirty="0" smtClean="0"/>
              <a:t>Aid </a:t>
            </a:r>
          </a:p>
          <a:p>
            <a:pPr marL="0" indent="0" algn="ctr">
              <a:buNone/>
            </a:pPr>
            <a:r>
              <a:rPr lang="en-US" sz="4400" dirty="0" smtClean="0"/>
              <a:t>Air</a:t>
            </a:r>
          </a:p>
          <a:p>
            <a:pPr marL="0" indent="0" algn="ctr">
              <a:buNone/>
            </a:pPr>
            <a:r>
              <a:rPr lang="en-US" sz="4400" dirty="0" smtClean="0"/>
              <a:t>Aisle</a:t>
            </a:r>
            <a:br>
              <a:rPr lang="en-US" sz="4400" dirty="0" smtClean="0"/>
            </a:br>
            <a:r>
              <a:rPr lang="en-US" sz="4400" dirty="0" smtClean="0"/>
              <a:t>Allowed</a:t>
            </a:r>
            <a:br>
              <a:rPr lang="en-US" sz="4400" dirty="0" smtClean="0"/>
            </a:br>
            <a:r>
              <a:rPr lang="en-US" sz="4400" dirty="0" smtClean="0"/>
              <a:t>Ant</a:t>
            </a:r>
          </a:p>
          <a:p>
            <a:pPr marL="0" indent="0" algn="ctr">
              <a:buNone/>
            </a:pPr>
            <a:r>
              <a:rPr lang="en-US" sz="4400" dirty="0" smtClean="0"/>
              <a:t>Ate  </a:t>
            </a:r>
          </a:p>
          <a:p>
            <a:endParaRPr lang="en-US" dirty="0"/>
          </a:p>
        </p:txBody>
      </p:sp>
      <p:sp>
        <p:nvSpPr>
          <p:cNvPr id="6" name="Content Placeholder 5"/>
          <p:cNvSpPr>
            <a:spLocks noGrp="1"/>
          </p:cNvSpPr>
          <p:nvPr>
            <p:ph sz="half" idx="2"/>
          </p:nvPr>
        </p:nvSpPr>
        <p:spPr/>
        <p:txBody>
          <a:bodyPr/>
          <a:lstStyle/>
          <a:p>
            <a:pPr marL="0" indent="0" algn="ctr">
              <a:buNone/>
            </a:pPr>
            <a:r>
              <a:rPr lang="en-US" dirty="0" smtClean="0"/>
              <a:t>	</a:t>
            </a:r>
            <a:r>
              <a:rPr lang="en-US" sz="4400" dirty="0" smtClean="0"/>
              <a:t>Aide</a:t>
            </a:r>
          </a:p>
          <a:p>
            <a:pPr marL="0" indent="0" algn="ctr">
              <a:buNone/>
            </a:pPr>
            <a:r>
              <a:rPr lang="en-US" sz="4400" dirty="0" smtClean="0"/>
              <a:t>	Err</a:t>
            </a:r>
          </a:p>
          <a:p>
            <a:pPr marL="0" indent="0" algn="ctr">
              <a:buNone/>
            </a:pPr>
            <a:r>
              <a:rPr lang="en-US" sz="4400" dirty="0" smtClean="0"/>
              <a:t>	Isle</a:t>
            </a:r>
          </a:p>
          <a:p>
            <a:pPr marL="0" indent="0" algn="ctr">
              <a:buNone/>
            </a:pPr>
            <a:r>
              <a:rPr lang="en-US" sz="4400" dirty="0" smtClean="0"/>
              <a:t>	Aloud</a:t>
            </a:r>
          </a:p>
          <a:p>
            <a:pPr marL="0" indent="0" algn="ctr">
              <a:buNone/>
            </a:pPr>
            <a:r>
              <a:rPr lang="en-US" sz="4400" dirty="0" smtClean="0"/>
              <a:t>	Aunt</a:t>
            </a:r>
          </a:p>
          <a:p>
            <a:pPr marL="0" indent="0" algn="ctr">
              <a:buNone/>
            </a:pPr>
            <a:r>
              <a:rPr lang="en-US" sz="4400" dirty="0" smtClean="0"/>
              <a:t>	eight </a:t>
            </a:r>
          </a:p>
          <a:p>
            <a:endParaRPr lang="en-US" dirty="0"/>
          </a:p>
        </p:txBody>
      </p:sp>
    </p:spTree>
    <p:extLst>
      <p:ext uri="{BB962C8B-B14F-4D97-AF65-F5344CB8AC3E}">
        <p14:creationId xmlns:p14="http://schemas.microsoft.com/office/powerpoint/2010/main" xmlns="" val="2796097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Homonyms / </a:t>
            </a:r>
            <a:r>
              <a:rPr lang="en-US" dirty="0" smtClean="0"/>
              <a:t>Definitions #2</a:t>
            </a:r>
            <a:endParaRPr lang="en-US" dirty="0"/>
          </a:p>
        </p:txBody>
      </p:sp>
      <p:sp>
        <p:nvSpPr>
          <p:cNvPr id="5" name="Content Placeholder 4"/>
          <p:cNvSpPr>
            <a:spLocks noGrp="1"/>
          </p:cNvSpPr>
          <p:nvPr>
            <p:ph sz="half" idx="1"/>
          </p:nvPr>
        </p:nvSpPr>
        <p:spPr/>
        <p:txBody>
          <a:bodyPr>
            <a:normAutofit fontScale="92500" lnSpcReduction="10000"/>
          </a:bodyPr>
          <a:lstStyle/>
          <a:p>
            <a:pPr marL="0" indent="0" algn="ctr">
              <a:buNone/>
            </a:pPr>
            <a:r>
              <a:rPr lang="en-US" sz="4400" dirty="0"/>
              <a:t>bare </a:t>
            </a:r>
            <a:r>
              <a:rPr lang="en-US" sz="4400" dirty="0" smtClean="0"/>
              <a:t>  </a:t>
            </a:r>
            <a:endParaRPr lang="en-US" sz="4400" dirty="0"/>
          </a:p>
          <a:p>
            <a:pPr marL="0" indent="0" algn="ctr">
              <a:buNone/>
            </a:pPr>
            <a:r>
              <a:rPr lang="en-US" sz="4400" dirty="0"/>
              <a:t>berry </a:t>
            </a:r>
            <a:r>
              <a:rPr lang="en-US" sz="4400" dirty="0" smtClean="0"/>
              <a:t> </a:t>
            </a:r>
            <a:endParaRPr lang="en-US" sz="4400" dirty="0"/>
          </a:p>
          <a:p>
            <a:pPr marL="0" indent="0" algn="ctr">
              <a:buNone/>
            </a:pPr>
            <a:r>
              <a:rPr lang="en-US" sz="4400" dirty="0"/>
              <a:t>base </a:t>
            </a:r>
            <a:r>
              <a:rPr lang="en-US" sz="4400" dirty="0" smtClean="0"/>
              <a:t> </a:t>
            </a:r>
            <a:endParaRPr lang="en-US" sz="4400" dirty="0"/>
          </a:p>
          <a:p>
            <a:pPr marL="0" indent="0" algn="ctr">
              <a:buNone/>
            </a:pPr>
            <a:r>
              <a:rPr lang="en-US" sz="4400" dirty="0"/>
              <a:t>be </a:t>
            </a:r>
            <a:r>
              <a:rPr lang="en-US" sz="4400" dirty="0" smtClean="0"/>
              <a:t>   </a:t>
            </a:r>
            <a:endParaRPr lang="en-US" sz="4400" dirty="0"/>
          </a:p>
          <a:p>
            <a:pPr marL="0" indent="0" algn="ctr">
              <a:buNone/>
            </a:pPr>
            <a:r>
              <a:rPr lang="en-US" sz="4400" dirty="0"/>
              <a:t>beach </a:t>
            </a:r>
            <a:r>
              <a:rPr lang="en-US" sz="4400" dirty="0" smtClean="0"/>
              <a:t> </a:t>
            </a:r>
            <a:endParaRPr lang="en-US" sz="4400" dirty="0"/>
          </a:p>
          <a:p>
            <a:pPr marL="0" indent="0" algn="ctr">
              <a:buNone/>
            </a:pPr>
            <a:r>
              <a:rPr lang="en-US" sz="4400" dirty="0"/>
              <a:t>beat </a:t>
            </a:r>
            <a:r>
              <a:rPr lang="en-US" sz="4400" dirty="0" smtClean="0"/>
              <a:t> </a:t>
            </a:r>
            <a:r>
              <a:rPr lang="en-US" sz="4400" dirty="0"/>
              <a:t/>
            </a:r>
            <a:br>
              <a:rPr lang="en-US" sz="4400" dirty="0"/>
            </a:br>
            <a:endParaRPr lang="en-US" sz="4400" dirty="0"/>
          </a:p>
          <a:p>
            <a:endParaRPr lang="en-US" dirty="0"/>
          </a:p>
        </p:txBody>
      </p:sp>
      <p:sp>
        <p:nvSpPr>
          <p:cNvPr id="6" name="Content Placeholder 5"/>
          <p:cNvSpPr>
            <a:spLocks noGrp="1"/>
          </p:cNvSpPr>
          <p:nvPr>
            <p:ph sz="half" idx="2"/>
          </p:nvPr>
        </p:nvSpPr>
        <p:spPr/>
        <p:txBody>
          <a:bodyPr>
            <a:normAutofit fontScale="92500" lnSpcReduction="10000"/>
          </a:bodyPr>
          <a:lstStyle/>
          <a:p>
            <a:pPr marL="0" indent="0" algn="ctr">
              <a:buNone/>
            </a:pPr>
            <a:r>
              <a:rPr lang="en-US" sz="4400" dirty="0"/>
              <a:t>bear </a:t>
            </a:r>
            <a:r>
              <a:rPr lang="en-US" sz="4400" dirty="0" smtClean="0"/>
              <a:t> </a:t>
            </a:r>
          </a:p>
          <a:p>
            <a:pPr marL="0" indent="0" algn="ctr">
              <a:buNone/>
            </a:pPr>
            <a:r>
              <a:rPr lang="en-US" sz="4400" dirty="0" smtClean="0"/>
              <a:t>bury  </a:t>
            </a:r>
          </a:p>
          <a:p>
            <a:pPr marL="0" indent="0" algn="ctr">
              <a:buNone/>
            </a:pPr>
            <a:r>
              <a:rPr lang="en-US" sz="4400" dirty="0" smtClean="0"/>
              <a:t>bass  </a:t>
            </a:r>
          </a:p>
          <a:p>
            <a:pPr marL="0" indent="0" algn="ctr">
              <a:buNone/>
            </a:pPr>
            <a:r>
              <a:rPr lang="en-US" sz="4400" dirty="0" smtClean="0"/>
              <a:t>bee  </a:t>
            </a:r>
          </a:p>
          <a:p>
            <a:pPr marL="0" indent="0" algn="ctr">
              <a:buNone/>
            </a:pPr>
            <a:r>
              <a:rPr lang="en-US" sz="4400" dirty="0" smtClean="0"/>
              <a:t>beech  </a:t>
            </a:r>
          </a:p>
          <a:p>
            <a:pPr marL="0" indent="0" algn="ctr">
              <a:buNone/>
            </a:pPr>
            <a:r>
              <a:rPr lang="en-US" sz="4400" dirty="0" smtClean="0"/>
              <a:t>beet  </a:t>
            </a:r>
            <a:endParaRPr lang="en-US" sz="4400" dirty="0"/>
          </a:p>
        </p:txBody>
      </p:sp>
    </p:spTree>
    <p:extLst>
      <p:ext uri="{BB962C8B-B14F-4D97-AF65-F5344CB8AC3E}">
        <p14:creationId xmlns:p14="http://schemas.microsoft.com/office/powerpoint/2010/main" xmlns="" val="564784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Homonyms / </a:t>
            </a:r>
            <a:r>
              <a:rPr lang="en-US" dirty="0" smtClean="0"/>
              <a:t>Definitions #3</a:t>
            </a:r>
            <a:endParaRPr lang="en-US" dirty="0"/>
          </a:p>
        </p:txBody>
      </p:sp>
      <p:sp>
        <p:nvSpPr>
          <p:cNvPr id="3" name="Content Placeholder 2"/>
          <p:cNvSpPr>
            <a:spLocks noGrp="1"/>
          </p:cNvSpPr>
          <p:nvPr>
            <p:ph sz="half" idx="1"/>
          </p:nvPr>
        </p:nvSpPr>
        <p:spPr/>
        <p:txBody>
          <a:bodyPr>
            <a:normAutofit fontScale="92500" lnSpcReduction="20000"/>
          </a:bodyPr>
          <a:lstStyle/>
          <a:p>
            <a:pPr marL="0" indent="0" algn="ctr">
              <a:buNone/>
            </a:pPr>
            <a:r>
              <a:rPr lang="en-US" sz="4800" dirty="0" smtClean="0"/>
              <a:t>cell  </a:t>
            </a:r>
            <a:br>
              <a:rPr lang="en-US" sz="4800" dirty="0" smtClean="0"/>
            </a:br>
            <a:r>
              <a:rPr lang="en-US" sz="4800" dirty="0" smtClean="0"/>
              <a:t>cent  </a:t>
            </a:r>
          </a:p>
          <a:p>
            <a:pPr marL="0" indent="0" algn="ctr">
              <a:buNone/>
            </a:pPr>
            <a:r>
              <a:rPr lang="en-US" sz="4800" dirty="0" smtClean="0"/>
              <a:t>cereal  </a:t>
            </a:r>
            <a:r>
              <a:rPr lang="en-US" sz="4800" dirty="0"/>
              <a:t/>
            </a:r>
            <a:br>
              <a:rPr lang="en-US" sz="4800" dirty="0"/>
            </a:br>
            <a:r>
              <a:rPr lang="en-US" sz="4800" dirty="0" smtClean="0"/>
              <a:t>Chile  </a:t>
            </a:r>
            <a:r>
              <a:rPr lang="en-US" sz="4800" dirty="0"/>
              <a:t/>
            </a:r>
            <a:br>
              <a:rPr lang="en-US" sz="4800" dirty="0"/>
            </a:br>
            <a:r>
              <a:rPr lang="en-US" sz="4800" dirty="0" smtClean="0"/>
              <a:t>chord  </a:t>
            </a:r>
            <a:r>
              <a:rPr lang="en-US" sz="4800" dirty="0"/>
              <a:t/>
            </a:r>
            <a:br>
              <a:rPr lang="en-US" sz="4800" dirty="0"/>
            </a:br>
            <a:r>
              <a:rPr lang="en-US" sz="4800" dirty="0" smtClean="0"/>
              <a:t>cite  </a:t>
            </a:r>
            <a:r>
              <a:rPr lang="en-US" sz="4800" dirty="0"/>
              <a:t/>
            </a:r>
            <a:br>
              <a:rPr lang="en-US" sz="4800" dirty="0"/>
            </a:br>
            <a:r>
              <a:rPr lang="en-US" sz="4800" dirty="0" smtClean="0"/>
              <a:t>close  </a:t>
            </a:r>
            <a:r>
              <a:rPr lang="en-US" dirty="0"/>
              <a:t/>
            </a:r>
            <a:br>
              <a:rPr lang="en-US" dirty="0"/>
            </a:br>
            <a:endParaRPr lang="en-US" dirty="0"/>
          </a:p>
        </p:txBody>
      </p:sp>
      <p:sp>
        <p:nvSpPr>
          <p:cNvPr id="4" name="Content Placeholder 3"/>
          <p:cNvSpPr>
            <a:spLocks noGrp="1"/>
          </p:cNvSpPr>
          <p:nvPr>
            <p:ph sz="half" idx="2"/>
          </p:nvPr>
        </p:nvSpPr>
        <p:spPr/>
        <p:txBody>
          <a:bodyPr>
            <a:normAutofit fontScale="92500" lnSpcReduction="20000"/>
          </a:bodyPr>
          <a:lstStyle/>
          <a:p>
            <a:pPr marL="0" indent="0" algn="ctr">
              <a:buNone/>
            </a:pPr>
            <a:r>
              <a:rPr lang="en-US" sz="4800" dirty="0" smtClean="0"/>
              <a:t>sell  </a:t>
            </a:r>
          </a:p>
          <a:p>
            <a:pPr marL="0" indent="0" algn="ctr">
              <a:buNone/>
            </a:pPr>
            <a:r>
              <a:rPr lang="en-US" sz="4800" dirty="0" smtClean="0"/>
              <a:t>sent  </a:t>
            </a:r>
          </a:p>
          <a:p>
            <a:pPr marL="0" indent="0" algn="ctr">
              <a:buNone/>
            </a:pPr>
            <a:r>
              <a:rPr lang="en-US" sz="4800" dirty="0" smtClean="0"/>
              <a:t>serial  </a:t>
            </a:r>
          </a:p>
          <a:p>
            <a:pPr marL="0" indent="0" algn="ctr">
              <a:buNone/>
            </a:pPr>
            <a:r>
              <a:rPr lang="en-US" sz="4800" dirty="0" smtClean="0"/>
              <a:t>chilly  </a:t>
            </a:r>
          </a:p>
          <a:p>
            <a:pPr marL="0" indent="0" algn="ctr">
              <a:buNone/>
            </a:pPr>
            <a:r>
              <a:rPr lang="en-US" sz="4800" dirty="0" smtClean="0"/>
              <a:t>cord  </a:t>
            </a:r>
          </a:p>
          <a:p>
            <a:pPr marL="0" indent="0" algn="ctr">
              <a:buNone/>
            </a:pPr>
            <a:r>
              <a:rPr lang="en-US" sz="4800" dirty="0" smtClean="0"/>
              <a:t>site  </a:t>
            </a:r>
          </a:p>
          <a:p>
            <a:pPr marL="0" indent="0" algn="ctr">
              <a:buNone/>
            </a:pPr>
            <a:r>
              <a:rPr lang="en-US" sz="4800" dirty="0" smtClean="0"/>
              <a:t>clothes  </a:t>
            </a:r>
          </a:p>
          <a:p>
            <a:pPr marL="0" indent="0">
              <a:buNone/>
            </a:pPr>
            <a:endParaRPr lang="en-US" dirty="0"/>
          </a:p>
          <a:p>
            <a:endParaRPr lang="en-US" dirty="0"/>
          </a:p>
        </p:txBody>
      </p:sp>
    </p:spTree>
    <p:extLst>
      <p:ext uri="{BB962C8B-B14F-4D97-AF65-F5344CB8AC3E}">
        <p14:creationId xmlns:p14="http://schemas.microsoft.com/office/powerpoint/2010/main" xmlns="" val="4017555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Homonyms / </a:t>
            </a:r>
            <a:r>
              <a:rPr lang="en-US" dirty="0" smtClean="0"/>
              <a:t>Definitions #4</a:t>
            </a:r>
            <a:endParaRPr lang="en-US" dirty="0"/>
          </a:p>
        </p:txBody>
      </p:sp>
      <p:sp>
        <p:nvSpPr>
          <p:cNvPr id="3" name="Content Placeholder 2"/>
          <p:cNvSpPr>
            <a:spLocks noGrp="1"/>
          </p:cNvSpPr>
          <p:nvPr>
            <p:ph sz="half" idx="1"/>
          </p:nvPr>
        </p:nvSpPr>
        <p:spPr/>
        <p:txBody>
          <a:bodyPr>
            <a:normAutofit lnSpcReduction="10000"/>
          </a:bodyPr>
          <a:lstStyle/>
          <a:p>
            <a:pPr marL="0" indent="0" algn="ctr">
              <a:buNone/>
            </a:pPr>
            <a:r>
              <a:rPr lang="en-US" sz="4400" dirty="0"/>
              <a:t>council </a:t>
            </a:r>
            <a:r>
              <a:rPr lang="en-US" sz="4400" dirty="0" smtClean="0"/>
              <a:t> </a:t>
            </a:r>
            <a:endParaRPr lang="en-US" sz="4400" dirty="0"/>
          </a:p>
          <a:p>
            <a:pPr marL="0" indent="0" algn="ctr">
              <a:buNone/>
            </a:pPr>
            <a:r>
              <a:rPr lang="en-US" sz="4400" dirty="0"/>
              <a:t>creak </a:t>
            </a:r>
            <a:r>
              <a:rPr lang="en-US" sz="4400" dirty="0" smtClean="0"/>
              <a:t> </a:t>
            </a:r>
            <a:endParaRPr lang="en-US" sz="4400" dirty="0"/>
          </a:p>
          <a:p>
            <a:pPr marL="0" indent="0" algn="ctr">
              <a:buNone/>
            </a:pPr>
            <a:r>
              <a:rPr lang="en-US" sz="4400" dirty="0"/>
              <a:t>crews </a:t>
            </a:r>
            <a:r>
              <a:rPr lang="en-US" sz="4400" dirty="0" smtClean="0"/>
              <a:t> </a:t>
            </a:r>
          </a:p>
          <a:p>
            <a:pPr marL="0" indent="0" algn="ctr">
              <a:buNone/>
            </a:pPr>
            <a:r>
              <a:rPr lang="en-US" sz="4400" dirty="0" smtClean="0"/>
              <a:t>dear  </a:t>
            </a:r>
          </a:p>
          <a:p>
            <a:pPr marL="0" indent="0" algn="ctr">
              <a:buNone/>
            </a:pPr>
            <a:r>
              <a:rPr lang="en-US" sz="4400" dirty="0" smtClean="0"/>
              <a:t>dew  </a:t>
            </a:r>
            <a:r>
              <a:rPr lang="en-US" sz="4400" dirty="0"/>
              <a:t/>
            </a:r>
            <a:br>
              <a:rPr lang="en-US" sz="4400" dirty="0"/>
            </a:br>
            <a:r>
              <a:rPr lang="en-US" sz="4400" dirty="0" smtClean="0"/>
              <a:t>die  </a:t>
            </a:r>
            <a:r>
              <a:rPr lang="en-US" dirty="0"/>
              <a:t/>
            </a:r>
            <a:br>
              <a:rPr lang="en-US" dirty="0"/>
            </a:br>
            <a:endParaRPr lang="en-US" dirty="0"/>
          </a:p>
          <a:p>
            <a:endParaRPr lang="en-US" dirty="0"/>
          </a:p>
        </p:txBody>
      </p:sp>
      <p:sp>
        <p:nvSpPr>
          <p:cNvPr id="4" name="Content Placeholder 3"/>
          <p:cNvSpPr>
            <a:spLocks noGrp="1"/>
          </p:cNvSpPr>
          <p:nvPr>
            <p:ph sz="half" idx="2"/>
          </p:nvPr>
        </p:nvSpPr>
        <p:spPr/>
        <p:txBody>
          <a:bodyPr>
            <a:normAutofit lnSpcReduction="10000"/>
          </a:bodyPr>
          <a:lstStyle/>
          <a:p>
            <a:pPr marL="0" indent="0" algn="ctr">
              <a:buNone/>
            </a:pPr>
            <a:r>
              <a:rPr lang="en-US" sz="4400" dirty="0"/>
              <a:t>counsel </a:t>
            </a:r>
            <a:r>
              <a:rPr lang="en-US" sz="4400" dirty="0" smtClean="0"/>
              <a:t> </a:t>
            </a:r>
          </a:p>
          <a:p>
            <a:pPr marL="0" indent="0" algn="ctr">
              <a:buNone/>
            </a:pPr>
            <a:r>
              <a:rPr lang="en-US" sz="4400" dirty="0" smtClean="0"/>
              <a:t>creek  </a:t>
            </a:r>
          </a:p>
          <a:p>
            <a:pPr marL="0" indent="0" algn="ctr">
              <a:buNone/>
            </a:pPr>
            <a:r>
              <a:rPr lang="en-US" sz="4400" dirty="0" smtClean="0"/>
              <a:t>cruise  </a:t>
            </a:r>
          </a:p>
          <a:p>
            <a:pPr marL="0" indent="0" algn="ctr">
              <a:buNone/>
            </a:pPr>
            <a:r>
              <a:rPr lang="en-US" sz="4400" dirty="0" smtClean="0"/>
              <a:t>deer  </a:t>
            </a:r>
          </a:p>
          <a:p>
            <a:pPr marL="0" indent="0" algn="ctr">
              <a:buNone/>
            </a:pPr>
            <a:r>
              <a:rPr lang="en-US" sz="4400" dirty="0"/>
              <a:t>due </a:t>
            </a:r>
            <a:r>
              <a:rPr lang="en-US" sz="4400" dirty="0" smtClean="0"/>
              <a:t> </a:t>
            </a:r>
          </a:p>
          <a:p>
            <a:pPr marL="0" indent="0" algn="ctr">
              <a:buNone/>
            </a:pPr>
            <a:r>
              <a:rPr lang="en-US" sz="4400" dirty="0" smtClean="0"/>
              <a:t>dye  </a:t>
            </a:r>
            <a:endParaRPr lang="en-US" sz="4400" dirty="0"/>
          </a:p>
        </p:txBody>
      </p:sp>
    </p:spTree>
    <p:extLst>
      <p:ext uri="{BB962C8B-B14F-4D97-AF65-F5344CB8AC3E}">
        <p14:creationId xmlns:p14="http://schemas.microsoft.com/office/powerpoint/2010/main" xmlns="" val="2890873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xmlns="" val="904640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Guess – Guess – Guess – Guess</a:t>
            </a:r>
            <a:br>
              <a:rPr lang="en-US" dirty="0" smtClean="0"/>
            </a:br>
            <a:r>
              <a:rPr lang="en-US" dirty="0" err="1" smtClean="0"/>
              <a:t>Descriptionary</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869810" y="2073291"/>
            <a:ext cx="6386732" cy="478470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72221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t>
            </a: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and from</a:t>
            </a:r>
          </a:p>
          <a:p>
            <a:pPr algn="ct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2056363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xmlns=""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xmlns="" val="28643769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xmlns="">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23857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0359881"/>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xmlns="">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82944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xmlns="" val="692560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959419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xmlns="" val="5683247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32</a:t>
            </a:fld>
            <a:endParaRPr lang="en-US"/>
          </a:p>
        </p:txBody>
      </p:sp>
    </p:spTree>
    <p:extLst>
      <p:ext uri="{BB962C8B-B14F-4D97-AF65-F5344CB8AC3E}">
        <p14:creationId xmlns:p14="http://schemas.microsoft.com/office/powerpoint/2010/main" xmlns="" val="4183400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607" y="896059"/>
            <a:ext cx="10515600" cy="1325563"/>
          </a:xfrm>
        </p:spPr>
        <p:txBody>
          <a:bodyPr>
            <a:normAutofit fontScale="90000"/>
          </a:bodyPr>
          <a:lstStyle/>
          <a:p>
            <a:pPr algn="ctr"/>
            <a:r>
              <a:rPr lang="en-US" sz="6000" b="1" dirty="0" smtClean="0">
                <a:latin typeface="Times New Roman" panose="02020603050405020304" pitchFamily="18" charset="0"/>
                <a:cs typeface="Times New Roman" panose="02020603050405020304" pitchFamily="18" charset="0"/>
              </a:rPr>
              <a:t>Next English Corner</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Christmas Party Part I</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December 17, 2013</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PM</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3055302"/>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218-this same room.</a:t>
            </a:r>
            <a:endParaRPr lang="en-US" sz="7200"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2857500" cy="21431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88888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H:\DCIM\100MSDCF\DSC00760 Ballentines at English Corner Dec 201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03494" y="1026942"/>
            <a:ext cx="10025575" cy="751918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56655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40042"/>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videoFile r:link="rId1"/>
            <p:extLst>
              <p:ext uri="{DAA4B4D4-6D71-4841-9C94-3DE7FCFB9230}">
                <p14:media xmlns:p14="http://schemas.microsoft.com/office/powerpoint/2010/main" xmlns="" r:embed="rId3"/>
              </p:ext>
            </p:extLst>
          </p:nvPr>
        </p:nvPicPr>
        <p:blipFill>
          <a:blip r:embed="rId4" cstate="print"/>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842868" y="1262776"/>
            <a:ext cx="9387840" cy="704088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The People’s Square</a:t>
            </a:r>
            <a:endParaRPr lang="en-US" sz="4000" dirty="0">
              <a:latin typeface="Times New Roman" panose="02020603050405020304" pitchFamily="18" charset="0"/>
              <a:cs typeface="Times New Roman" panose="02020603050405020304" pitchFamily="18" charset="0"/>
            </a:endParaRPr>
          </a:p>
        </p:txBody>
      </p:sp>
      <p:pic>
        <p:nvPicPr>
          <p:cNvPr id="6" name="china_anthem.rm">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10925908" y="363817"/>
            <a:ext cx="609600" cy="6096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842869" y="1313131"/>
            <a:ext cx="2658794" cy="177252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4501662" y="1313131"/>
            <a:ext cx="6729045" cy="2554545"/>
          </a:xfrm>
          <a:prstGeom prst="rect">
            <a:avLst/>
          </a:prstGeom>
        </p:spPr>
        <p:txBody>
          <a:bodyPr wrap="square">
            <a:spAutoFit/>
          </a:bodyPr>
          <a:lstStyle/>
          <a:p>
            <a:r>
              <a:rPr lang="en-US" sz="2000" dirty="0"/>
              <a:t>Arise, ye who refuse to be slaves</a:t>
            </a:r>
          </a:p>
          <a:p>
            <a:r>
              <a:rPr lang="en-US" sz="2000" dirty="0"/>
              <a:t>With our very flesh and blood Let us build our new Great Wall!</a:t>
            </a:r>
          </a:p>
          <a:p>
            <a:r>
              <a:rPr lang="en-US" sz="2000" dirty="0"/>
              <a:t>The Peoples of China are in the most critical time, </a:t>
            </a:r>
            <a:endParaRPr lang="en-US" sz="2000" dirty="0" smtClean="0"/>
          </a:p>
          <a:p>
            <a:r>
              <a:rPr lang="en-US" sz="2000" dirty="0" smtClean="0"/>
              <a:t>Everybody </a:t>
            </a:r>
            <a:r>
              <a:rPr lang="en-US" sz="2000" dirty="0"/>
              <a:t>must roar his defiance.</a:t>
            </a:r>
          </a:p>
          <a:p>
            <a:r>
              <a:rPr lang="en-US" sz="2000" dirty="0"/>
              <a:t>Arise! Arise! Arise! Millions of hearts with one mind,</a:t>
            </a:r>
          </a:p>
          <a:p>
            <a:r>
              <a:rPr lang="en-US" sz="2000" dirty="0"/>
              <a:t>Brave the enemy's gunfire, March on! Brave the enemy's gunfire,</a:t>
            </a:r>
          </a:p>
          <a:p>
            <a:r>
              <a:rPr lang="en-US" sz="2000" dirty="0"/>
              <a:t>March on! March on! March on, on! </a:t>
            </a:r>
          </a:p>
        </p:txBody>
      </p:sp>
    </p:spTree>
    <p:extLst>
      <p:ext uri="{BB962C8B-B14F-4D97-AF65-F5344CB8AC3E}">
        <p14:creationId xmlns:p14="http://schemas.microsoft.com/office/powerpoint/2010/main" xmlns="" val="11107066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368"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endCondLst>
                    <p:cond evt="onStopAudio" delay="0">
                      <p:tgtEl>
                        <p:sldTgt/>
                      </p:tgtEl>
                    </p:cond>
                  </p:endCondLst>
                </p:cTn>
                <p:tgtEl>
                  <p:spTgt spid="5"/>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368" fill="hold"/>
                                        <p:tgtEl>
                                          <p:spTgt spid="6"/>
                                        </p:tgtEl>
                                      </p:cBhvr>
                                    </p:cmd>
                                  </p:childTnLst>
                                </p:cTn>
                              </p:par>
                            </p:childTnLst>
                          </p:cTn>
                        </p:par>
                      </p:childTnLst>
                    </p:cTn>
                  </p:par>
                </p:childTnLst>
              </p:cTn>
              <p:nextCondLst>
                <p:cond evt="onClick" delay="0">
                  <p:tgtEl>
                    <p:spTgt spid="6"/>
                  </p:tgtEl>
                </p:cond>
              </p:nextCondLst>
            </p:seq>
            <p:video>
              <p:cMediaNode vol="66038">
                <p:cTn id="13" fill="hold" display="0">
                  <p:stCondLst>
                    <p:cond delay="indefinite"/>
                  </p:stCondLst>
                  <p:endCondLst>
                    <p:cond evt="onStopAudio" delay="0">
                      <p:tgtEl>
                        <p:sldTgt/>
                      </p:tgtEl>
                    </p:cond>
                  </p:end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79375"/>
            <a:ext cx="10515600" cy="1325563"/>
          </a:xfrm>
        </p:spPr>
        <p:txBody>
          <a:bodyPr/>
          <a:lstStyle/>
          <a:p>
            <a:pPr algn="ctr"/>
            <a:r>
              <a:rPr lang="en-US" altLang="en-US" smtClean="0"/>
              <a:t>Christmas Is Coming</a:t>
            </a:r>
          </a:p>
        </p:txBody>
      </p:sp>
      <p:sp>
        <p:nvSpPr>
          <p:cNvPr id="6" name="Content Placeholder 5"/>
          <p:cNvSpPr>
            <a:spLocks noGrp="1"/>
          </p:cNvSpPr>
          <p:nvPr>
            <p:ph sz="half" idx="1"/>
          </p:nvPr>
        </p:nvSpPr>
        <p:spPr>
          <a:xfrm>
            <a:off x="371475" y="957263"/>
            <a:ext cx="5632450" cy="5345063"/>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You’ve heard of Dasher, and Dancer, </a:t>
            </a:r>
            <a:r>
              <a:rPr lang="en-US" sz="4100" dirty="0" err="1" smtClean="0">
                <a:latin typeface="Times New Roman" panose="02020603050405020304" pitchFamily="18" charset="0"/>
                <a:cs typeface="Times New Roman" panose="02020603050405020304" pitchFamily="18" charset="0"/>
              </a:rPr>
              <a:t>Prancer</a:t>
            </a:r>
            <a:r>
              <a:rPr lang="en-US" sz="4100" dirty="0" smtClean="0">
                <a:latin typeface="Times New Roman" panose="02020603050405020304" pitchFamily="18" charset="0"/>
                <a:cs typeface="Times New Roman" panose="02020603050405020304" pitchFamily="18" charset="0"/>
              </a:rPr>
              <a:t>, and </a:t>
            </a:r>
            <a:r>
              <a:rPr lang="en-US" sz="4100" dirty="0" err="1" smtClean="0">
                <a:latin typeface="Times New Roman" panose="02020603050405020304" pitchFamily="18" charset="0"/>
                <a:cs typeface="Times New Roman" panose="02020603050405020304" pitchFamily="18" charset="0"/>
              </a:rPr>
              <a:t>Vixin</a:t>
            </a:r>
            <a:r>
              <a:rPr lang="en-US" sz="4100" dirty="0" smtClean="0">
                <a:latin typeface="Times New Roman" panose="02020603050405020304" pitchFamily="18" charset="0"/>
                <a:cs typeface="Times New Roman" panose="02020603050405020304" pitchFamily="18" charset="0"/>
              </a:rPr>
              <a:t>,</a:t>
            </a: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Comet, Cupid, Donner, and </a:t>
            </a:r>
            <a:r>
              <a:rPr lang="en-US" sz="4100" dirty="0" err="1" smtClean="0">
                <a:latin typeface="Times New Roman" panose="02020603050405020304" pitchFamily="18" charset="0"/>
                <a:cs typeface="Times New Roman" panose="02020603050405020304" pitchFamily="18" charset="0"/>
              </a:rPr>
              <a:t>Blitizen</a:t>
            </a:r>
            <a:endParaRPr lang="en-US" sz="4100" dirty="0" smtClean="0">
              <a:latin typeface="Times New Roman" panose="02020603050405020304" pitchFamily="18" charset="0"/>
              <a:cs typeface="Times New Roman" panose="02020603050405020304" pitchFamily="18" charset="0"/>
            </a:endParaRP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But do you recall the most famous reindeer of all?</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Rudolph, the red-nosed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had a very shiny nose.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And if you ever saw him,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you would even say it glows. </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All of the other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used to laugh and call him names.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They never let poor Rudolph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join in any reindeer games.</a:t>
            </a:r>
            <a:r>
              <a:rPr lang="en-US"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t/>
            </a:r>
            <a:br>
              <a:rPr lang="en-US" dirty="0"/>
            </a:br>
            <a:r>
              <a:rPr lang="en-US" b="1" dirty="0"/>
              <a:t> </a:t>
            </a:r>
            <a:endParaRPr lang="en-US" dirty="0"/>
          </a:p>
          <a:p>
            <a:pPr>
              <a:defRPr/>
            </a:pPr>
            <a:endParaRPr lang="en-US" dirty="0"/>
          </a:p>
        </p:txBody>
      </p:sp>
      <p:sp>
        <p:nvSpPr>
          <p:cNvPr id="7" name="Content Placeholder 6"/>
          <p:cNvSpPr>
            <a:spLocks noGrp="1"/>
          </p:cNvSpPr>
          <p:nvPr>
            <p:ph sz="half" idx="2"/>
          </p:nvPr>
        </p:nvSpPr>
        <p:spPr>
          <a:xfrm>
            <a:off x="5846763" y="2506663"/>
            <a:ext cx="5792787" cy="4351337"/>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Then one foggy Christmas Eve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Santa came to say: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with your nose so bright,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won't you guide my sleigh tonight?"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Then all the reindeer loved him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as they shouted out with glee,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the red-nosed reindeer,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you'll go down in history!</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Robert May)</a:t>
            </a:r>
            <a:r>
              <a:rPr lang="en-US" sz="4100" b="1" dirty="0" smtClean="0">
                <a:latin typeface="Times New Roman" panose="02020603050405020304" pitchFamily="18" charset="0"/>
                <a:cs typeface="Times New Roman" panose="02020603050405020304" pitchFamily="18" charset="0"/>
              </a:rPr>
              <a:t> </a:t>
            </a:r>
            <a:endParaRPr lang="en-US" sz="4100" dirty="0" smtClean="0">
              <a:latin typeface="Times New Roman" panose="02020603050405020304" pitchFamily="18" charset="0"/>
              <a:cs typeface="Times New Roman" panose="02020603050405020304" pitchFamily="18" charset="0"/>
            </a:endParaRPr>
          </a:p>
          <a:p>
            <a:pPr>
              <a:defRPr/>
            </a:pPr>
            <a:endParaRPr lang="en-US" dirty="0"/>
          </a:p>
        </p:txBody>
      </p:sp>
      <p:sp>
        <p:nvSpPr>
          <p:cNvPr id="5125"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lnSpc>
                <a:spcPct val="90000"/>
              </a:lnSpc>
              <a:spcBef>
                <a:spcPts val="1000"/>
              </a:spcBef>
              <a:buFont typeface="Arial" pitchFamily="34" charset="0"/>
              <a:buChar char="•"/>
              <a:defRPr sz="2800">
                <a:solidFill>
                  <a:schemeClr val="tx1"/>
                </a:solidFill>
                <a:latin typeface="Calibri" pitchFamily="34" charset="0"/>
              </a:defRPr>
            </a:lvl1pPr>
            <a:lvl2pPr marL="742950" indent="-285750" eaLnBrk="0" hangingPunct="0">
              <a:lnSpc>
                <a:spcPct val="90000"/>
              </a:lnSpc>
              <a:spcBef>
                <a:spcPts val="500"/>
              </a:spcBef>
              <a:buFont typeface="Arial" pitchFamily="34" charset="0"/>
              <a:buChar char="•"/>
              <a:defRPr sz="2400">
                <a:solidFill>
                  <a:schemeClr val="tx1"/>
                </a:solidFill>
                <a:latin typeface="Calibri" pitchFamily="34" charset="0"/>
              </a:defRPr>
            </a:lvl2pPr>
            <a:lvl3pPr marL="1143000" indent="-228600" eaLnBrk="0" hangingPunct="0">
              <a:lnSpc>
                <a:spcPct val="90000"/>
              </a:lnSpc>
              <a:spcBef>
                <a:spcPts val="500"/>
              </a:spcBef>
              <a:buFont typeface="Arial" pitchFamily="34" charset="0"/>
              <a:buChar char="•"/>
              <a:defRPr sz="2000">
                <a:solidFill>
                  <a:schemeClr val="tx1"/>
                </a:solidFill>
                <a:latin typeface="Calibri" pitchFamily="34" charset="0"/>
              </a:defRPr>
            </a:lvl3pPr>
            <a:lvl4pPr marL="1600200" indent="-228600" eaLnBrk="0" hangingPunct="0">
              <a:lnSpc>
                <a:spcPct val="90000"/>
              </a:lnSpc>
              <a:spcBef>
                <a:spcPts val="500"/>
              </a:spcBef>
              <a:buFont typeface="Arial" pitchFamily="34" charset="0"/>
              <a:buChar char="•"/>
              <a:defRPr>
                <a:solidFill>
                  <a:schemeClr val="tx1"/>
                </a:solidFill>
                <a:latin typeface="Calibri" pitchFamily="34" charset="0"/>
              </a:defRPr>
            </a:lvl4pPr>
            <a:lvl5pPr marL="2057400" indent="-228600" eaLnBrk="0" hangingPunct="0">
              <a:lnSpc>
                <a:spcPct val="90000"/>
              </a:lnSpc>
              <a:spcBef>
                <a:spcPts val="500"/>
              </a:spcBef>
              <a:buFont typeface="Arial" pitchFamily="34"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eaLnBrk="1" hangingPunct="1">
              <a:lnSpc>
                <a:spcPct val="100000"/>
              </a:lnSpc>
              <a:spcBef>
                <a:spcPct val="0"/>
              </a:spcBef>
              <a:buFontTx/>
              <a:buNone/>
            </a:pPr>
            <a:fld id="{50776F90-9B90-4165-A204-9AF324002D72}" type="slidenum">
              <a:rPr lang="en-US" altLang="zh-CN" sz="1200" smtClean="0">
                <a:solidFill>
                  <a:srgbClr val="898989"/>
                </a:solidFill>
              </a:rPr>
              <a:pPr eaLnBrk="1" hangingPunct="1">
                <a:lnSpc>
                  <a:spcPct val="100000"/>
                </a:lnSpc>
                <a:spcBef>
                  <a:spcPct val="0"/>
                </a:spcBef>
                <a:buFontTx/>
                <a:buNone/>
              </a:pPr>
              <a:t>7</a:t>
            </a:fld>
            <a:endParaRPr lang="en-US" altLang="zh-CN" sz="1200" smtClean="0">
              <a:solidFill>
                <a:srgbClr val="898989"/>
              </a:solidFill>
            </a:endParaRPr>
          </a:p>
        </p:txBody>
      </p:sp>
      <p:pic>
        <p:nvPicPr>
          <p:cNvPr id="8" name="01 - Rudolph the Red Nosed Reindeer (Karaoke Instrumental Track) [In the Style of Christmas].mp3">
            <a:hlinkClick r:id="" action="ppaction://media"/>
          </p:cNvPr>
          <p:cNvPicPr>
            <a:picLocks noRot="1" noChangeAspect="1"/>
          </p:cNvPicPr>
          <p:nvPr>
            <a:audioFile r:link="rId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08163" y="211138"/>
            <a:ext cx="6096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7" name="Picture 2" descr="... late afternoon communications class to determine the names of santa"/>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286750" y="-4763"/>
            <a:ext cx="3352800" cy="2500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369829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xmlns="" val="4045349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latin typeface="Times New Roman" panose="02020603050405020304" pitchFamily="18" charset="0"/>
                <a:cs typeface="Times New Roman" panose="02020603050405020304" pitchFamily="18" charset="0"/>
              </a:rPr>
              <a:t>Games</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and Names </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a:bodyPr>
          <a:lstStyle/>
          <a:p>
            <a:pPr marL="0" indent="0">
              <a:buNone/>
            </a:pPr>
            <a:r>
              <a:rPr lang="en-US" sz="4800" dirty="0" smtClean="0">
                <a:latin typeface="Times New Roman" panose="02020603050405020304" pitchFamily="18" charset="0"/>
                <a:cs typeface="Times New Roman" panose="02020603050405020304" pitchFamily="18" charset="0"/>
              </a:rPr>
              <a:t>We ought to have some fun and games,</a:t>
            </a:r>
          </a:p>
          <a:p>
            <a:pPr marL="0" indent="0">
              <a:buNone/>
            </a:pPr>
            <a:r>
              <a:rPr lang="en-US" sz="4800" dirty="0" smtClean="0">
                <a:latin typeface="Times New Roman" panose="02020603050405020304" pitchFamily="18" charset="0"/>
                <a:cs typeface="Times New Roman" panose="02020603050405020304" pitchFamily="18" charset="0"/>
              </a:rPr>
              <a:t>Using our English Corner names,</a:t>
            </a:r>
          </a:p>
          <a:p>
            <a:pPr marL="0" indent="0">
              <a:buNone/>
            </a:pPr>
            <a:r>
              <a:rPr lang="en-US" sz="4800" dirty="0" smtClean="0">
                <a:latin typeface="Times New Roman" panose="02020603050405020304" pitchFamily="18" charset="0"/>
                <a:cs typeface="Times New Roman" panose="02020603050405020304" pitchFamily="18" charset="0"/>
              </a:rPr>
              <a:t>Like Terry and Mila,</a:t>
            </a:r>
          </a:p>
          <a:p>
            <a:pPr marL="0" indent="0">
              <a:buNone/>
            </a:pPr>
            <a:r>
              <a:rPr lang="en-US" sz="4800" dirty="0" smtClean="0">
                <a:latin typeface="Times New Roman" panose="02020603050405020304" pitchFamily="18" charset="0"/>
                <a:cs typeface="Times New Roman" panose="02020603050405020304" pitchFamily="18" charset="0"/>
              </a:rPr>
              <a:t>Joanna and Ella,</a:t>
            </a:r>
          </a:p>
          <a:p>
            <a:pPr marL="0" indent="0">
              <a:buNone/>
            </a:pPr>
            <a:r>
              <a:rPr lang="en-US" sz="4800" dirty="0" smtClean="0">
                <a:latin typeface="Times New Roman" panose="02020603050405020304" pitchFamily="18" charset="0"/>
                <a:cs typeface="Times New Roman" panose="02020603050405020304" pitchFamily="18" charset="0"/>
              </a:rPr>
              <a:t>Hey! Don’t forget the boys Bruce exclaims.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31159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2778</TotalTime>
  <Words>1271</Words>
  <Application>Microsoft Office PowerPoint</Application>
  <PresentationFormat>自定义</PresentationFormat>
  <Paragraphs>198</Paragraphs>
  <Slides>32</Slides>
  <Notes>0</Notes>
  <HiddenSlides>0</HiddenSlides>
  <MMClips>3</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Theme</vt:lpstr>
      <vt:lpstr>Professors John &amp; Marie Murdoch  </vt:lpstr>
      <vt:lpstr>Introductions</vt:lpstr>
      <vt:lpstr>English Corner’s Goals</vt:lpstr>
      <vt:lpstr>Next English Corner Christmas Party Part I December 17, 2013 7 PM</vt:lpstr>
      <vt:lpstr>English Corner Friends</vt:lpstr>
      <vt:lpstr>The Amazing China</vt:lpstr>
      <vt:lpstr>Christmas Is Coming</vt:lpstr>
      <vt:lpstr> </vt:lpstr>
      <vt:lpstr>Games and Names </vt:lpstr>
      <vt:lpstr>Your Discussion Topics</vt:lpstr>
      <vt:lpstr>Games You Enjoy Playing Most</vt:lpstr>
      <vt:lpstr>Adjective Opposites Crossword Puzzle</vt:lpstr>
      <vt:lpstr>Homonyms / Definitions #1</vt:lpstr>
      <vt:lpstr>Homonyms / Definitions #2</vt:lpstr>
      <vt:lpstr>Homonyms / Definitions #3</vt:lpstr>
      <vt:lpstr>Homonyms / Definitions #4</vt:lpstr>
      <vt:lpstr>幻灯片 17</vt:lpstr>
      <vt:lpstr>Guess – Guess – Guess – Guess Descriptionary</vt:lpstr>
      <vt:lpstr>幻灯片 19</vt:lpstr>
      <vt:lpstr>Talking Cards</vt:lpstr>
      <vt:lpstr>幻灯片 21</vt:lpstr>
      <vt:lpstr>Integrity</vt:lpstr>
      <vt:lpstr>幻灯片 23</vt:lpstr>
      <vt:lpstr>幻灯片 24</vt:lpstr>
      <vt:lpstr>幻灯片 25</vt:lpstr>
      <vt:lpstr>幻灯片 26</vt:lpstr>
      <vt:lpstr>幻灯片 27</vt:lpstr>
      <vt:lpstr>幻灯片 28</vt:lpstr>
      <vt:lpstr>Vocabulary Builders</vt:lpstr>
      <vt:lpstr>幻灯片 30</vt:lpstr>
      <vt:lpstr>幻灯片 31</vt:lpstr>
      <vt:lpstr>What are some of the topics you would like to discuss in class and/or English Corners?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Microsoft.com</cp:lastModifiedBy>
  <cp:revision>250</cp:revision>
  <cp:lastPrinted>2013-09-23T08:57:36Z</cp:lastPrinted>
  <dcterms:created xsi:type="dcterms:W3CDTF">2013-09-17T00:49:18Z</dcterms:created>
  <dcterms:modified xsi:type="dcterms:W3CDTF">2013-12-10T11:37:11Z</dcterms:modified>
</cp:coreProperties>
</file>