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m" ContentType="audio/unknown"/>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69" r:id="rId3"/>
    <p:sldId id="258" r:id="rId4"/>
    <p:sldId id="267" r:id="rId5"/>
    <p:sldId id="405" r:id="rId6"/>
    <p:sldId id="396" r:id="rId7"/>
    <p:sldId id="343" r:id="rId8"/>
    <p:sldId id="399" r:id="rId9"/>
    <p:sldId id="340" r:id="rId10"/>
    <p:sldId id="401" r:id="rId11"/>
    <p:sldId id="364" r:id="rId12"/>
    <p:sldId id="374" r:id="rId13"/>
    <p:sldId id="375" r:id="rId14"/>
    <p:sldId id="365" r:id="rId15"/>
    <p:sldId id="366" r:id="rId16"/>
    <p:sldId id="404" r:id="rId17"/>
    <p:sldId id="407" r:id="rId18"/>
    <p:sldId id="367" r:id="rId19"/>
    <p:sldId id="368" r:id="rId20"/>
    <p:sldId id="369" r:id="rId21"/>
    <p:sldId id="370" r:id="rId22"/>
    <p:sldId id="371" r:id="rId23"/>
    <p:sldId id="372" r:id="rId24"/>
    <p:sldId id="373" r:id="rId25"/>
    <p:sldId id="403" r:id="rId26"/>
    <p:sldId id="402" r:id="rId27"/>
    <p:sldId id="406" r:id="rId28"/>
    <p:sldId id="300" r:id="rId29"/>
    <p:sldId id="273" r:id="rId30"/>
    <p:sldId id="262" r:id="rId31"/>
    <p:sldId id="264" r:id="rId32"/>
    <p:sldId id="380" r:id="rId33"/>
    <p:sldId id="381" r:id="rId34"/>
    <p:sldId id="304" r:id="rId35"/>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000" autoAdjust="0"/>
    <p:restoredTop sz="94660"/>
  </p:normalViewPr>
  <p:slideViewPr>
    <p:cSldViewPr snapToGrid="0">
      <p:cViewPr varScale="1">
        <p:scale>
          <a:sx n="70" d="100"/>
          <a:sy n="70" d="100"/>
        </p:scale>
        <p:origin x="-132" y="-13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457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12/3/2013</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xmlns=""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12/3/2013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media" Target="../media/media1.rm"/><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482" y="1214438"/>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698694" y="660698"/>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108691" y="2691723"/>
            <a:ext cx="3370320" cy="5063538"/>
          </a:xfrm>
          <a:prstGeom prst="rect">
            <a:avLst/>
          </a:prstGeom>
        </p:spPr>
      </p:pic>
    </p:spTree>
    <p:extLst>
      <p:ext uri="{BB962C8B-B14F-4D97-AF65-F5344CB8AC3E}">
        <p14:creationId xmlns:p14="http://schemas.microsoft.com/office/powerpoint/2010/main" xmlns=""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What is Cheating and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What are its Consequences?</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p:txBody>
          <a:bodyPr/>
          <a:lstStyle/>
          <a:p>
            <a:pPr algn="ctr"/>
            <a:r>
              <a:rPr lang="en-US" dirty="0" smtClean="0"/>
              <a:t>What is cheating?</a:t>
            </a:r>
            <a:endParaRPr lang="en-US" dirty="0"/>
          </a:p>
        </p:txBody>
      </p:sp>
      <p:sp>
        <p:nvSpPr>
          <p:cNvPr id="6" name="Content Placeholder 5"/>
          <p:cNvSpPr>
            <a:spLocks noGrp="1"/>
          </p:cNvSpPr>
          <p:nvPr>
            <p:ph sz="half" idx="2"/>
          </p:nvPr>
        </p:nvSpPr>
        <p:spPr/>
        <p:txBody>
          <a:bodyPr>
            <a:normAutofit fontScale="92500" lnSpcReduction="20000"/>
          </a:bodyPr>
          <a:lstStyle/>
          <a:p>
            <a:r>
              <a:rPr lang="en-US" dirty="0" smtClean="0"/>
              <a:t>Betrayal</a:t>
            </a:r>
          </a:p>
          <a:p>
            <a:r>
              <a:rPr lang="en-US" dirty="0" smtClean="0"/>
              <a:t>Copy other students’ work</a:t>
            </a:r>
          </a:p>
          <a:p>
            <a:r>
              <a:rPr lang="en-US" dirty="0" smtClean="0"/>
              <a:t>Plagiarize</a:t>
            </a:r>
          </a:p>
          <a:p>
            <a:r>
              <a:rPr lang="en-US" dirty="0" smtClean="0"/>
              <a:t>Trick someone </a:t>
            </a:r>
          </a:p>
          <a:p>
            <a:r>
              <a:rPr lang="en-US" dirty="0" smtClean="0"/>
              <a:t>Gain your own benefit by being dishonest.</a:t>
            </a:r>
          </a:p>
          <a:p>
            <a:r>
              <a:rPr lang="en-US" dirty="0" smtClean="0"/>
              <a:t>Sell something that is worth less</a:t>
            </a:r>
          </a:p>
          <a:p>
            <a:r>
              <a:rPr lang="en-US" dirty="0" smtClean="0"/>
              <a:t>Behavior which is not acceptable to the general public </a:t>
            </a:r>
          </a:p>
          <a:p>
            <a:endParaRPr lang="en-US" dirty="0"/>
          </a:p>
        </p:txBody>
      </p:sp>
      <p:sp>
        <p:nvSpPr>
          <p:cNvPr id="7" name="Text Placeholder 6"/>
          <p:cNvSpPr>
            <a:spLocks noGrp="1"/>
          </p:cNvSpPr>
          <p:nvPr>
            <p:ph type="body" sz="quarter" idx="3"/>
          </p:nvPr>
        </p:nvSpPr>
        <p:spPr/>
        <p:txBody>
          <a:bodyPr/>
          <a:lstStyle/>
          <a:p>
            <a:r>
              <a:rPr lang="en-US" dirty="0" smtClean="0"/>
              <a:t>What are the consequences of cheating?</a:t>
            </a:r>
            <a:endParaRPr lang="en-US" dirty="0"/>
          </a:p>
        </p:txBody>
      </p:sp>
      <p:sp>
        <p:nvSpPr>
          <p:cNvPr id="8" name="Content Placeholder 7"/>
          <p:cNvSpPr>
            <a:spLocks noGrp="1"/>
          </p:cNvSpPr>
          <p:nvPr>
            <p:ph sz="quarter" idx="4"/>
          </p:nvPr>
        </p:nvSpPr>
        <p:spPr/>
        <p:txBody>
          <a:bodyPr>
            <a:normAutofit fontScale="92500"/>
          </a:bodyPr>
          <a:lstStyle/>
          <a:p>
            <a:r>
              <a:rPr lang="en-US" dirty="0" smtClean="0"/>
              <a:t>More cheating</a:t>
            </a:r>
          </a:p>
          <a:p>
            <a:r>
              <a:rPr lang="en-US" dirty="0" smtClean="0"/>
              <a:t>Lose face-</a:t>
            </a:r>
            <a:r>
              <a:rPr lang="en-US" smtClean="0"/>
              <a:t>-dignity</a:t>
            </a:r>
            <a:endParaRPr lang="en-US" dirty="0" smtClean="0"/>
          </a:p>
          <a:p>
            <a:r>
              <a:rPr lang="en-US" dirty="0" smtClean="0"/>
              <a:t>Nothing (immediate)</a:t>
            </a:r>
          </a:p>
          <a:p>
            <a:r>
              <a:rPr lang="en-US" dirty="0" smtClean="0"/>
              <a:t>Punished by Mom etc.</a:t>
            </a:r>
          </a:p>
          <a:p>
            <a:r>
              <a:rPr lang="en-US" dirty="0" smtClean="0"/>
              <a:t>Conscience suffer—feel guilty and regret—even feel resentment.</a:t>
            </a:r>
          </a:p>
          <a:p>
            <a:r>
              <a:rPr lang="en-US" dirty="0" smtClean="0"/>
              <a:t>Regret turns into determination to do better.</a:t>
            </a:r>
          </a:p>
          <a:p>
            <a:endParaRPr lang="en-US" dirty="0"/>
          </a:p>
        </p:txBody>
      </p:sp>
    </p:spTree>
    <p:extLst>
      <p:ext uri="{BB962C8B-B14F-4D97-AF65-F5344CB8AC3E}">
        <p14:creationId xmlns:p14="http://schemas.microsoft.com/office/powerpoint/2010/main" xmlns="" val="15704478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xmlns="">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
        <p:nvSpPr>
          <p:cNvPr id="2" name="TextBox 1"/>
          <p:cNvSpPr txBox="1"/>
          <p:nvPr/>
        </p:nvSpPr>
        <p:spPr>
          <a:xfrm>
            <a:off x="3165231" y="5492737"/>
            <a:ext cx="5172570" cy="1323439"/>
          </a:xfrm>
          <a:prstGeom prst="rect">
            <a:avLst/>
          </a:prstGeom>
          <a:noFill/>
        </p:spPr>
        <p:txBody>
          <a:bodyPr wrap="none" rtlCol="0">
            <a:spAutoFit/>
          </a:bodyPr>
          <a:lstStyle/>
          <a:p>
            <a:r>
              <a:rPr lang="en-US" sz="8000" dirty="0" smtClean="0"/>
              <a:t>James Faust</a:t>
            </a:r>
            <a:endParaRPr lang="en-US" sz="8000" dirty="0"/>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623857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85234" y="342900"/>
            <a:ext cx="11603567" cy="6134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u="sng">
                <a:effectLst>
                  <a:outerShdw blurRad="38100" dist="38100" dir="2700000" algn="tl">
                    <a:srgbClr val="336699"/>
                  </a:outerShdw>
                </a:effectLst>
                <a:latin typeface="Comic Sans MS" pitchFamily="66" charset="0"/>
              </a:rPr>
              <a:t>confided</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to tell something in secret</a:t>
            </a:r>
            <a:endParaRPr lang="en-US" sz="3600" b="1" u="sng">
              <a:effectLst>
                <a:outerShdw blurRad="38100" dist="38100" dir="2700000" algn="tl">
                  <a:srgbClr val="336699"/>
                </a:outerShdw>
              </a:effectLst>
              <a:latin typeface="Comic Sans MS" pitchFamily="66" charset="0"/>
            </a:endParaRPr>
          </a:p>
          <a:p>
            <a:pPr eaLnBrk="0" hangingPunct="0"/>
            <a:r>
              <a:rPr lang="en-US" sz="3600" b="1" u="sng">
                <a:effectLst>
                  <a:outerShdw blurRad="38100" dist="38100" dir="2700000" algn="tl">
                    <a:srgbClr val="336699"/>
                  </a:outerShdw>
                </a:effectLst>
                <a:latin typeface="Comic Sans MS" pitchFamily="66" charset="0"/>
              </a:rPr>
              <a:t>welding</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to unite (metallic parts) by </a:t>
            </a:r>
          </a:p>
          <a:p>
            <a:pPr eaLnBrk="0" hangingPunct="0"/>
            <a:r>
              <a:rPr lang="en-US" sz="3600" i="1">
                <a:effectLst>
                  <a:outerShdw blurRad="38100" dist="38100" dir="2700000" algn="tl">
                    <a:srgbClr val="336699"/>
                  </a:outerShdw>
                </a:effectLst>
                <a:latin typeface="Comic Sans MS" pitchFamily="66" charset="0"/>
              </a:rPr>
              <a:t>   heating and allowing the metals to  </a:t>
            </a:r>
          </a:p>
          <a:p>
            <a:pPr eaLnBrk="0" hangingPunct="0"/>
            <a:r>
              <a:rPr lang="en-US" sz="3600" i="1">
                <a:effectLst>
                  <a:outerShdw blurRad="38100" dist="38100" dir="2700000" algn="tl">
                    <a:srgbClr val="336699"/>
                  </a:outerShdw>
                </a:effectLst>
                <a:latin typeface="Comic Sans MS" pitchFamily="66" charset="0"/>
              </a:rPr>
              <a:t>  flow together</a:t>
            </a:r>
            <a:r>
              <a:rPr lang="en-US" sz="3600">
                <a:effectLst>
                  <a:outerShdw blurRad="38100" dist="38100" dir="2700000" algn="tl">
                    <a:srgbClr val="336699"/>
                  </a:outerShdw>
                </a:effectLst>
                <a:latin typeface="Comic Sans MS" pitchFamily="66" charset="0"/>
              </a:rPr>
              <a:t> </a:t>
            </a:r>
          </a:p>
          <a:p>
            <a:pPr eaLnBrk="0" hangingPunct="0"/>
            <a:r>
              <a:rPr lang="en-US" sz="3600" b="1" u="sng">
                <a:effectLst>
                  <a:outerShdw blurRad="38100" dist="38100" dir="2700000" algn="tl">
                    <a:srgbClr val="336699"/>
                  </a:outerShdw>
                </a:effectLst>
                <a:latin typeface="Comic Sans MS" pitchFamily="66" charset="0"/>
              </a:rPr>
              <a:t>barely hanging on</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the business is </a:t>
            </a:r>
          </a:p>
          <a:p>
            <a:pPr eaLnBrk="0" hangingPunct="0"/>
            <a:r>
              <a:rPr lang="en-US" sz="3600" i="1">
                <a:effectLst>
                  <a:outerShdw blurRad="38100" dist="38100" dir="2700000" algn="tl">
                    <a:srgbClr val="336699"/>
                  </a:outerShdw>
                </a:effectLst>
                <a:latin typeface="Comic Sans MS" pitchFamily="66" charset="0"/>
              </a:rPr>
              <a:t>   about to fail</a:t>
            </a:r>
          </a:p>
          <a:p>
            <a:pPr eaLnBrk="0" hangingPunct="0"/>
            <a:r>
              <a:rPr lang="en-US" sz="3600" b="1" u="sng">
                <a:effectLst>
                  <a:outerShdw blurRad="38100" dist="38100" dir="2700000" algn="tl">
                    <a:srgbClr val="336699"/>
                  </a:outerShdw>
                </a:effectLst>
                <a:latin typeface="Comic Sans MS" pitchFamily="66" charset="0"/>
              </a:rPr>
              <a:t>pressures</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try to get someone to do </a:t>
            </a:r>
          </a:p>
          <a:p>
            <a:pPr eaLnBrk="0" hangingPunct="0"/>
            <a:r>
              <a:rPr lang="en-US" sz="3600" i="1">
                <a:effectLst>
                  <a:outerShdw blurRad="38100" dist="38100" dir="2700000" algn="tl">
                    <a:srgbClr val="336699"/>
                  </a:outerShdw>
                </a:effectLst>
                <a:latin typeface="Comic Sans MS" pitchFamily="66" charset="0"/>
              </a:rPr>
              <a:t>   what you want them to do</a:t>
            </a:r>
            <a:endParaRPr lang="en-US" sz="3600" b="1" u="sng">
              <a:effectLst>
                <a:outerShdw blurRad="38100" dist="38100" dir="2700000" algn="tl">
                  <a:srgbClr val="336699"/>
                </a:outerShdw>
              </a:effectLst>
              <a:latin typeface="Comic Sans MS" pitchFamily="66" charset="0"/>
            </a:endParaRPr>
          </a:p>
          <a:p>
            <a:pPr eaLnBrk="0" hangingPunct="0"/>
            <a:r>
              <a:rPr lang="en-US" sz="3600" b="1" u="sng">
                <a:effectLst>
                  <a:outerShdw blurRad="38100" dist="38100" dir="2700000" algn="tl">
                    <a:srgbClr val="336699"/>
                  </a:outerShdw>
                </a:effectLst>
                <a:latin typeface="Comic Sans MS" pitchFamily="66" charset="0"/>
              </a:rPr>
              <a:t>certify</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to assure, to confirm</a:t>
            </a:r>
          </a:p>
          <a:p>
            <a:pPr eaLnBrk="0" hangingPunct="0"/>
            <a:r>
              <a:rPr lang="en-US" sz="3600" b="1" u="sng">
                <a:effectLst>
                  <a:outerShdw blurRad="38100" dist="38100" dir="2700000" algn="tl">
                    <a:srgbClr val="336699"/>
                  </a:outerShdw>
                </a:effectLst>
                <a:latin typeface="Comic Sans MS" pitchFamily="66" charset="0"/>
              </a:rPr>
              <a:t>expelled</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kicked out of school,   </a:t>
            </a:r>
          </a:p>
          <a:p>
            <a:pPr eaLnBrk="0" hangingPunct="0"/>
            <a:r>
              <a:rPr lang="en-US" sz="3600" i="1">
                <a:effectLst>
                  <a:outerShdw blurRad="38100" dist="38100" dir="2700000" algn="tl">
                    <a:srgbClr val="336699"/>
                  </a:outerShdw>
                </a:effectLst>
                <a:latin typeface="Comic Sans MS" pitchFamily="66" charset="0"/>
              </a:rPr>
              <a:t>   suspended from school</a:t>
            </a:r>
            <a:endParaRPr lang="en-US" sz="3600" b="1" u="sng">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xmlns="" val="2334007914"/>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3416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0 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410316" y="3094892"/>
            <a:ext cx="5655001" cy="43398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50359881"/>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0" hangingPunct="0"/>
            <a:r>
              <a:rPr lang="en-US" b="1" dirty="0">
                <a:effectLst>
                  <a:outerShdw blurRad="38100" dist="38100" dir="2700000" algn="tl">
                    <a:srgbClr val="336699"/>
                  </a:outerShdw>
                </a:effectLst>
                <a:latin typeface="Comic Sans MS" pitchFamily="66" charset="0"/>
              </a:rPr>
              <a:t>ETHICAL DILEMMA</a:t>
            </a:r>
            <a:br>
              <a:rPr lang="en-US" b="1" dirty="0">
                <a:effectLst>
                  <a:outerShdw blurRad="38100" dist="38100" dir="2700000" algn="tl">
                    <a:srgbClr val="336699"/>
                  </a:outerShdw>
                </a:effectLst>
                <a:latin typeface="Comic Sans MS" pitchFamily="66" charset="0"/>
              </a:rPr>
            </a:br>
            <a:r>
              <a:rPr lang="en-US" b="1" dirty="0" smtClean="0">
                <a:effectLst>
                  <a:outerShdw blurRad="38100" dist="38100" dir="2700000" algn="tl">
                    <a:srgbClr val="336699"/>
                  </a:outerShdw>
                </a:effectLst>
                <a:latin typeface="Comic Sans MS" pitchFamily="66" charset="0"/>
              </a:rPr>
              <a:t>(Computer Programming)</a:t>
            </a:r>
            <a:r>
              <a:rPr lang="en-US" b="1" dirty="0">
                <a:effectLst>
                  <a:outerShdw blurRad="38100" dist="38100" dir="2700000" algn="tl">
                    <a:srgbClr val="336699"/>
                  </a:outerShdw>
                </a:effectLst>
                <a:latin typeface="Comic Sans MS" pitchFamily="66" charset="0"/>
              </a:rPr>
              <a:t/>
            </a:r>
            <a:br>
              <a:rPr lang="en-US" b="1" dirty="0">
                <a:effectLst>
                  <a:outerShdw blurRad="38100" dist="38100" dir="2700000" algn="tl">
                    <a:srgbClr val="336699"/>
                  </a:outerShdw>
                </a:effectLst>
                <a:latin typeface="Comic Sans MS" pitchFamily="66" charset="0"/>
              </a:rPr>
            </a:b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3200" dirty="0" smtClean="0">
                <a:latin typeface="Comic Sans MS" panose="030F0702030302020204" pitchFamily="66" charset="0"/>
              </a:rPr>
              <a:t>In </a:t>
            </a:r>
            <a:r>
              <a:rPr lang="en-US" sz="3200" dirty="0">
                <a:latin typeface="Comic Sans MS" panose="030F0702030302020204" pitchFamily="66" charset="0"/>
              </a:rPr>
              <a:t>your spare time at work, you have developed a new </a:t>
            </a:r>
            <a:r>
              <a:rPr lang="en-US" sz="3200" dirty="0" err="1" smtClean="0">
                <a:latin typeface="Comic Sans MS" panose="030F0702030302020204" pitchFamily="66" charset="0"/>
              </a:rPr>
              <a:t>powerpoint</a:t>
            </a:r>
            <a:r>
              <a:rPr lang="en-US" sz="3200" dirty="0" smtClean="0">
                <a:latin typeface="Comic Sans MS" panose="030F0702030302020204" pitchFamily="66" charset="0"/>
              </a:rPr>
              <a:t> </a:t>
            </a:r>
            <a:r>
              <a:rPr lang="en-US" sz="3200" dirty="0">
                <a:latin typeface="Comic Sans MS" panose="030F0702030302020204" pitchFamily="66" charset="0"/>
              </a:rPr>
              <a:t>program on </a:t>
            </a:r>
            <a:r>
              <a:rPr lang="en-US" sz="3200" dirty="0" smtClean="0">
                <a:latin typeface="Comic Sans MS" panose="030F0702030302020204" pitchFamily="66" charset="0"/>
              </a:rPr>
              <a:t>the company’s </a:t>
            </a:r>
            <a:r>
              <a:rPr lang="en-US" sz="3200" dirty="0">
                <a:latin typeface="Comic Sans MS" panose="030F0702030302020204" pitchFamily="66" charset="0"/>
              </a:rPr>
              <a:t>computer in your office. It is even more powerful, yet easier to </a:t>
            </a:r>
            <a:r>
              <a:rPr lang="en-US" sz="3200" dirty="0" smtClean="0">
                <a:latin typeface="Comic Sans MS" panose="030F0702030302020204" pitchFamily="66" charset="0"/>
              </a:rPr>
              <a:t>use </a:t>
            </a:r>
            <a:r>
              <a:rPr lang="en-US" sz="3200" dirty="0">
                <a:latin typeface="Comic Sans MS" panose="030F0702030302020204" pitchFamily="66" charset="0"/>
              </a:rPr>
              <a:t>than anything on the market. You share your new program with a friend who encourages you to market it on your own because you could probably make an incredible profit in a very short time. This is a very attractive option, yet you developed it using company equipment and during time that you were at work</a:t>
            </a:r>
            <a:r>
              <a:rPr lang="en-US" sz="3200" dirty="0" smtClean="0">
                <a:latin typeface="Comic Sans MS" panose="030F0702030302020204" pitchFamily="66" charset="0"/>
              </a:rPr>
              <a:t>.  What </a:t>
            </a:r>
            <a:r>
              <a:rPr lang="en-US" sz="3200" dirty="0">
                <a:latin typeface="Comic Sans MS" panose="030F0702030302020204" pitchFamily="66" charset="0"/>
              </a:rPr>
              <a:t>do you do?</a:t>
            </a:r>
          </a:p>
          <a:p>
            <a:endParaRPr lang="en-US" dirty="0"/>
          </a:p>
        </p:txBody>
      </p:sp>
    </p:spTree>
    <p:extLst>
      <p:ext uri="{BB962C8B-B14F-4D97-AF65-F5344CB8AC3E}">
        <p14:creationId xmlns:p14="http://schemas.microsoft.com/office/powerpoint/2010/main" xmlns="" val="30541955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17</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xmlns="" val="904640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406400" y="177800"/>
            <a:ext cx="11684000" cy="54784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(ENGINEER)</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only engineer in a small manufacturing company that makes steel trusses (roof support beams).  The owner of the company has confided in you that the company is in financial trouble—barely hanging on. </a:t>
            </a:r>
          </a:p>
          <a:p>
            <a:pPr eaLnBrk="0" hangingPunct="0"/>
            <a:r>
              <a:rPr lang="en-US" sz="3600" dirty="0">
                <a:latin typeface="Comic Sans MS" pitchFamily="66" charset="0"/>
              </a:rPr>
              <a:t>   The company has completed the manufacture of a large order of trusses, which you designed for a</a:t>
            </a: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486834" y="98425"/>
            <a:ext cx="11603567" cy="5078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a:latin typeface="Comic Sans MS" pitchFamily="66" charset="0"/>
              </a:rPr>
              <a:t>shopping mall.  They are about to be delivered to the builder when you inspect them and discover that they were welded incorrectly.</a:t>
            </a:r>
          </a:p>
          <a:p>
            <a:pPr eaLnBrk="0" hangingPunct="0"/>
            <a:r>
              <a:rPr lang="en-US" sz="3600">
                <a:latin typeface="Comic Sans MS" pitchFamily="66" charset="0"/>
              </a:rPr>
              <a:t>   You go to the owner and tell him of the problem.  The boss, of course, is very upset.  He says it would be very expensive to remake them or even to break them apart and re-weld them correctly.  He says the company will go broke and all of the employees (25), including yourself, will not have jobs.     </a:t>
            </a: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p>
          <a:p>
            <a:r>
              <a:rPr lang="en-US" dirty="0">
                <a:latin typeface="Times New Roman" panose="02020603050405020304" pitchFamily="18" charset="0"/>
                <a:cs typeface="Times New Roman" panose="02020603050405020304" pitchFamily="18" charset="0"/>
              </a:rPr>
              <a:t>What is one thing you did during this past summer?</a:t>
            </a: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xmlns="" val="749722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86834" y="282576"/>
            <a:ext cx="11501967" cy="4524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a:latin typeface="Comic Sans MS" pitchFamily="66" charset="0"/>
              </a:rPr>
              <a:t>Your wife is pregnant and you will also lose health insurance covering delivery of the baby.  Your calculations show that the faulty trusses are not as strong as your original design and could result in a possibly dangerous structure for the mall roof.  The boss thinks they will be okay and pressures you to certify them for delivery.</a:t>
            </a:r>
          </a:p>
          <a:p>
            <a:pPr eaLnBrk="0" hangingPunct="0"/>
            <a:r>
              <a:rPr lang="en-US" sz="3600">
                <a:latin typeface="Comic Sans MS" pitchFamily="66" charset="0"/>
              </a:rPr>
              <a:t>   What will you do?</a:t>
            </a:r>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xmlns="">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What is Cheating and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What are its Consequences?</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1"/>
          </p:nvPr>
        </p:nvSpPr>
        <p:spPr/>
        <p:txBody>
          <a:bodyPr/>
          <a:lstStyle/>
          <a:p>
            <a:endParaRPr lang="en-US" dirty="0"/>
          </a:p>
        </p:txBody>
      </p:sp>
      <p:sp>
        <p:nvSpPr>
          <p:cNvPr id="5" name="Content Placeholder 4"/>
          <p:cNvSpPr>
            <a:spLocks noGrp="1"/>
          </p:cNvSpPr>
          <p:nvPr>
            <p:ph sz="half" idx="2"/>
          </p:nvPr>
        </p:nvSpPr>
        <p:spPr/>
        <p:txBody>
          <a:bodyPr/>
          <a:lstStyle/>
          <a:p>
            <a:endParaRPr lang="en-US"/>
          </a:p>
        </p:txBody>
      </p:sp>
    </p:spTree>
    <p:extLst>
      <p:ext uri="{BB962C8B-B14F-4D97-AF65-F5344CB8AC3E}">
        <p14:creationId xmlns:p14="http://schemas.microsoft.com/office/powerpoint/2010/main" xmlns="" val="41546537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Brigham Young University’s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Student Honor Code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a:bodyPr>
          <a:lstStyle/>
          <a:p>
            <a:r>
              <a:rPr lang="en-US" dirty="0">
                <a:latin typeface="Times New Roman" panose="02020603050405020304" pitchFamily="18" charset="0"/>
                <a:cs typeface="Times New Roman" panose="02020603050405020304" pitchFamily="18" charset="0"/>
              </a:rPr>
              <a:t>Be </a:t>
            </a:r>
            <a:r>
              <a:rPr lang="en-US" dirty="0" smtClean="0">
                <a:latin typeface="Times New Roman" panose="02020603050405020304" pitchFamily="18" charset="0"/>
                <a:cs typeface="Times New Roman" panose="02020603050405020304" pitchFamily="18" charset="0"/>
              </a:rPr>
              <a:t>honest. </a:t>
            </a:r>
          </a:p>
          <a:p>
            <a:r>
              <a:rPr lang="en-US" dirty="0" smtClean="0">
                <a:latin typeface="Times New Roman" panose="02020603050405020304" pitchFamily="18" charset="0"/>
                <a:cs typeface="Times New Roman" panose="02020603050405020304" pitchFamily="18" charset="0"/>
              </a:rPr>
              <a:t>Live </a:t>
            </a:r>
            <a:r>
              <a:rPr lang="en-US" dirty="0">
                <a:latin typeface="Times New Roman" panose="02020603050405020304" pitchFamily="18" charset="0"/>
                <a:cs typeface="Times New Roman" panose="02020603050405020304" pitchFamily="18" charset="0"/>
              </a:rPr>
              <a:t>a chaste and virtuous </a:t>
            </a:r>
            <a:r>
              <a:rPr lang="en-US" dirty="0" smtClean="0">
                <a:latin typeface="Times New Roman" panose="02020603050405020304" pitchFamily="18" charset="0"/>
                <a:cs typeface="Times New Roman" panose="02020603050405020304" pitchFamily="18" charset="0"/>
              </a:rPr>
              <a:t>life.</a:t>
            </a:r>
          </a:p>
          <a:p>
            <a:r>
              <a:rPr lang="en-US" dirty="0" smtClean="0">
                <a:latin typeface="Times New Roman" panose="02020603050405020304" pitchFamily="18" charset="0"/>
                <a:cs typeface="Times New Roman" panose="02020603050405020304" pitchFamily="18" charset="0"/>
              </a:rPr>
              <a:t> Obey </a:t>
            </a:r>
            <a:r>
              <a:rPr lang="en-US" dirty="0">
                <a:latin typeface="Times New Roman" panose="02020603050405020304" pitchFamily="18" charset="0"/>
                <a:cs typeface="Times New Roman" panose="02020603050405020304" pitchFamily="18" charset="0"/>
              </a:rPr>
              <a:t>the law and all campus </a:t>
            </a:r>
            <a:r>
              <a:rPr lang="en-US" dirty="0" smtClean="0">
                <a:latin typeface="Times New Roman" panose="02020603050405020304" pitchFamily="18" charset="0"/>
                <a:cs typeface="Times New Roman" panose="02020603050405020304" pitchFamily="18" charset="0"/>
              </a:rPr>
              <a:t>policies.</a:t>
            </a:r>
          </a:p>
          <a:p>
            <a:r>
              <a:rPr lang="en-US" dirty="0" smtClean="0">
                <a:latin typeface="Times New Roman" panose="02020603050405020304" pitchFamily="18" charset="0"/>
                <a:cs typeface="Times New Roman" panose="02020603050405020304" pitchFamily="18" charset="0"/>
              </a:rPr>
              <a:t> Use </a:t>
            </a:r>
            <a:r>
              <a:rPr lang="en-US" dirty="0">
                <a:latin typeface="Times New Roman" panose="02020603050405020304" pitchFamily="18" charset="0"/>
                <a:cs typeface="Times New Roman" panose="02020603050405020304" pitchFamily="18" charset="0"/>
              </a:rPr>
              <a:t>clean </a:t>
            </a:r>
            <a:r>
              <a:rPr lang="en-US" dirty="0" smtClean="0">
                <a:latin typeface="Times New Roman" panose="02020603050405020304" pitchFamily="18" charset="0"/>
                <a:cs typeface="Times New Roman" panose="02020603050405020304" pitchFamily="18" charset="0"/>
              </a:rPr>
              <a:t>language. </a:t>
            </a:r>
          </a:p>
          <a:p>
            <a:r>
              <a:rPr lang="en-US" dirty="0" smtClean="0">
                <a:latin typeface="Times New Roman" panose="02020603050405020304" pitchFamily="18" charset="0"/>
                <a:cs typeface="Times New Roman" panose="02020603050405020304" pitchFamily="18" charset="0"/>
              </a:rPr>
              <a:t>Respect others. </a:t>
            </a:r>
          </a:p>
          <a:p>
            <a:r>
              <a:rPr lang="en-US" dirty="0" smtClean="0">
                <a:latin typeface="Times New Roman" panose="02020603050405020304" pitchFamily="18" charset="0"/>
                <a:cs typeface="Times New Roman" panose="02020603050405020304" pitchFamily="18" charset="0"/>
              </a:rPr>
              <a:t>Abstain </a:t>
            </a:r>
            <a:r>
              <a:rPr lang="en-US" dirty="0">
                <a:latin typeface="Times New Roman" panose="02020603050405020304" pitchFamily="18" charset="0"/>
                <a:cs typeface="Times New Roman" panose="02020603050405020304" pitchFamily="18" charset="0"/>
              </a:rPr>
              <a:t>from alcoholic beverages, tobacco, tea, coffee, and substance </a:t>
            </a:r>
            <a:r>
              <a:rPr lang="en-US" dirty="0" smtClean="0">
                <a:latin typeface="Times New Roman" panose="02020603050405020304" pitchFamily="18" charset="0"/>
                <a:cs typeface="Times New Roman" panose="02020603050405020304" pitchFamily="18" charset="0"/>
              </a:rPr>
              <a:t>abuse. </a:t>
            </a:r>
          </a:p>
          <a:p>
            <a:r>
              <a:rPr lang="en-US" dirty="0" smtClean="0">
                <a:latin typeface="Times New Roman" panose="02020603050405020304" pitchFamily="18" charset="0"/>
                <a:cs typeface="Times New Roman" panose="02020603050405020304" pitchFamily="18" charset="0"/>
              </a:rPr>
              <a:t>Observe </a:t>
            </a:r>
            <a:r>
              <a:rPr lang="en-US" dirty="0">
                <a:latin typeface="Times New Roman" panose="02020603050405020304" pitchFamily="18" charset="0"/>
                <a:cs typeface="Times New Roman" panose="02020603050405020304" pitchFamily="18" charset="0"/>
              </a:rPr>
              <a:t>the Dress and Grooming </a:t>
            </a:r>
            <a:r>
              <a:rPr lang="en-US" dirty="0" smtClean="0">
                <a:latin typeface="Times New Roman" panose="02020603050405020304" pitchFamily="18" charset="0"/>
                <a:cs typeface="Times New Roman" panose="02020603050405020304" pitchFamily="18" charset="0"/>
              </a:rPr>
              <a:t>Standards. </a:t>
            </a:r>
          </a:p>
          <a:p>
            <a:r>
              <a:rPr lang="en-US" dirty="0" smtClean="0">
                <a:latin typeface="Times New Roman" panose="02020603050405020304" pitchFamily="18" charset="0"/>
                <a:cs typeface="Times New Roman" panose="02020603050405020304" pitchFamily="18" charset="0"/>
              </a:rPr>
              <a:t>Encourage </a:t>
            </a:r>
            <a:r>
              <a:rPr lang="en-US" dirty="0">
                <a:latin typeface="Times New Roman" panose="02020603050405020304" pitchFamily="18" charset="0"/>
                <a:cs typeface="Times New Roman" panose="02020603050405020304" pitchFamily="18" charset="0"/>
              </a:rPr>
              <a:t>others in their commitment to comply with the Honor </a:t>
            </a:r>
            <a:r>
              <a:rPr lang="en-US" dirty="0" smtClean="0">
                <a:latin typeface="Times New Roman" panose="02020603050405020304" pitchFamily="18" charset="0"/>
                <a:cs typeface="Times New Roman" panose="02020603050405020304" pitchFamily="18" charset="0"/>
              </a:rPr>
              <a:t>Code.</a:t>
            </a:r>
            <a:endParaRPr lang="en-US"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045526" y="169173"/>
            <a:ext cx="2940147" cy="39254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902146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539354" y="0"/>
            <a:ext cx="9138024" cy="68535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632397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xmlns="" val="12627637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7200" b="1" dirty="0" smtClean="0">
                <a:latin typeface="Times New Roman" panose="02020603050405020304" pitchFamily="18" charset="0"/>
                <a:cs typeface="Times New Roman" panose="02020603050405020304" pitchFamily="18" charset="0"/>
              </a:rPr>
              <a:t>Adjective Opposites </a:t>
            </a:r>
            <a:r>
              <a:rPr lang="en-US" sz="7200" dirty="0" smtClean="0">
                <a:latin typeface="Times New Roman" panose="02020603050405020304" pitchFamily="18" charset="0"/>
                <a:cs typeface="Times New Roman" panose="02020603050405020304" pitchFamily="18" charset="0"/>
              </a:rPr>
              <a:t>Crossword Puzzle</a:t>
            </a: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147597"/>
            <a:ext cx="10515600" cy="4351338"/>
          </a:xfrm>
        </p:spPr>
        <p:txBody>
          <a:bodyPr/>
          <a:lstStyle/>
          <a:p>
            <a:r>
              <a:rPr lang="en-US" sz="4800" dirty="0" smtClean="0">
                <a:latin typeface="Times New Roman" panose="02020603050405020304" pitchFamily="18" charset="0"/>
                <a:cs typeface="Times New Roman" panose="02020603050405020304" pitchFamily="18" charset="0"/>
              </a:rPr>
              <a:t>Form groups of 3 or 4.</a:t>
            </a:r>
          </a:p>
          <a:p>
            <a:r>
              <a:rPr lang="en-US" sz="4800" dirty="0" smtClean="0">
                <a:latin typeface="Times New Roman" panose="02020603050405020304" pitchFamily="18" charset="0"/>
                <a:cs typeface="Times New Roman" panose="02020603050405020304" pitchFamily="18" charset="0"/>
              </a:rPr>
              <a:t>Working together complete the crossword puzzle; no technology please.</a:t>
            </a:r>
          </a:p>
          <a:p>
            <a:r>
              <a:rPr lang="en-US" sz="4800" dirty="0" smtClean="0">
                <a:latin typeface="Times New Roman" panose="02020603050405020304" pitchFamily="18" charset="0"/>
                <a:cs typeface="Times New Roman" panose="02020603050405020304" pitchFamily="18" charset="0"/>
              </a:rPr>
              <a:t>When completed come to the front and check your answers.</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97252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xmlns="" val="6925606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967335"/>
            <a:ext cx="9358972" cy="2308324"/>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t>
            </a: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and from</a:t>
            </a:r>
          </a:p>
          <a:p>
            <a:pPr algn="ct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Professors.</a:t>
            </a: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xmlns="" val="10274631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829445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959419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xmlns="" val="5683247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34</a:t>
            </a:fld>
            <a:endParaRPr lang="en-US"/>
          </a:p>
        </p:txBody>
      </p:sp>
    </p:spTree>
    <p:extLst>
      <p:ext uri="{BB962C8B-B14F-4D97-AF65-F5344CB8AC3E}">
        <p14:creationId xmlns:p14="http://schemas.microsoft.com/office/powerpoint/2010/main" xmlns="" val="4183400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9333"/>
            <a:ext cx="10515600" cy="1325563"/>
          </a:xfrm>
        </p:spPr>
        <p:txBody>
          <a:bodyPr>
            <a:normAutofit fontScale="90000"/>
          </a:bodyPr>
          <a:lstStyle/>
          <a:p>
            <a:pPr algn="ctr"/>
            <a:r>
              <a:rPr lang="en-US" sz="6000" b="1" dirty="0" smtClean="0">
                <a:latin typeface="Times New Roman" panose="02020603050405020304" pitchFamily="18" charset="0"/>
                <a:cs typeface="Times New Roman" panose="02020603050405020304" pitchFamily="18" charset="0"/>
              </a:rPr>
              <a:t>Next English Corner</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December 10, 2013</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PM</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506662"/>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218-this same room.</a:t>
            </a:r>
            <a:endParaRPr lang="en-US" sz="72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3945" y="278969"/>
            <a:ext cx="2816113" cy="19062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188888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C:\Users\murdochj\Pictures\2013-12-01 English Corner Pictures\English Corner Pictures 009.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84690" y="1744394"/>
            <a:ext cx="8825132" cy="661884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69349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108" y="140042"/>
            <a:ext cx="10515600" cy="1325563"/>
          </a:xfrm>
        </p:spPr>
        <p:txBody>
          <a:bodyPr/>
          <a:lstStyle/>
          <a:p>
            <a:pPr algn="ctr"/>
            <a:r>
              <a:rPr lang="en-US" b="1" dirty="0" smtClean="0">
                <a:latin typeface="Times New Roman" panose="02020603050405020304" pitchFamily="18" charset="0"/>
                <a:cs typeface="Times New Roman" panose="02020603050405020304" pitchFamily="18" charset="0"/>
              </a:rPr>
              <a:t>The Amazing China</a:t>
            </a:r>
            <a:endParaRPr lang="en-US" dirty="0">
              <a:latin typeface="Times New Roman" panose="02020603050405020304" pitchFamily="18" charset="0"/>
              <a:cs typeface="Times New Roman" panose="02020603050405020304" pitchFamily="18" charset="0"/>
            </a:endParaRPr>
          </a:p>
        </p:txBody>
      </p:sp>
      <p:pic>
        <p:nvPicPr>
          <p:cNvPr id="5" name="china_anthem.rm">
            <a:hlinkClick r:id="" action="ppaction://media"/>
          </p:cNvPr>
          <p:cNvPicPr>
            <a:picLocks noGrp="1" noChangeAspect="1"/>
          </p:cNvPicPr>
          <p:nvPr>
            <p:ph idx="1"/>
            <a:videoFile r:link="rId1"/>
            <p:extLst>
              <p:ext uri="{DAA4B4D4-6D71-4841-9C94-3DE7FCFB9230}">
                <p14:media xmlns:p14="http://schemas.microsoft.com/office/powerpoint/2010/main" xmlns="" r:embed="rId3"/>
              </p:ext>
            </p:extLst>
          </p:nvPr>
        </p:nvPicPr>
        <p:blipFill>
          <a:blip r:embed="rId4" cstate="print"/>
          <a:stretch>
            <a:fillRect/>
          </a:stretch>
        </p:blipFill>
        <p:spPr>
          <a:xfrm>
            <a:off x="5791200" y="3695700"/>
            <a:ext cx="609600" cy="609600"/>
          </a:xfrm>
        </p:spPr>
      </p:pic>
      <p:pic>
        <p:nvPicPr>
          <p:cNvPr id="4098" name="Picture 2" descr="G:\DCIM\100MSDCF\DSC00572.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842868" y="1262776"/>
            <a:ext cx="9387840" cy="704088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4626592" y="5908431"/>
            <a:ext cx="4402744" cy="707886"/>
          </a:xfrm>
          <a:prstGeom prst="rect">
            <a:avLst/>
          </a:prstGeom>
          <a:noFill/>
        </p:spPr>
        <p:txBody>
          <a:bodyPr wrap="none" rtlCol="0">
            <a:spAutoFit/>
          </a:bodyPr>
          <a:lstStyle/>
          <a:p>
            <a:r>
              <a:rPr lang="en-US" sz="4000" dirty="0" smtClean="0">
                <a:latin typeface="Times New Roman" panose="02020603050405020304" pitchFamily="18" charset="0"/>
                <a:cs typeface="Times New Roman" panose="02020603050405020304" pitchFamily="18" charset="0"/>
              </a:rPr>
              <a:t>The People’s Square</a:t>
            </a:r>
            <a:endParaRPr lang="en-US" sz="4000" dirty="0">
              <a:latin typeface="Times New Roman" panose="02020603050405020304" pitchFamily="18" charset="0"/>
              <a:cs typeface="Times New Roman" panose="02020603050405020304" pitchFamily="18" charset="0"/>
            </a:endParaRPr>
          </a:p>
        </p:txBody>
      </p:sp>
      <p:pic>
        <p:nvPicPr>
          <p:cNvPr id="6" name="china_anthem.rm">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cstate="print"/>
          <a:stretch>
            <a:fillRect/>
          </a:stretch>
        </p:blipFill>
        <p:spPr>
          <a:xfrm>
            <a:off x="10925908" y="363817"/>
            <a:ext cx="609600" cy="609600"/>
          </a:xfrm>
          <a:prstGeom prst="rect">
            <a:avLst/>
          </a:prstGeom>
        </p:spPr>
      </p:pic>
      <p:pic>
        <p:nvPicPr>
          <p:cNvPr id="1026" name="Picture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842869" y="1313131"/>
            <a:ext cx="2658794" cy="177252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4501662" y="1313131"/>
            <a:ext cx="6729045" cy="2554545"/>
          </a:xfrm>
          <a:prstGeom prst="rect">
            <a:avLst/>
          </a:prstGeom>
        </p:spPr>
        <p:txBody>
          <a:bodyPr wrap="square">
            <a:spAutoFit/>
          </a:bodyPr>
          <a:lstStyle/>
          <a:p>
            <a:r>
              <a:rPr lang="en-US" sz="2000" dirty="0"/>
              <a:t>Arise, ye who refuse to be slaves</a:t>
            </a:r>
          </a:p>
          <a:p>
            <a:r>
              <a:rPr lang="en-US" sz="2000" dirty="0"/>
              <a:t>With our very flesh and blood Let us build our new Great Wall!</a:t>
            </a:r>
          </a:p>
          <a:p>
            <a:r>
              <a:rPr lang="en-US" sz="2000" dirty="0"/>
              <a:t>The Peoples of China are in the most critical time, </a:t>
            </a:r>
            <a:endParaRPr lang="en-US" sz="2000" dirty="0" smtClean="0"/>
          </a:p>
          <a:p>
            <a:r>
              <a:rPr lang="en-US" sz="2000" dirty="0" smtClean="0"/>
              <a:t>Everybody </a:t>
            </a:r>
            <a:r>
              <a:rPr lang="en-US" sz="2000" dirty="0"/>
              <a:t>must roar his defiance.</a:t>
            </a:r>
          </a:p>
          <a:p>
            <a:r>
              <a:rPr lang="en-US" sz="2000" dirty="0"/>
              <a:t>Arise! Arise! Arise! Millions of hearts with one mind,</a:t>
            </a:r>
          </a:p>
          <a:p>
            <a:r>
              <a:rPr lang="en-US" sz="2000" dirty="0"/>
              <a:t>Brave the enemy's gunfire, March on! Brave the enemy's gunfire,</a:t>
            </a:r>
          </a:p>
          <a:p>
            <a:r>
              <a:rPr lang="en-US" sz="2000" dirty="0"/>
              <a:t>March on! March on! March on, on! </a:t>
            </a:r>
          </a:p>
        </p:txBody>
      </p:sp>
    </p:spTree>
    <p:extLst>
      <p:ext uri="{BB962C8B-B14F-4D97-AF65-F5344CB8AC3E}">
        <p14:creationId xmlns:p14="http://schemas.microsoft.com/office/powerpoint/2010/main" xmlns="" val="11107066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368"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endCondLst>
                    <p:cond evt="onStopAudio" delay="0">
                      <p:tgtEl>
                        <p:sldTgt/>
                      </p:tgtEl>
                    </p:cond>
                  </p:endCondLst>
                </p:cTn>
                <p:tgtEl>
                  <p:spTgt spid="5"/>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7368" fill="hold"/>
                                        <p:tgtEl>
                                          <p:spTgt spid="6"/>
                                        </p:tgtEl>
                                      </p:cBhvr>
                                    </p:cmd>
                                  </p:childTnLst>
                                </p:cTn>
                              </p:par>
                            </p:childTnLst>
                          </p:cTn>
                        </p:par>
                      </p:childTnLst>
                    </p:cTn>
                  </p:par>
                </p:childTnLst>
              </p:cTn>
              <p:nextCondLst>
                <p:cond evt="onClick" delay="0">
                  <p:tgtEl>
                    <p:spTgt spid="6"/>
                  </p:tgtEl>
                </p:cond>
              </p:nextCondLst>
            </p:seq>
            <p:video>
              <p:cMediaNode vol="66038">
                <p:cTn id="13" fill="hold" display="0">
                  <p:stCondLst>
                    <p:cond delay="indefinite"/>
                  </p:stCondLst>
                  <p:endCondLst>
                    <p:cond evt="onStopAudio" delay="0">
                      <p:tgtEl>
                        <p:sldTgt/>
                      </p:tgtEl>
                    </p:cond>
                  </p:endCondLst>
                </p:cTn>
                <p:tgtEl>
                  <p:spTgt spid="6"/>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xmlns="" val="40453491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7523" y="0"/>
            <a:ext cx="10515600" cy="1325563"/>
          </a:xfrm>
        </p:spPr>
        <p:txBody>
          <a:bodyPr>
            <a:normAutofit/>
          </a:bodyPr>
          <a:lstStyle/>
          <a:p>
            <a:pPr algn="ctr"/>
            <a:r>
              <a:rPr lang="en-US" sz="7200" dirty="0" smtClean="0">
                <a:latin typeface="Times New Roman" panose="02020603050405020304" pitchFamily="18" charset="0"/>
                <a:cs typeface="Times New Roman" panose="02020603050405020304" pitchFamily="18" charset="0"/>
              </a:rPr>
              <a:t>Integrity</a:t>
            </a: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endParaRPr lang="en-US" sz="4000" dirty="0" smtClean="0">
              <a:latin typeface="Times New Roman" panose="02020603050405020304" pitchFamily="18" charset="0"/>
              <a:cs typeface="Times New Roman" panose="02020603050405020304" pitchFamily="18" charset="0"/>
            </a:endParaRPr>
          </a:p>
          <a:p>
            <a:r>
              <a:rPr lang="en-US" sz="4000" dirty="0" smtClean="0">
                <a:latin typeface="Times New Roman" panose="02020603050405020304" pitchFamily="18" charset="0"/>
                <a:cs typeface="Times New Roman" panose="02020603050405020304" pitchFamily="18" charset="0"/>
              </a:rPr>
              <a:t>You’ve heard about integrity,</a:t>
            </a:r>
          </a:p>
          <a:p>
            <a:r>
              <a:rPr lang="en-US" sz="4000" dirty="0" smtClean="0">
                <a:latin typeface="Times New Roman" panose="02020603050405020304" pitchFamily="18" charset="0"/>
                <a:cs typeface="Times New Roman" panose="02020603050405020304" pitchFamily="18" charset="0"/>
              </a:rPr>
              <a:t>And of reliability,</a:t>
            </a:r>
          </a:p>
          <a:p>
            <a:r>
              <a:rPr lang="en-US" sz="4000" dirty="0" smtClean="0">
                <a:latin typeface="Times New Roman" panose="02020603050405020304" pitchFamily="18" charset="0"/>
                <a:cs typeface="Times New Roman" panose="02020603050405020304" pitchFamily="18" charset="0"/>
              </a:rPr>
              <a:t>So don’t lie, steal, or cheat.</a:t>
            </a:r>
          </a:p>
          <a:p>
            <a:r>
              <a:rPr lang="en-US" sz="4000" dirty="0" smtClean="0">
                <a:latin typeface="Times New Roman" panose="02020603050405020304" pitchFamily="18" charset="0"/>
                <a:cs typeface="Times New Roman" panose="02020603050405020304" pitchFamily="18" charset="0"/>
              </a:rPr>
              <a:t>Keeping yourself clean and neat</a:t>
            </a:r>
          </a:p>
          <a:p>
            <a:r>
              <a:rPr lang="en-US" sz="4000" dirty="0" smtClean="0">
                <a:latin typeface="Times New Roman" panose="02020603050405020304" pitchFamily="18" charset="0"/>
                <a:cs typeface="Times New Roman" panose="02020603050405020304" pitchFamily="18" charset="0"/>
              </a:rPr>
              <a:t>All adds to your civility.</a:t>
            </a:r>
            <a:endParaRPr lang="en-US" sz="4000"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21102"/>
            <a:ext cx="3765340" cy="24970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132015" y="362755"/>
            <a:ext cx="4059985" cy="574262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728543" y="1227406"/>
            <a:ext cx="2174099" cy="143490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5494717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your assigned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first have 3 minutes to define the topic / problem / issue.  Second, you will have 5 minutes to discuss possible solutions.  Third, we will select one person from each group to summarize the group’s discussion of your assigned topic.</a:t>
            </a:r>
          </a:p>
          <a:p>
            <a:pPr lvl="1"/>
            <a:r>
              <a:rPr lang="en-US" sz="3600" dirty="0" smtClean="0">
                <a:latin typeface="Times New Roman" panose="02020603050405020304" pitchFamily="18" charset="0"/>
                <a:cs typeface="Times New Roman" panose="02020603050405020304" pitchFamily="18" charset="0"/>
              </a:rPr>
              <a:t>Topic: What is cheating and what are its consequences?</a:t>
            </a:r>
          </a:p>
        </p:txBody>
      </p:sp>
    </p:spTree>
    <p:extLst>
      <p:ext uri="{BB962C8B-B14F-4D97-AF65-F5344CB8AC3E}">
        <p14:creationId xmlns:p14="http://schemas.microsoft.com/office/powerpoint/2010/main" xmlns="" val="25812436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2566</TotalTime>
  <Words>1642</Words>
  <Application>Microsoft Office PowerPoint</Application>
  <PresentationFormat>自定义</PresentationFormat>
  <Paragraphs>174</Paragraphs>
  <Slides>34</Slides>
  <Notes>0</Notes>
  <HiddenSlides>0</HiddenSlides>
  <MMClips>2</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Office Theme</vt:lpstr>
      <vt:lpstr>Professors John &amp; Marie Murdoch  </vt:lpstr>
      <vt:lpstr>Introductions</vt:lpstr>
      <vt:lpstr>English Corner’s Goals</vt:lpstr>
      <vt:lpstr>Next English Corner December 10, 2013 7 PM</vt:lpstr>
      <vt:lpstr>English Corner Friends</vt:lpstr>
      <vt:lpstr>The Amazing China</vt:lpstr>
      <vt:lpstr> </vt:lpstr>
      <vt:lpstr>Integrity</vt:lpstr>
      <vt:lpstr>Your Discussion Topics</vt:lpstr>
      <vt:lpstr>What is Cheating and  What are its Consequences?</vt:lpstr>
      <vt:lpstr>幻灯片 11</vt:lpstr>
      <vt:lpstr>Integrity</vt:lpstr>
      <vt:lpstr>幻灯片 13</vt:lpstr>
      <vt:lpstr>幻灯片 14</vt:lpstr>
      <vt:lpstr>幻灯片 15</vt:lpstr>
      <vt:lpstr>ETHICAL DILEMMA (Computer Programming) </vt:lpstr>
      <vt:lpstr>幻灯片 17</vt:lpstr>
      <vt:lpstr>幻灯片 18</vt:lpstr>
      <vt:lpstr>幻灯片 19</vt:lpstr>
      <vt:lpstr>幻灯片 20</vt:lpstr>
      <vt:lpstr>幻灯片 21</vt:lpstr>
      <vt:lpstr>幻灯片 22</vt:lpstr>
      <vt:lpstr>幻灯片 23</vt:lpstr>
      <vt:lpstr>幻灯片 24</vt:lpstr>
      <vt:lpstr>What is Cheating and  What are its Consequences?</vt:lpstr>
      <vt:lpstr>Brigham Young University’s  Student Honor Code</vt:lpstr>
      <vt:lpstr>幻灯片 27</vt:lpstr>
      <vt:lpstr>Talking Cards</vt:lpstr>
      <vt:lpstr>Adjective Opposites Crossword Puzzle</vt:lpstr>
      <vt:lpstr>幻灯片 30</vt:lpstr>
      <vt:lpstr>Vocabulary Builders</vt:lpstr>
      <vt:lpstr>幻灯片 32</vt:lpstr>
      <vt:lpstr>幻灯片 33</vt:lpstr>
      <vt:lpstr>What are some of the topics you would like to discuss in class and/or English Corners?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Microsoft.com</cp:lastModifiedBy>
  <cp:revision>228</cp:revision>
  <cp:lastPrinted>2013-09-23T08:57:36Z</cp:lastPrinted>
  <dcterms:created xsi:type="dcterms:W3CDTF">2013-09-17T00:49:18Z</dcterms:created>
  <dcterms:modified xsi:type="dcterms:W3CDTF">2013-12-03T11:38:05Z</dcterms:modified>
</cp:coreProperties>
</file>