
<file path=[Content_Types].xml><?xml version="1.0" encoding="utf-8"?>
<Types xmlns="http://schemas.openxmlformats.org/package/2006/content-types">
  <Default Extension="png" ContentType="image/png"/>
  <Default Extension="jpeg" ContentType="image/jpeg"/>
  <Default Extension="rm" ContentType="audio/unknown"/>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269" r:id="rId3"/>
    <p:sldId id="258" r:id="rId4"/>
    <p:sldId id="267" r:id="rId5"/>
    <p:sldId id="351" r:id="rId6"/>
    <p:sldId id="343" r:id="rId7"/>
    <p:sldId id="377" r:id="rId8"/>
    <p:sldId id="384" r:id="rId9"/>
    <p:sldId id="385" r:id="rId10"/>
    <p:sldId id="386" r:id="rId11"/>
    <p:sldId id="387" r:id="rId12"/>
    <p:sldId id="388" r:id="rId13"/>
    <p:sldId id="389" r:id="rId14"/>
    <p:sldId id="390" r:id="rId15"/>
    <p:sldId id="383" r:id="rId16"/>
    <p:sldId id="392" r:id="rId17"/>
    <p:sldId id="391" r:id="rId18"/>
    <p:sldId id="379" r:id="rId19"/>
    <p:sldId id="382" r:id="rId20"/>
    <p:sldId id="340" r:id="rId21"/>
    <p:sldId id="341" r:id="rId22"/>
    <p:sldId id="350" r:id="rId23"/>
    <p:sldId id="364" r:id="rId24"/>
    <p:sldId id="374" r:id="rId25"/>
    <p:sldId id="375" r:id="rId26"/>
    <p:sldId id="365" r:id="rId27"/>
    <p:sldId id="366" r:id="rId28"/>
    <p:sldId id="367" r:id="rId29"/>
    <p:sldId id="368" r:id="rId30"/>
    <p:sldId id="369" r:id="rId31"/>
    <p:sldId id="370" r:id="rId32"/>
    <p:sldId id="371" r:id="rId33"/>
    <p:sldId id="372" r:id="rId34"/>
    <p:sldId id="373" r:id="rId35"/>
    <p:sldId id="264" r:id="rId36"/>
    <p:sldId id="273" r:id="rId37"/>
    <p:sldId id="300" r:id="rId38"/>
    <p:sldId id="380" r:id="rId39"/>
    <p:sldId id="381" r:id="rId40"/>
    <p:sldId id="304" r:id="rId41"/>
    <p:sldId id="262" r:id="rId42"/>
    <p:sldId id="393" r:id="rId43"/>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varScale="1">
        <p:scale>
          <a:sx n="54" d="100"/>
          <a:sy n="54" d="100"/>
        </p:scale>
        <p:origin x="-108" y="-390"/>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240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11/24/2013</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2100"/>
            <a:ext cx="10972800" cy="13843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905000"/>
            <a:ext cx="538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05000"/>
            <a:ext cx="538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245225"/>
            <a:ext cx="2844800" cy="476250"/>
          </a:xfrm>
        </p:spPr>
        <p:txBody>
          <a:bodyPr/>
          <a:lstStyle>
            <a:lvl1pPr>
              <a:defRPr/>
            </a:lvl1pPr>
          </a:lstStyle>
          <a:p>
            <a:endParaRPr lang="en-US"/>
          </a:p>
        </p:txBody>
      </p:sp>
      <p:sp>
        <p:nvSpPr>
          <p:cNvPr id="6" name="Footer Placeholder 5"/>
          <p:cNvSpPr>
            <a:spLocks noGrp="1"/>
          </p:cNvSpPr>
          <p:nvPr>
            <p:ph type="ftr" sz="quarter" idx="11"/>
          </p:nvPr>
        </p:nvSpPr>
        <p:spPr>
          <a:xfrm>
            <a:off x="4165600" y="6245225"/>
            <a:ext cx="38608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8737600" y="6245225"/>
            <a:ext cx="2844800" cy="476250"/>
          </a:xfrm>
        </p:spPr>
        <p:txBody>
          <a:bodyPr/>
          <a:lstStyle>
            <a:lvl1pPr>
              <a:defRPr/>
            </a:lvl1pPr>
          </a:lstStyle>
          <a:p>
            <a:fld id="{8F1C04E9-9FAE-42E4-977E-5AE25A59E829}" type="slidenum">
              <a:rPr lang="en-US"/>
              <a:pPr/>
              <a:t>‹#›</a:t>
            </a:fld>
            <a:endParaRPr lang="en-US"/>
          </a:p>
        </p:txBody>
      </p:sp>
    </p:spTree>
    <p:extLst>
      <p:ext uri="{BB962C8B-B14F-4D97-AF65-F5344CB8AC3E}">
        <p14:creationId xmlns:p14="http://schemas.microsoft.com/office/powerpoint/2010/main" val="1451660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11/24/2013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11/24/2013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11/24/2013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11/24/2013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11/24/2013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11/24/2013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11/24/2013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11/24/2013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rm"/><Relationship Id="rId1" Type="http://schemas.microsoft.com/office/2007/relationships/media" Target="../media/media1.rm"/><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7482" y="1214438"/>
            <a:ext cx="9144000" cy="2387600"/>
          </a:xfrm>
        </p:spPr>
        <p:txBody>
          <a:bodyPr>
            <a:normAutofit/>
          </a:bodyPr>
          <a:lstStyle/>
          <a:p>
            <a:r>
              <a:rPr lang="en-US" sz="4400" b="1" dirty="0" smtClean="0">
                <a:latin typeface="Times New Roman" panose="02020603050405020304" pitchFamily="18" charset="0"/>
                <a:cs typeface="Times New Roman" panose="02020603050405020304" pitchFamily="18" charset="0"/>
              </a:rPr>
              <a:t>Professors John &amp; Marie Murdoch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dirty="0"/>
          </a:p>
        </p:txBody>
      </p:sp>
      <p:sp>
        <p:nvSpPr>
          <p:cNvPr id="4" name="Rectangle 3"/>
          <p:cNvSpPr/>
          <p:nvPr/>
        </p:nvSpPr>
        <p:spPr>
          <a:xfrm>
            <a:off x="698694" y="660698"/>
            <a:ext cx="10511275" cy="1200329"/>
          </a:xfrm>
          <a:prstGeom prst="rect">
            <a:avLst/>
          </a:prstGeom>
          <a:noFill/>
        </p:spPr>
        <p:txBody>
          <a:bodyPr wrap="none" lIns="91440" tIns="45720" rIns="91440" bIns="45720">
            <a:spAutoFit/>
          </a:bodyPr>
          <a:lstStyle/>
          <a:p>
            <a:pPr algn="ctr"/>
            <a:r>
              <a:rPr lang="en-US" sz="7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Welcome to English Corner</a:t>
            </a:r>
            <a:endParaRPr lang="en-US" sz="7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8691" y="2691723"/>
            <a:ext cx="3370320" cy="5063538"/>
          </a:xfrm>
          <a:prstGeom prst="rect">
            <a:avLst/>
          </a:prstGeom>
        </p:spPr>
      </p:pic>
    </p:spTree>
    <p:extLst>
      <p:ext uri="{BB962C8B-B14F-4D97-AF65-F5344CB8AC3E}">
        <p14:creationId xmlns:p14="http://schemas.microsoft.com/office/powerpoint/2010/main" val="811092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The Amazing China</a:t>
            </a:r>
            <a:r>
              <a:rPr lang="en-US" dirty="0" smtClean="0">
                <a:latin typeface="Times New Roman" panose="02020603050405020304" pitchFamily="18" charset="0"/>
                <a:cs typeface="Times New Roman" panose="02020603050405020304" pitchFamily="18" charset="0"/>
              </a:rPr>
              <a:t>—What is this?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pic>
        <p:nvPicPr>
          <p:cNvPr id="6146" name="Picture 2" descr="G:\DCIM\100MSDCF\DSC0059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10107" y="1779161"/>
            <a:ext cx="6771785" cy="507883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607287" y="2143035"/>
            <a:ext cx="6977423" cy="461665"/>
          </a:xfrm>
          <a:prstGeom prst="rect">
            <a:avLst/>
          </a:prstGeom>
          <a:noFill/>
        </p:spPr>
        <p:txBody>
          <a:bodyPr wrap="none" rtlCol="0">
            <a:spAutoFit/>
          </a:bodyPr>
          <a:lstStyle/>
          <a:p>
            <a:r>
              <a:rPr lang="en-US" sz="2400" dirty="0" smtClean="0">
                <a:latin typeface="Times New Roman" panose="02020603050405020304" pitchFamily="18" charset="0"/>
                <a:cs typeface="Times New Roman" panose="02020603050405020304" pitchFamily="18" charset="0"/>
              </a:rPr>
              <a:t>Large  cauldron which holds water used to put out fires</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935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64" y="0"/>
            <a:ext cx="10515600" cy="1325563"/>
          </a:xfrm>
        </p:spPr>
        <p:txBody>
          <a:bodyPr/>
          <a:lstStyle/>
          <a:p>
            <a:pPr algn="ctr"/>
            <a:r>
              <a:rPr lang="en-US" dirty="0" smtClean="0">
                <a:latin typeface="Times New Roman" panose="02020603050405020304" pitchFamily="18" charset="0"/>
                <a:cs typeface="Times New Roman" panose="02020603050405020304" pitchFamily="18" charset="0"/>
              </a:rPr>
              <a:t>The Amazing China</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pic>
        <p:nvPicPr>
          <p:cNvPr id="7170" name="Picture 2" descr="G:\DCIM\100MSDCF\DSC006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258" y="-875912"/>
            <a:ext cx="12675258" cy="950644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854371" y="154745"/>
            <a:ext cx="4696398" cy="769441"/>
          </a:xfrm>
          <a:prstGeom prst="rect">
            <a:avLst/>
          </a:prstGeom>
          <a:noFill/>
        </p:spPr>
        <p:txBody>
          <a:bodyPr wrap="square" rtlCol="0">
            <a:spAutoFit/>
          </a:bodyPr>
          <a:lstStyle/>
          <a:p>
            <a:r>
              <a:rPr lang="en-US" sz="4400" b="1" dirty="0" smtClean="0">
                <a:latin typeface="Times New Roman" panose="02020603050405020304" pitchFamily="18" charset="0"/>
                <a:cs typeface="Times New Roman" panose="02020603050405020304" pitchFamily="18" charset="0"/>
              </a:rPr>
              <a:t>What is this story?</a:t>
            </a:r>
            <a:endParaRPr lang="en-US"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935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The Amazing </a:t>
            </a:r>
            <a:r>
              <a:rPr lang="en-US" b="1" dirty="0">
                <a:latin typeface="Times New Roman" panose="02020603050405020304" pitchFamily="18" charset="0"/>
                <a:cs typeface="Times New Roman" panose="02020603050405020304" pitchFamily="18" charset="0"/>
              </a:rPr>
              <a:t>China</a:t>
            </a:r>
            <a:r>
              <a:rPr lang="en-US" dirty="0">
                <a:latin typeface="Times New Roman" panose="02020603050405020304" pitchFamily="18" charset="0"/>
                <a:cs typeface="Times New Roman" panose="02020603050405020304" pitchFamily="18" charset="0"/>
              </a:rPr>
              <a:t>—Where are We?</a:t>
            </a:r>
          </a:p>
        </p:txBody>
      </p:sp>
      <p:sp>
        <p:nvSpPr>
          <p:cNvPr id="3" name="Content Placeholder 2"/>
          <p:cNvSpPr>
            <a:spLocks noGrp="1"/>
          </p:cNvSpPr>
          <p:nvPr>
            <p:ph idx="1"/>
          </p:nvPr>
        </p:nvSpPr>
        <p:spPr/>
        <p:txBody>
          <a:bodyPr/>
          <a:lstStyle/>
          <a:p>
            <a:endParaRPr lang="en-US" dirty="0"/>
          </a:p>
        </p:txBody>
      </p:sp>
      <p:pic>
        <p:nvPicPr>
          <p:cNvPr id="8194" name="Picture 2" descr="G:\DCIM\100MSDCF\DSC0061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7227" y="1547447"/>
            <a:ext cx="7282642" cy="546198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770141" y="5725551"/>
            <a:ext cx="5269071" cy="769441"/>
          </a:xfrm>
          <a:prstGeom prst="rect">
            <a:avLst/>
          </a:prstGeom>
          <a:noFill/>
        </p:spPr>
        <p:txBody>
          <a:bodyPr wrap="none" rtlCol="0">
            <a:spAutoFit/>
          </a:bodyPr>
          <a:lstStyle/>
          <a:p>
            <a:r>
              <a:rPr lang="en-US" sz="4400" dirty="0" smtClean="0"/>
              <a:t>The Emperor’s Throne</a:t>
            </a:r>
            <a:endParaRPr lang="en-US" sz="4400" dirty="0"/>
          </a:p>
        </p:txBody>
      </p:sp>
    </p:spTree>
    <p:extLst>
      <p:ext uri="{BB962C8B-B14F-4D97-AF65-F5344CB8AC3E}">
        <p14:creationId xmlns:p14="http://schemas.microsoft.com/office/powerpoint/2010/main" val="293935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The Amazing </a:t>
            </a:r>
            <a:r>
              <a:rPr lang="en-US" b="1" dirty="0">
                <a:latin typeface="Times New Roman" panose="02020603050405020304" pitchFamily="18" charset="0"/>
                <a:cs typeface="Times New Roman" panose="02020603050405020304" pitchFamily="18" charset="0"/>
              </a:rPr>
              <a:t>China</a:t>
            </a:r>
            <a:r>
              <a:rPr lang="en-US" dirty="0">
                <a:latin typeface="Times New Roman" panose="02020603050405020304" pitchFamily="18" charset="0"/>
                <a:cs typeface="Times New Roman" panose="02020603050405020304" pitchFamily="18" charset="0"/>
              </a:rPr>
              <a:t>—Where</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are We?</a:t>
            </a:r>
          </a:p>
        </p:txBody>
      </p:sp>
      <p:sp>
        <p:nvSpPr>
          <p:cNvPr id="3" name="Content Placeholder 2"/>
          <p:cNvSpPr>
            <a:spLocks noGrp="1"/>
          </p:cNvSpPr>
          <p:nvPr>
            <p:ph idx="1"/>
          </p:nvPr>
        </p:nvSpPr>
        <p:spPr/>
        <p:txBody>
          <a:bodyPr/>
          <a:lstStyle/>
          <a:p>
            <a:endParaRPr lang="en-US" dirty="0"/>
          </a:p>
        </p:txBody>
      </p:sp>
      <p:pic>
        <p:nvPicPr>
          <p:cNvPr id="9218" name="Picture 2" descr="G:\DCIM\100MSDCF\DSC0065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10107" y="1779161"/>
            <a:ext cx="6771785" cy="507883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42535" y="2220909"/>
            <a:ext cx="4719882" cy="830997"/>
          </a:xfrm>
          <a:prstGeom prst="rect">
            <a:avLst/>
          </a:prstGeom>
          <a:noFill/>
        </p:spPr>
        <p:txBody>
          <a:bodyPr wrap="none" rtlCol="0">
            <a:spAutoFit/>
          </a:bodyPr>
          <a:lstStyle/>
          <a:p>
            <a:r>
              <a:rPr lang="en-US" sz="4800" dirty="0" smtClean="0">
                <a:latin typeface="Times New Roman" panose="02020603050405020304" pitchFamily="18" charset="0"/>
                <a:cs typeface="Times New Roman" panose="02020603050405020304" pitchFamily="18" charset="0"/>
              </a:rPr>
              <a:t>Temple of Heaven</a:t>
            </a:r>
            <a:endParaRPr lang="en-US"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935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0"/>
            <a:ext cx="10515600" cy="1325563"/>
          </a:xfrm>
        </p:spPr>
        <p:txBody>
          <a:bodyPr/>
          <a:lstStyle/>
          <a:p>
            <a:pPr algn="ctr"/>
            <a:r>
              <a:rPr lang="en-US" b="1" dirty="0">
                <a:latin typeface="Times New Roman" panose="02020603050405020304" pitchFamily="18" charset="0"/>
                <a:cs typeface="Times New Roman" panose="02020603050405020304" pitchFamily="18" charset="0"/>
              </a:rPr>
              <a:t>The Amazing </a:t>
            </a:r>
            <a:r>
              <a:rPr lang="en-US" b="1" dirty="0" smtClean="0">
                <a:latin typeface="Times New Roman" panose="02020603050405020304" pitchFamily="18" charset="0"/>
                <a:cs typeface="Times New Roman" panose="02020603050405020304" pitchFamily="18" charset="0"/>
              </a:rPr>
              <a:t>China</a:t>
            </a:r>
            <a:r>
              <a:rPr lang="en-US" dirty="0">
                <a:latin typeface="Times New Roman" panose="02020603050405020304" pitchFamily="18" charset="0"/>
                <a:cs typeface="Times New Roman" panose="02020603050405020304" pitchFamily="18" charset="0"/>
              </a:rPr>
              <a:t>—Where are We?</a:t>
            </a:r>
            <a:endParaRPr lang="en-US" b="1" dirty="0"/>
          </a:p>
        </p:txBody>
      </p:sp>
      <p:sp>
        <p:nvSpPr>
          <p:cNvPr id="3" name="Content Placeholder 2"/>
          <p:cNvSpPr>
            <a:spLocks noGrp="1"/>
          </p:cNvSpPr>
          <p:nvPr>
            <p:ph idx="1"/>
          </p:nvPr>
        </p:nvSpPr>
        <p:spPr/>
        <p:txBody>
          <a:bodyPr/>
          <a:lstStyle/>
          <a:p>
            <a:endParaRPr lang="en-US" dirty="0"/>
          </a:p>
        </p:txBody>
      </p:sp>
      <p:pic>
        <p:nvPicPr>
          <p:cNvPr id="10242" name="Picture 2" descr="G:\DCIM\100MSDCF\DSC0068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04049" y="1016591"/>
            <a:ext cx="7596554" cy="569741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963508" y="1659988"/>
            <a:ext cx="3245953" cy="646331"/>
          </a:xfrm>
          <a:prstGeom prst="rect">
            <a:avLst/>
          </a:prstGeom>
          <a:noFill/>
        </p:spPr>
        <p:txBody>
          <a:bodyPr wrap="none" rtlCol="0">
            <a:spAutoFit/>
          </a:bodyPr>
          <a:lstStyle/>
          <a:p>
            <a:r>
              <a:rPr lang="en-US" sz="3600" b="1" dirty="0" smtClean="0">
                <a:latin typeface="Times New Roman" panose="02020603050405020304" pitchFamily="18" charset="0"/>
                <a:cs typeface="Times New Roman" panose="02020603050405020304" pitchFamily="18" charset="0"/>
              </a:rPr>
              <a:t>The Great Wall</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935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The Amazing </a:t>
            </a:r>
            <a:r>
              <a:rPr lang="en-US" b="1" dirty="0" smtClean="0">
                <a:latin typeface="Times New Roman" panose="02020603050405020304" pitchFamily="18" charset="0"/>
                <a:cs typeface="Times New Roman" panose="02020603050405020304" pitchFamily="18" charset="0"/>
              </a:rPr>
              <a:t>China</a:t>
            </a:r>
            <a:r>
              <a:rPr lang="en-US" dirty="0">
                <a:latin typeface="Times New Roman" panose="02020603050405020304" pitchFamily="18" charset="0"/>
                <a:cs typeface="Times New Roman" panose="02020603050405020304" pitchFamily="18" charset="0"/>
              </a:rPr>
              <a:t>—Where are We?</a:t>
            </a:r>
            <a:endParaRPr lang="en-US" dirty="0"/>
          </a:p>
        </p:txBody>
      </p:sp>
      <p:sp>
        <p:nvSpPr>
          <p:cNvPr id="3" name="Content Placeholder 2"/>
          <p:cNvSpPr>
            <a:spLocks noGrp="1"/>
          </p:cNvSpPr>
          <p:nvPr>
            <p:ph idx="1"/>
          </p:nvPr>
        </p:nvSpPr>
        <p:spPr/>
        <p:txBody>
          <a:bodyPr/>
          <a:lstStyle/>
          <a:p>
            <a:endParaRPr lang="en-US" dirty="0"/>
          </a:p>
        </p:txBody>
      </p:sp>
      <p:pic>
        <p:nvPicPr>
          <p:cNvPr id="11266" name="Picture 2" descr="G:\DCIM\100MSDCF\DSC007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0110" y="1575581"/>
            <a:ext cx="9003321" cy="67524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065564" y="1575581"/>
            <a:ext cx="5316520" cy="584775"/>
          </a:xfrm>
          <a:prstGeom prst="rect">
            <a:avLst/>
          </a:prstGeom>
          <a:noFill/>
        </p:spPr>
        <p:txBody>
          <a:bodyPr wrap="none" rtlCol="0">
            <a:spAutoFit/>
          </a:bodyPr>
          <a:lstStyle/>
          <a:p>
            <a:r>
              <a:rPr lang="en-US" sz="3200" dirty="0" smtClean="0">
                <a:solidFill>
                  <a:schemeClr val="bg1"/>
                </a:solidFill>
                <a:latin typeface="Times New Roman" panose="02020603050405020304" pitchFamily="18" charset="0"/>
                <a:cs typeface="Times New Roman" panose="02020603050405020304" pitchFamily="18" charset="0"/>
              </a:rPr>
              <a:t>The </a:t>
            </a:r>
            <a:r>
              <a:rPr lang="en-US" sz="3200" dirty="0" smtClean="0">
                <a:latin typeface="Times New Roman" panose="02020603050405020304" pitchFamily="18" charset="0"/>
                <a:cs typeface="Times New Roman" panose="02020603050405020304" pitchFamily="18" charset="0"/>
              </a:rPr>
              <a:t>Emperor’s Summer Palace</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1947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The Amazing China</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G:\DCIM\100MSDCF\DSC0072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4332" y="-168815"/>
            <a:ext cx="10385753" cy="778931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853139" y="961741"/>
            <a:ext cx="7508017" cy="1107996"/>
          </a:xfrm>
          <a:prstGeom prst="rect">
            <a:avLst/>
          </a:prstGeom>
          <a:noFill/>
        </p:spPr>
        <p:txBody>
          <a:bodyPr wrap="none" rtlCol="0">
            <a:spAutoFit/>
          </a:bodyPr>
          <a:lstStyle/>
          <a:p>
            <a:r>
              <a:rPr lang="en-US" sz="6600" dirty="0" smtClean="0">
                <a:solidFill>
                  <a:schemeClr val="bg1"/>
                </a:solidFill>
              </a:rPr>
              <a:t>Full Moon over China</a:t>
            </a:r>
            <a:endParaRPr lang="en-US" sz="6600" dirty="0">
              <a:solidFill>
                <a:schemeClr val="bg1"/>
              </a:solidFill>
            </a:endParaRPr>
          </a:p>
        </p:txBody>
      </p:sp>
    </p:spTree>
    <p:extLst>
      <p:ext uri="{BB962C8B-B14F-4D97-AF65-F5344CB8AC3E}">
        <p14:creationId xmlns:p14="http://schemas.microsoft.com/office/powerpoint/2010/main" val="2810025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7861" y="0"/>
            <a:ext cx="10515600" cy="1325563"/>
          </a:xfrm>
        </p:spPr>
        <p:txBody>
          <a:bodyPr/>
          <a:lstStyle/>
          <a:p>
            <a:pPr algn="ctr"/>
            <a:r>
              <a:rPr lang="en-US" b="1" dirty="0">
                <a:latin typeface="Times New Roman" panose="02020603050405020304" pitchFamily="18" charset="0"/>
                <a:cs typeface="Times New Roman" panose="02020603050405020304" pitchFamily="18" charset="0"/>
              </a:rPr>
              <a:t>The Amazing </a:t>
            </a:r>
            <a:r>
              <a:rPr lang="en-US" b="1" dirty="0" smtClean="0">
                <a:latin typeface="Times New Roman" panose="02020603050405020304" pitchFamily="18" charset="0"/>
                <a:cs typeface="Times New Roman" panose="02020603050405020304" pitchFamily="18" charset="0"/>
              </a:rPr>
              <a:t>China</a:t>
            </a:r>
            <a:r>
              <a:rPr lang="en-US" dirty="0">
                <a:latin typeface="Times New Roman" panose="02020603050405020304" pitchFamily="18" charset="0"/>
                <a:cs typeface="Times New Roman" panose="02020603050405020304" pitchFamily="18" charset="0"/>
              </a:rPr>
              <a:t>—Where are We?</a:t>
            </a:r>
            <a:endParaRPr lang="en-US" dirty="0"/>
          </a:p>
        </p:txBody>
      </p:sp>
      <p:sp>
        <p:nvSpPr>
          <p:cNvPr id="3" name="Content Placeholder 2"/>
          <p:cNvSpPr>
            <a:spLocks noGrp="1"/>
          </p:cNvSpPr>
          <p:nvPr>
            <p:ph idx="1"/>
          </p:nvPr>
        </p:nvSpPr>
        <p:spPr/>
        <p:txBody>
          <a:bodyPr/>
          <a:lstStyle/>
          <a:p>
            <a:endParaRPr lang="en-US" dirty="0"/>
          </a:p>
        </p:txBody>
      </p:sp>
      <p:pic>
        <p:nvPicPr>
          <p:cNvPr id="12290" name="Picture 2" descr="G:\DCIM\100MSDCF\DSC0072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096" y="1097281"/>
            <a:ext cx="11052786" cy="828959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962489" y="2082018"/>
            <a:ext cx="4266681" cy="646331"/>
          </a:xfrm>
          <a:prstGeom prst="rect">
            <a:avLst/>
          </a:prstGeom>
          <a:noFill/>
        </p:spPr>
        <p:txBody>
          <a:bodyPr wrap="none" rtlCol="0">
            <a:spAutoFit/>
          </a:bodyPr>
          <a:lstStyle/>
          <a:p>
            <a:r>
              <a:rPr lang="en-US" sz="3600" dirty="0" smtClean="0">
                <a:solidFill>
                  <a:schemeClr val="bg1"/>
                </a:solidFill>
                <a:latin typeface="Times New Roman" panose="02020603050405020304" pitchFamily="18" charset="0"/>
                <a:cs typeface="Times New Roman" panose="02020603050405020304" pitchFamily="18" charset="0"/>
              </a:rPr>
              <a:t>The Olympic Stadium</a:t>
            </a:r>
            <a:endParaRPr lang="en-US" sz="3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5759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p:nvPr/>
        </p:nvGrpSpPr>
        <p:grpSpPr>
          <a:xfrm>
            <a:off x="1842869" y="1012686"/>
            <a:ext cx="8567224" cy="5845314"/>
            <a:chOff x="914400" y="1309048"/>
            <a:chExt cx="7170737" cy="4876800"/>
          </a:xfrm>
        </p:grpSpPr>
        <p:pic>
          <p:nvPicPr>
            <p:cNvPr id="5" name="Picture 4" descr="China map"/>
            <p:cNvPicPr>
              <a:picLocks noChangeAspect="1" noChangeArrowheads="1"/>
            </p:cNvPicPr>
            <p:nvPr/>
          </p:nvPicPr>
          <p:blipFill>
            <a:blip r:embed="rId2" cstate="print"/>
            <a:srcRect t="10055" r="111" b="4730"/>
            <a:stretch>
              <a:fillRect/>
            </a:stretch>
          </p:blipFill>
          <p:spPr>
            <a:xfrm>
              <a:off x="914400" y="1309048"/>
              <a:ext cx="7170737" cy="4876800"/>
            </a:xfrm>
            <a:prstGeom prst="rect">
              <a:avLst/>
            </a:prstGeom>
            <a:noFill/>
            <a:ln/>
          </p:spPr>
        </p:pic>
        <p:sp>
          <p:nvSpPr>
            <p:cNvPr id="7" name="Oval 6"/>
            <p:cNvSpPr/>
            <p:nvPr/>
          </p:nvSpPr>
          <p:spPr>
            <a:xfrm>
              <a:off x="5486400" y="4027099"/>
              <a:ext cx="21336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p:cNvSpPr txBox="1"/>
          <p:nvPr/>
        </p:nvSpPr>
        <p:spPr>
          <a:xfrm>
            <a:off x="2438400" y="304800"/>
            <a:ext cx="7315200" cy="707886"/>
          </a:xfrm>
          <a:prstGeom prst="rect">
            <a:avLst/>
          </a:prstGeom>
          <a:noFill/>
        </p:spPr>
        <p:txBody>
          <a:bodyPr wrap="square" rtlCol="0">
            <a:spAutoFit/>
          </a:bodyPr>
          <a:lstStyle/>
          <a:p>
            <a:pPr algn="ctr"/>
            <a:r>
              <a:rPr lang="en-US" sz="4000" dirty="0" smtClean="0">
                <a:effectLst>
                  <a:outerShdw blurRad="38100" dist="38100" dir="2700000" algn="tl">
                    <a:srgbClr val="000000">
                      <a:alpha val="43137"/>
                    </a:srgbClr>
                  </a:outerShdw>
                </a:effectLst>
                <a:latin typeface="+mj-lt"/>
              </a:rPr>
              <a:t>What is China?</a:t>
            </a:r>
            <a:endParaRPr lang="en-US" sz="4000" dirty="0">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3988439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Agree / Disagree</a:t>
            </a:r>
            <a:endParaRPr lang="en-US" b="1"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idx="1"/>
          </p:nvPr>
        </p:nvSpPr>
        <p:spPr/>
        <p:txBody>
          <a:bodyPr/>
          <a:lstStyle/>
          <a:p>
            <a:r>
              <a:rPr lang="en-US" dirty="0" smtClean="0">
                <a:latin typeface="Times New Roman" panose="02020603050405020304" pitchFamily="18" charset="0"/>
                <a:cs typeface="Times New Roman" panose="02020603050405020304" pitchFamily="18" charset="0"/>
              </a:rPr>
              <a:t>I agree with ….</a:t>
            </a:r>
            <a:endParaRPr lang="en-US" dirty="0">
              <a:latin typeface="Times New Roman" panose="02020603050405020304" pitchFamily="18" charset="0"/>
              <a:cs typeface="Times New Roman" panose="02020603050405020304" pitchFamily="18" charset="0"/>
            </a:endParaRPr>
          </a:p>
        </p:txBody>
      </p:sp>
      <p:sp>
        <p:nvSpPr>
          <p:cNvPr id="6" name="Content Placeholder 5"/>
          <p:cNvSpPr>
            <a:spLocks noGrp="1"/>
          </p:cNvSpPr>
          <p:nvPr>
            <p:ph sz="half" idx="2"/>
          </p:nvPr>
        </p:nvSpPr>
        <p:spPr/>
        <p:txBody>
          <a:bodyPr/>
          <a:lstStyle/>
          <a:p>
            <a:endParaRPr lang="en-US" dirty="0"/>
          </a:p>
        </p:txBody>
      </p:sp>
      <p:sp>
        <p:nvSpPr>
          <p:cNvPr id="7" name="Text Placeholder 6"/>
          <p:cNvSpPr>
            <a:spLocks noGrp="1"/>
          </p:cNvSpPr>
          <p:nvPr>
            <p:ph type="body" sz="quarter" idx="3"/>
          </p:nvPr>
        </p:nvSpPr>
        <p:spPr/>
        <p:txBody>
          <a:bodyPr/>
          <a:lstStyle/>
          <a:p>
            <a:r>
              <a:rPr lang="en-US" dirty="0" smtClean="0">
                <a:latin typeface="Times New Roman" panose="02020603050405020304" pitchFamily="18" charset="0"/>
                <a:cs typeface="Times New Roman" panose="02020603050405020304" pitchFamily="18" charset="0"/>
              </a:rPr>
              <a:t>I disagree with ….</a:t>
            </a:r>
            <a:endParaRPr lang="en-US" dirty="0">
              <a:latin typeface="Times New Roman" panose="02020603050405020304" pitchFamily="18" charset="0"/>
              <a:cs typeface="Times New Roman" panose="02020603050405020304" pitchFamily="18" charset="0"/>
            </a:endParaRPr>
          </a:p>
        </p:txBody>
      </p:sp>
      <p:sp>
        <p:nvSpPr>
          <p:cNvPr id="8" name="Content Placeholder 7"/>
          <p:cNvSpPr>
            <a:spLocks noGrp="1"/>
          </p:cNvSpPr>
          <p:nvPr>
            <p:ph sz="quarter" idx="4"/>
          </p:nvPr>
        </p:nvSpPr>
        <p:spPr/>
        <p:txBody>
          <a:bodyPr/>
          <a:lstStyle/>
          <a:p>
            <a:endParaRPr lang="en-US"/>
          </a:p>
        </p:txBody>
      </p:sp>
    </p:spTree>
    <p:extLst>
      <p:ext uri="{BB962C8B-B14F-4D97-AF65-F5344CB8AC3E}">
        <p14:creationId xmlns:p14="http://schemas.microsoft.com/office/powerpoint/2010/main" val="10471493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Introductions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Please stand and introduce yourself if this is your first English Corner.</a:t>
            </a: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What is your name?</a:t>
            </a:r>
          </a:p>
          <a:p>
            <a:r>
              <a:rPr lang="en-US" dirty="0">
                <a:latin typeface="Times New Roman" panose="02020603050405020304" pitchFamily="18" charset="0"/>
                <a:cs typeface="Times New Roman" panose="02020603050405020304" pitchFamily="18" charset="0"/>
              </a:rPr>
              <a:t>Where are you from (hometown)?</a:t>
            </a:r>
          </a:p>
          <a:p>
            <a:r>
              <a:rPr lang="en-US" dirty="0">
                <a:latin typeface="Times New Roman" panose="02020603050405020304" pitchFamily="18" charset="0"/>
                <a:cs typeface="Times New Roman" panose="02020603050405020304" pitchFamily="18" charset="0"/>
              </a:rPr>
              <a:t>What is one thing you did during this past summer?</a:t>
            </a:r>
          </a:p>
          <a:p>
            <a:r>
              <a:rPr lang="en-US" dirty="0">
                <a:latin typeface="Times New Roman" panose="02020603050405020304" pitchFamily="18" charset="0"/>
                <a:cs typeface="Times New Roman" panose="02020603050405020304" pitchFamily="18" charset="0"/>
              </a:rPr>
              <a:t>Tell one thing you like to do in your free time?</a:t>
            </a:r>
          </a:p>
          <a:p>
            <a:endParaRPr lang="en-US" dirty="0"/>
          </a:p>
        </p:txBody>
      </p:sp>
    </p:spTree>
    <p:extLst>
      <p:ext uri="{BB962C8B-B14F-4D97-AF65-F5344CB8AC3E}">
        <p14:creationId xmlns:p14="http://schemas.microsoft.com/office/powerpoint/2010/main" val="7497223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Your Discussion Topics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20000"/>
          </a:bodyPr>
          <a:lstStyle/>
          <a:p>
            <a:r>
              <a:rPr lang="en-US" sz="3200" dirty="0" smtClean="0">
                <a:latin typeface="Times New Roman" panose="02020603050405020304" pitchFamily="18" charset="0"/>
                <a:cs typeface="Times New Roman" panose="02020603050405020304" pitchFamily="18" charset="0"/>
              </a:rPr>
              <a:t>Instructions: </a:t>
            </a:r>
          </a:p>
          <a:p>
            <a:pPr lvl="1"/>
            <a:r>
              <a:rPr lang="en-US" sz="3200" dirty="0" smtClean="0">
                <a:latin typeface="Times New Roman" panose="02020603050405020304" pitchFamily="18" charset="0"/>
                <a:cs typeface="Times New Roman" panose="02020603050405020304" pitchFamily="18" charset="0"/>
              </a:rPr>
              <a:t>Form three groups so you can face each other.</a:t>
            </a:r>
          </a:p>
          <a:p>
            <a:pPr lvl="1"/>
            <a:r>
              <a:rPr lang="en-US" sz="3200" dirty="0" smtClean="0">
                <a:latin typeface="Times New Roman" panose="02020603050405020304" pitchFamily="18" charset="0"/>
                <a:cs typeface="Times New Roman" panose="02020603050405020304" pitchFamily="18" charset="0"/>
              </a:rPr>
              <a:t>In discussing your assigned topic:  </a:t>
            </a:r>
            <a:r>
              <a:rPr lang="en-US" sz="3200" dirty="0">
                <a:latin typeface="Times New Roman" panose="02020603050405020304" pitchFamily="18" charset="0"/>
                <a:cs typeface="Times New Roman" panose="02020603050405020304" pitchFamily="18" charset="0"/>
              </a:rPr>
              <a:t>Y</a:t>
            </a:r>
            <a:r>
              <a:rPr lang="en-US" sz="3200" dirty="0" smtClean="0">
                <a:latin typeface="Times New Roman" panose="02020603050405020304" pitchFamily="18" charset="0"/>
                <a:cs typeface="Times New Roman" panose="02020603050405020304" pitchFamily="18" charset="0"/>
              </a:rPr>
              <a:t>ou will first have 3 minutes to define the topic / problem / issue.  Second, you will have 5 minutes to discuss possible solutions.  Third, we will select one person from each group to summarize the group’s discussion of your assigned topic.</a:t>
            </a:r>
          </a:p>
          <a:p>
            <a:pPr lvl="1"/>
            <a:r>
              <a:rPr lang="en-US" sz="3600" dirty="0" smtClean="0">
                <a:latin typeface="Times New Roman" panose="02020603050405020304" pitchFamily="18" charset="0"/>
                <a:cs typeface="Times New Roman" panose="02020603050405020304" pitchFamily="18" charset="0"/>
              </a:rPr>
              <a:t>Topics: </a:t>
            </a:r>
          </a:p>
          <a:p>
            <a:pPr lvl="2"/>
            <a:r>
              <a:rPr lang="en-US" sz="3200" dirty="0" smtClean="0">
                <a:latin typeface="Times New Roman" panose="02020603050405020304" pitchFamily="18" charset="0"/>
                <a:cs typeface="Times New Roman" panose="02020603050405020304" pitchFamily="18" charset="0"/>
              </a:rPr>
              <a:t>If you were to rewrite the script for this presentation on China what would you leave out?  What would you add that is not currently included?</a:t>
            </a:r>
            <a:endParaRPr lang="en-US" sz="3200" dirty="0">
              <a:latin typeface="Times New Roman" panose="02020603050405020304" pitchFamily="18" charset="0"/>
              <a:cs typeface="Times New Roman" panose="02020603050405020304" pitchFamily="18" charset="0"/>
            </a:endParaRPr>
          </a:p>
          <a:p>
            <a:pPr lvl="3"/>
            <a:endParaRPr lang="en-US" sz="3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12436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21</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val="475648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19707" y="-333541"/>
            <a:ext cx="8690430" cy="7017306"/>
          </a:xfrm>
          <a:prstGeom prst="rect">
            <a:avLst/>
          </a:prstGeom>
          <a:noFill/>
        </p:spPr>
        <p:txBody>
          <a:bodyPr wrap="square" lIns="91440" tIns="45720" rIns="91440" bIns="45720">
            <a:spAutoFit/>
          </a:bodyPr>
          <a:lstStyle/>
          <a:p>
            <a:pPr algn="ctr"/>
            <a:r>
              <a:rPr lang="en-US" sz="15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Let’s </a:t>
            </a:r>
          </a:p>
          <a:p>
            <a:pPr algn="ctr"/>
            <a:r>
              <a:rPr lang="en-US" sz="15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Play</a:t>
            </a:r>
          </a:p>
          <a:p>
            <a:pPr algn="ctr"/>
            <a:r>
              <a:rPr lang="en-US" sz="15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Jeopardy!</a:t>
            </a:r>
            <a:endParaRPr lang="en-US" sz="15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6775985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1" y="1066800"/>
            <a:ext cx="7346949" cy="5638800"/>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3857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of 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standards 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385234" y="342900"/>
            <a:ext cx="11603567" cy="613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a:effectLst>
                  <a:outerShdw blurRad="38100" dist="38100" dir="2700000" algn="tl">
                    <a:srgbClr val="336699"/>
                  </a:outerShdw>
                </a:effectLst>
                <a:latin typeface="Comic Sans MS" pitchFamily="66" charset="0"/>
              </a:rPr>
              <a:t>confided</a:t>
            </a:r>
            <a:r>
              <a:rPr lang="en-US" sz="3600">
                <a:effectLst>
                  <a:outerShdw blurRad="38100" dist="38100" dir="2700000" algn="tl">
                    <a:srgbClr val="336699"/>
                  </a:outerShdw>
                </a:effectLst>
                <a:latin typeface="Comic Sans MS" pitchFamily="66" charset="0"/>
              </a:rPr>
              <a:t> – </a:t>
            </a:r>
            <a:r>
              <a:rPr lang="en-US" sz="3600" i="1">
                <a:effectLst>
                  <a:outerShdw blurRad="38100" dist="38100" dir="2700000" algn="tl">
                    <a:srgbClr val="336699"/>
                  </a:outerShdw>
                </a:effectLst>
                <a:latin typeface="Comic Sans MS" pitchFamily="66" charset="0"/>
              </a:rPr>
              <a:t>to tell something in secret</a:t>
            </a:r>
            <a:endParaRPr lang="en-US" sz="3600" b="1" u="sng">
              <a:effectLst>
                <a:outerShdw blurRad="38100" dist="38100" dir="2700000" algn="tl">
                  <a:srgbClr val="336699"/>
                </a:outerShdw>
              </a:effectLst>
              <a:latin typeface="Comic Sans MS" pitchFamily="66" charset="0"/>
            </a:endParaRPr>
          </a:p>
          <a:p>
            <a:pPr eaLnBrk="0" hangingPunct="0"/>
            <a:r>
              <a:rPr lang="en-US" sz="3600" b="1" u="sng">
                <a:effectLst>
                  <a:outerShdw blurRad="38100" dist="38100" dir="2700000" algn="tl">
                    <a:srgbClr val="336699"/>
                  </a:outerShdw>
                </a:effectLst>
                <a:latin typeface="Comic Sans MS" pitchFamily="66" charset="0"/>
              </a:rPr>
              <a:t>welding</a:t>
            </a:r>
            <a:r>
              <a:rPr lang="en-US" sz="3600">
                <a:effectLst>
                  <a:outerShdw blurRad="38100" dist="38100" dir="2700000" algn="tl">
                    <a:srgbClr val="336699"/>
                  </a:outerShdw>
                </a:effectLst>
                <a:latin typeface="Comic Sans MS" pitchFamily="66" charset="0"/>
              </a:rPr>
              <a:t> - </a:t>
            </a:r>
            <a:r>
              <a:rPr lang="en-US" sz="3600" i="1">
                <a:effectLst>
                  <a:outerShdw blurRad="38100" dist="38100" dir="2700000" algn="tl">
                    <a:srgbClr val="336699"/>
                  </a:outerShdw>
                </a:effectLst>
                <a:latin typeface="Comic Sans MS" pitchFamily="66" charset="0"/>
              </a:rPr>
              <a:t>to unite (metallic parts) by </a:t>
            </a:r>
          </a:p>
          <a:p>
            <a:pPr eaLnBrk="0" hangingPunct="0"/>
            <a:r>
              <a:rPr lang="en-US" sz="3600" i="1">
                <a:effectLst>
                  <a:outerShdw blurRad="38100" dist="38100" dir="2700000" algn="tl">
                    <a:srgbClr val="336699"/>
                  </a:outerShdw>
                </a:effectLst>
                <a:latin typeface="Comic Sans MS" pitchFamily="66" charset="0"/>
              </a:rPr>
              <a:t>   heating and allowing the metals to  </a:t>
            </a:r>
          </a:p>
          <a:p>
            <a:pPr eaLnBrk="0" hangingPunct="0"/>
            <a:r>
              <a:rPr lang="en-US" sz="3600" i="1">
                <a:effectLst>
                  <a:outerShdw blurRad="38100" dist="38100" dir="2700000" algn="tl">
                    <a:srgbClr val="336699"/>
                  </a:outerShdw>
                </a:effectLst>
                <a:latin typeface="Comic Sans MS" pitchFamily="66" charset="0"/>
              </a:rPr>
              <a:t>  flow together</a:t>
            </a:r>
            <a:r>
              <a:rPr lang="en-US" sz="3600">
                <a:effectLst>
                  <a:outerShdw blurRad="38100" dist="38100" dir="2700000" algn="tl">
                    <a:srgbClr val="336699"/>
                  </a:outerShdw>
                </a:effectLst>
                <a:latin typeface="Comic Sans MS" pitchFamily="66" charset="0"/>
              </a:rPr>
              <a:t> </a:t>
            </a:r>
          </a:p>
          <a:p>
            <a:pPr eaLnBrk="0" hangingPunct="0"/>
            <a:r>
              <a:rPr lang="en-US" sz="3600" b="1" u="sng">
                <a:effectLst>
                  <a:outerShdw blurRad="38100" dist="38100" dir="2700000" algn="tl">
                    <a:srgbClr val="336699"/>
                  </a:outerShdw>
                </a:effectLst>
                <a:latin typeface="Comic Sans MS" pitchFamily="66" charset="0"/>
              </a:rPr>
              <a:t>barely hanging on</a:t>
            </a:r>
            <a:r>
              <a:rPr lang="en-US" sz="3600">
                <a:effectLst>
                  <a:outerShdw blurRad="38100" dist="38100" dir="2700000" algn="tl">
                    <a:srgbClr val="336699"/>
                  </a:outerShdw>
                </a:effectLst>
                <a:latin typeface="Comic Sans MS" pitchFamily="66" charset="0"/>
              </a:rPr>
              <a:t> – </a:t>
            </a:r>
            <a:r>
              <a:rPr lang="en-US" sz="3600" i="1">
                <a:effectLst>
                  <a:outerShdw blurRad="38100" dist="38100" dir="2700000" algn="tl">
                    <a:srgbClr val="336699"/>
                  </a:outerShdw>
                </a:effectLst>
                <a:latin typeface="Comic Sans MS" pitchFamily="66" charset="0"/>
              </a:rPr>
              <a:t>the business is </a:t>
            </a:r>
          </a:p>
          <a:p>
            <a:pPr eaLnBrk="0" hangingPunct="0"/>
            <a:r>
              <a:rPr lang="en-US" sz="3600" i="1">
                <a:effectLst>
                  <a:outerShdw blurRad="38100" dist="38100" dir="2700000" algn="tl">
                    <a:srgbClr val="336699"/>
                  </a:outerShdw>
                </a:effectLst>
                <a:latin typeface="Comic Sans MS" pitchFamily="66" charset="0"/>
              </a:rPr>
              <a:t>   about to fail</a:t>
            </a:r>
          </a:p>
          <a:p>
            <a:pPr eaLnBrk="0" hangingPunct="0"/>
            <a:r>
              <a:rPr lang="en-US" sz="3600" b="1" u="sng">
                <a:effectLst>
                  <a:outerShdw blurRad="38100" dist="38100" dir="2700000" algn="tl">
                    <a:srgbClr val="336699"/>
                  </a:outerShdw>
                </a:effectLst>
                <a:latin typeface="Comic Sans MS" pitchFamily="66" charset="0"/>
              </a:rPr>
              <a:t>pressures</a:t>
            </a:r>
            <a:r>
              <a:rPr lang="en-US" sz="3600">
                <a:effectLst>
                  <a:outerShdw blurRad="38100" dist="38100" dir="2700000" algn="tl">
                    <a:srgbClr val="336699"/>
                  </a:outerShdw>
                </a:effectLst>
                <a:latin typeface="Comic Sans MS" pitchFamily="66" charset="0"/>
              </a:rPr>
              <a:t> – </a:t>
            </a:r>
            <a:r>
              <a:rPr lang="en-US" sz="3600" i="1">
                <a:effectLst>
                  <a:outerShdw blurRad="38100" dist="38100" dir="2700000" algn="tl">
                    <a:srgbClr val="336699"/>
                  </a:outerShdw>
                </a:effectLst>
                <a:latin typeface="Comic Sans MS" pitchFamily="66" charset="0"/>
              </a:rPr>
              <a:t>try to get someone to do </a:t>
            </a:r>
          </a:p>
          <a:p>
            <a:pPr eaLnBrk="0" hangingPunct="0"/>
            <a:r>
              <a:rPr lang="en-US" sz="3600" i="1">
                <a:effectLst>
                  <a:outerShdw blurRad="38100" dist="38100" dir="2700000" algn="tl">
                    <a:srgbClr val="336699"/>
                  </a:outerShdw>
                </a:effectLst>
                <a:latin typeface="Comic Sans MS" pitchFamily="66" charset="0"/>
              </a:rPr>
              <a:t>   what you want them to do</a:t>
            </a:r>
            <a:endParaRPr lang="en-US" sz="3600" b="1" u="sng">
              <a:effectLst>
                <a:outerShdw blurRad="38100" dist="38100" dir="2700000" algn="tl">
                  <a:srgbClr val="336699"/>
                </a:outerShdw>
              </a:effectLst>
              <a:latin typeface="Comic Sans MS" pitchFamily="66" charset="0"/>
            </a:endParaRPr>
          </a:p>
          <a:p>
            <a:pPr eaLnBrk="0" hangingPunct="0"/>
            <a:r>
              <a:rPr lang="en-US" sz="3600" b="1" u="sng">
                <a:effectLst>
                  <a:outerShdw blurRad="38100" dist="38100" dir="2700000" algn="tl">
                    <a:srgbClr val="336699"/>
                  </a:outerShdw>
                </a:effectLst>
                <a:latin typeface="Comic Sans MS" pitchFamily="66" charset="0"/>
              </a:rPr>
              <a:t>certify</a:t>
            </a:r>
            <a:r>
              <a:rPr lang="en-US" sz="3600">
                <a:effectLst>
                  <a:outerShdw blurRad="38100" dist="38100" dir="2700000" algn="tl">
                    <a:srgbClr val="336699"/>
                  </a:outerShdw>
                </a:effectLst>
                <a:latin typeface="Comic Sans MS" pitchFamily="66" charset="0"/>
              </a:rPr>
              <a:t> – </a:t>
            </a:r>
            <a:r>
              <a:rPr lang="en-US" sz="3600" i="1">
                <a:effectLst>
                  <a:outerShdw blurRad="38100" dist="38100" dir="2700000" algn="tl">
                    <a:srgbClr val="336699"/>
                  </a:outerShdw>
                </a:effectLst>
                <a:latin typeface="Comic Sans MS" pitchFamily="66" charset="0"/>
              </a:rPr>
              <a:t>to assure, to confirm</a:t>
            </a:r>
          </a:p>
          <a:p>
            <a:pPr eaLnBrk="0" hangingPunct="0"/>
            <a:r>
              <a:rPr lang="en-US" sz="3600" b="1" u="sng">
                <a:effectLst>
                  <a:outerShdw blurRad="38100" dist="38100" dir="2700000" algn="tl">
                    <a:srgbClr val="336699"/>
                  </a:outerShdw>
                </a:effectLst>
                <a:latin typeface="Comic Sans MS" pitchFamily="66" charset="0"/>
              </a:rPr>
              <a:t>expelled</a:t>
            </a:r>
            <a:r>
              <a:rPr lang="en-US" sz="3600">
                <a:effectLst>
                  <a:outerShdw blurRad="38100" dist="38100" dir="2700000" algn="tl">
                    <a:srgbClr val="336699"/>
                  </a:outerShdw>
                </a:effectLst>
                <a:latin typeface="Comic Sans MS" pitchFamily="66" charset="0"/>
              </a:rPr>
              <a:t> – </a:t>
            </a:r>
            <a:r>
              <a:rPr lang="en-US" sz="3600" i="1">
                <a:effectLst>
                  <a:outerShdw blurRad="38100" dist="38100" dir="2700000" algn="tl">
                    <a:srgbClr val="336699"/>
                  </a:outerShdw>
                </a:effectLst>
                <a:latin typeface="Comic Sans MS" pitchFamily="66" charset="0"/>
              </a:rPr>
              <a:t>kicked out of school,   </a:t>
            </a:r>
          </a:p>
          <a:p>
            <a:pPr eaLnBrk="0" hangingPunct="0"/>
            <a:r>
              <a:rPr lang="en-US" sz="3600" i="1">
                <a:effectLst>
                  <a:outerShdw blurRad="38100" dist="38100" dir="2700000" algn="tl">
                    <a:srgbClr val="336699"/>
                  </a:outerShdw>
                </a:effectLst>
                <a:latin typeface="Comic Sans MS" pitchFamily="66" charset="0"/>
              </a:rPr>
              <a:t>   suspended from school</a:t>
            </a:r>
            <a:endParaRPr lang="en-US" sz="3600" b="1" u="sng">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2334007914"/>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a:effectLst>
                  <a:outerShdw blurRad="38100" dist="38100" dir="2700000" algn="tl">
                    <a:srgbClr val="336699"/>
                  </a:outerShdw>
                </a:effectLst>
                <a:latin typeface="Comic Sans MS" pitchFamily="66" charset="0"/>
              </a:rPr>
              <a:t>0 tolerance</a:t>
            </a:r>
            <a:r>
              <a:rPr lang="en-US" sz="3600">
                <a:effectLst>
                  <a:outerShdw blurRad="38100" dist="38100" dir="2700000" algn="tl">
                    <a:srgbClr val="336699"/>
                  </a:outerShdw>
                </a:effectLst>
                <a:latin typeface="Comic Sans MS" pitchFamily="66" charset="0"/>
              </a:rPr>
              <a:t> – </a:t>
            </a:r>
            <a:r>
              <a:rPr lang="en-US" sz="3600" i="1">
                <a:effectLst>
                  <a:outerShdw blurRad="38100" dist="38100" dir="2700000" algn="tl">
                    <a:srgbClr val="336699"/>
                  </a:outerShdw>
                </a:effectLst>
                <a:latin typeface="Comic Sans MS" pitchFamily="66" charset="0"/>
              </a:rPr>
              <a:t>no exceptions, no second </a:t>
            </a:r>
          </a:p>
          <a:p>
            <a:pPr eaLnBrk="0" hangingPunct="0"/>
            <a:r>
              <a:rPr lang="en-US" sz="3600" i="1">
                <a:effectLst>
                  <a:outerShdw blurRad="38100" dist="38100" dir="2700000" algn="tl">
                    <a:srgbClr val="336699"/>
                  </a:outerShdw>
                </a:effectLst>
                <a:latin typeface="Comic Sans MS" pitchFamily="66" charset="0"/>
              </a:rPr>
              <a:t>   chances</a:t>
            </a:r>
          </a:p>
          <a:p>
            <a:pPr eaLnBrk="0" hangingPunct="0"/>
            <a:r>
              <a:rPr lang="en-US" sz="3600" b="1" u="sng">
                <a:effectLst>
                  <a:outerShdw blurRad="38100" dist="38100" dir="2700000" algn="tl">
                    <a:srgbClr val="336699"/>
                  </a:outerShdw>
                </a:effectLst>
                <a:latin typeface="Comic Sans MS" pitchFamily="66" charset="0"/>
              </a:rPr>
              <a:t>full ride</a:t>
            </a:r>
            <a:r>
              <a:rPr lang="en-US" sz="3600">
                <a:effectLst>
                  <a:outerShdw blurRad="38100" dist="38100" dir="2700000" algn="tl">
                    <a:srgbClr val="336699"/>
                  </a:outerShdw>
                </a:effectLst>
                <a:latin typeface="Comic Sans MS" pitchFamily="66" charset="0"/>
              </a:rPr>
              <a:t> – </a:t>
            </a:r>
            <a:r>
              <a:rPr lang="en-US" sz="3600" i="1">
                <a:effectLst>
                  <a:outerShdw blurRad="38100" dist="38100" dir="2700000" algn="tl">
                    <a:srgbClr val="336699"/>
                  </a:outerShdw>
                </a:effectLst>
                <a:latin typeface="Comic Sans MS" pitchFamily="66" charset="0"/>
              </a:rPr>
              <a:t>a scholarship which pays </a:t>
            </a:r>
          </a:p>
          <a:p>
            <a:pPr eaLnBrk="0" hangingPunct="0"/>
            <a:r>
              <a:rPr lang="en-US" sz="3600" i="1">
                <a:effectLst>
                  <a:outerShdw blurRad="38100" dist="38100" dir="2700000" algn="tl">
                    <a:srgbClr val="336699"/>
                  </a:outerShdw>
                </a:effectLst>
                <a:latin typeface="Comic Sans MS" pitchFamily="66" charset="0"/>
              </a:rPr>
              <a:t>   tuition, books, room and board</a:t>
            </a:r>
            <a:endParaRPr lang="en-US" sz="3600" b="1" u="sng">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5884" y="2590800"/>
            <a:ext cx="546100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359881"/>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406400" y="177800"/>
            <a:ext cx="11684000" cy="5478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a:effectLst>
                  <a:outerShdw blurRad="38100" dist="38100" dir="2700000" algn="tl">
                    <a:srgbClr val="336699"/>
                  </a:outerShdw>
                </a:effectLst>
                <a:latin typeface="Comic Sans MS" pitchFamily="66" charset="0"/>
              </a:rPr>
              <a:t>ETHICAL DILEMMA</a:t>
            </a:r>
          </a:p>
          <a:p>
            <a:pPr algn="ctr" eaLnBrk="0" hangingPunct="0"/>
            <a:r>
              <a:rPr lang="en-US" sz="4400" b="1">
                <a:effectLst>
                  <a:outerShdw blurRad="38100" dist="38100" dir="2700000" algn="tl">
                    <a:srgbClr val="336699"/>
                  </a:outerShdw>
                </a:effectLst>
                <a:latin typeface="Comic Sans MS" pitchFamily="66" charset="0"/>
              </a:rPr>
              <a:t>(ENGINEER)</a:t>
            </a:r>
          </a:p>
          <a:p>
            <a:pPr algn="ctr" eaLnBrk="0" hangingPunct="0"/>
            <a:endParaRPr lang="en-US" sz="1000" b="1">
              <a:effectLst>
                <a:outerShdw blurRad="38100" dist="38100" dir="2700000" algn="tl">
                  <a:srgbClr val="336699"/>
                </a:outerShdw>
              </a:effectLst>
              <a:latin typeface="Comic Sans MS" pitchFamily="66" charset="0"/>
            </a:endParaRPr>
          </a:p>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 are the only engineer in a small manufacturing company that makes steel trusses (roof support beams).  The owner of the company has confided in you that the company is in financial trouble—barely hanging on. </a:t>
            </a:r>
          </a:p>
          <a:p>
            <a:pPr eaLnBrk="0" hangingPunct="0"/>
            <a:r>
              <a:rPr lang="en-US" sz="3600">
                <a:latin typeface="Comic Sans MS" pitchFamily="66" charset="0"/>
              </a:rPr>
              <a:t>   The company has completed the manufacture of a large order of trusses, which you designed for a</a:t>
            </a:r>
          </a:p>
        </p:txBody>
      </p:sp>
    </p:spTree>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486834" y="98425"/>
            <a:ext cx="11603567"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a:latin typeface="Comic Sans MS" pitchFamily="66" charset="0"/>
              </a:rPr>
              <a:t>shopping mall.  They are about to be delivered to the builder when you inspect them and discover that they were welded incorrectly.</a:t>
            </a:r>
          </a:p>
          <a:p>
            <a:pPr eaLnBrk="0" hangingPunct="0"/>
            <a:r>
              <a:rPr lang="en-US" sz="3600">
                <a:latin typeface="Comic Sans MS" pitchFamily="66" charset="0"/>
              </a:rPr>
              <a:t>   You go to the owner and tell him of the problem.  The boss, of course, is very upset.  He says it would be very expensive to remake them or even to break them apart and re-weld them correctly.  He says the company will go broke and all of the employees (25), including yourself, will not have jobs.     </a:t>
            </a:r>
          </a:p>
        </p:txBody>
      </p:sp>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English Corner’s Goals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To improve oral English skills—we speak only English. </a:t>
            </a:r>
          </a:p>
          <a:p>
            <a:r>
              <a:rPr lang="en-US" dirty="0" smtClean="0">
                <a:latin typeface="Times New Roman" panose="02020603050405020304" pitchFamily="18" charset="0"/>
                <a:cs typeface="Times New Roman" panose="02020603050405020304" pitchFamily="18" charset="0"/>
              </a:rPr>
              <a:t>To improve English listening skills.</a:t>
            </a:r>
          </a:p>
          <a:p>
            <a:r>
              <a:rPr lang="en-US" dirty="0" smtClean="0">
                <a:latin typeface="Times New Roman" panose="02020603050405020304" pitchFamily="18" charset="0"/>
                <a:cs typeface="Times New Roman" panose="02020603050405020304" pitchFamily="18" charset="0"/>
              </a:rPr>
              <a:t>To meet new friends.</a:t>
            </a:r>
          </a:p>
          <a:p>
            <a:r>
              <a:rPr lang="en-US" dirty="0" smtClean="0">
                <a:latin typeface="Times New Roman" panose="02020603050405020304" pitchFamily="18" charset="0"/>
                <a:cs typeface="Times New Roman" panose="02020603050405020304" pitchFamily="18" charset="0"/>
              </a:rPr>
              <a:t>To build social skills.</a:t>
            </a:r>
          </a:p>
          <a:p>
            <a:r>
              <a:rPr lang="en-US" dirty="0" smtClean="0">
                <a:latin typeface="Times New Roman" panose="02020603050405020304" pitchFamily="18" charset="0"/>
                <a:cs typeface="Times New Roman" panose="02020603050405020304" pitchFamily="18" charset="0"/>
              </a:rPr>
              <a:t>To learn about American and Chinese Cultures.</a:t>
            </a:r>
          </a:p>
          <a:p>
            <a:r>
              <a:rPr lang="en-US" dirty="0" smtClean="0">
                <a:latin typeface="Times New Roman" panose="02020603050405020304" pitchFamily="18" charset="0"/>
                <a:cs typeface="Times New Roman" panose="02020603050405020304" pitchFamily="18" charset="0"/>
              </a:rPr>
              <a:t>To share ideas and opinions.</a:t>
            </a:r>
          </a:p>
          <a:p>
            <a:r>
              <a:rPr lang="en-US" dirty="0" smtClean="0">
                <a:latin typeface="Times New Roman" panose="02020603050405020304" pitchFamily="18" charset="0"/>
                <a:cs typeface="Times New Roman" panose="02020603050405020304" pitchFamily="18" charset="0"/>
              </a:rPr>
              <a:t>Let’s have fun!</a:t>
            </a:r>
          </a:p>
        </p:txBody>
      </p:sp>
    </p:spTree>
    <p:extLst>
      <p:ext uri="{BB962C8B-B14F-4D97-AF65-F5344CB8AC3E}">
        <p14:creationId xmlns:p14="http://schemas.microsoft.com/office/powerpoint/2010/main" val="6925606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486834" y="28257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a:latin typeface="Comic Sans MS" pitchFamily="66" charset="0"/>
              </a:rPr>
              <a:t>Your wife is pregnant and you will also lose health insurance covering delivery of the baby.  Your calculations show that the faulty trusses are not as strong as your original design and could result in a possibly dangerous structure for the mall roof.  The boss thinks they will be okay and pressures you to certify them for delivery.</a:t>
            </a:r>
          </a:p>
          <a:p>
            <a:pPr eaLnBrk="0" hangingPunct="0"/>
            <a:r>
              <a:rPr lang="en-US" sz="3600">
                <a:latin typeface="Comic Sans MS" pitchFamily="66" charset="0"/>
              </a:rPr>
              <a:t>   What will you do?</a:t>
            </a:r>
          </a:p>
        </p:txBody>
      </p:sp>
    </p:spTree>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a:effectLst>
                  <a:outerShdw blurRad="38100" dist="38100" dir="2700000" algn="tl">
                    <a:srgbClr val="336699"/>
                  </a:outerShdw>
                </a:effectLst>
                <a:latin typeface="Comic Sans MS" pitchFamily="66" charset="0"/>
              </a:rPr>
              <a:t>ETHICAL DILEMMA</a:t>
            </a:r>
          </a:p>
          <a:p>
            <a:pPr algn="ctr" eaLnBrk="0" hangingPunct="0"/>
            <a:r>
              <a:rPr lang="en-US" sz="4400" b="1">
                <a:effectLst>
                  <a:outerShdw blurRad="38100" dist="38100" dir="2700000" algn="tl">
                    <a:srgbClr val="336699"/>
                  </a:outerShdw>
                </a:effectLst>
                <a:latin typeface="Comic Sans MS" pitchFamily="66" charset="0"/>
              </a:rPr>
              <a:t>(VICE PRINCIPAL</a:t>
            </a:r>
            <a:r>
              <a:rPr lang="en-US" sz="3600" b="1">
                <a:effectLst>
                  <a:outerShdw blurRad="38100" dist="38100" dir="2700000" algn="tl">
                    <a:srgbClr val="336699"/>
                  </a:outerShdw>
                </a:effectLst>
                <a:latin typeface="Comic Sans MS" pitchFamily="66" charset="0"/>
              </a:rPr>
              <a:t>)</a:t>
            </a:r>
          </a:p>
          <a:p>
            <a:pPr algn="ctr" eaLnBrk="0" hangingPunct="0"/>
            <a:endParaRPr lang="en-US" sz="1000" b="1">
              <a:effectLst>
                <a:outerShdw blurRad="38100" dist="38100" dir="2700000" algn="tl">
                  <a:srgbClr val="336699"/>
                </a:outerShdw>
              </a:effectLst>
              <a:latin typeface="Comic Sans MS" pitchFamily="66" charset="0"/>
            </a:endParaRPr>
          </a:p>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7200" b="1" dirty="0" smtClean="0">
                <a:latin typeface="Times New Roman" panose="02020603050405020304" pitchFamily="18" charset="0"/>
                <a:cs typeface="Times New Roman" panose="02020603050405020304" pitchFamily="18" charset="0"/>
              </a:rPr>
              <a:t>Adjective Opposites </a:t>
            </a:r>
            <a:r>
              <a:rPr lang="en-US" sz="7200" dirty="0" smtClean="0">
                <a:latin typeface="Times New Roman" panose="02020603050405020304" pitchFamily="18" charset="0"/>
                <a:cs typeface="Times New Roman" panose="02020603050405020304" pitchFamily="18" charset="0"/>
              </a:rPr>
              <a:t>Crossword Puzzle</a:t>
            </a:r>
            <a:endParaRPr lang="en-US" sz="7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2147597"/>
            <a:ext cx="10515600" cy="4351338"/>
          </a:xfrm>
        </p:spPr>
        <p:txBody>
          <a:bodyPr/>
          <a:lstStyle/>
          <a:p>
            <a:r>
              <a:rPr lang="en-US" sz="4800" dirty="0" smtClean="0">
                <a:latin typeface="Times New Roman" panose="02020603050405020304" pitchFamily="18" charset="0"/>
                <a:cs typeface="Times New Roman" panose="02020603050405020304" pitchFamily="18" charset="0"/>
              </a:rPr>
              <a:t>Form groups of 3 or 4.</a:t>
            </a:r>
          </a:p>
          <a:p>
            <a:r>
              <a:rPr lang="en-US" sz="4800" dirty="0" smtClean="0">
                <a:latin typeface="Times New Roman" panose="02020603050405020304" pitchFamily="18" charset="0"/>
                <a:cs typeface="Times New Roman" panose="02020603050405020304" pitchFamily="18" charset="0"/>
              </a:rPr>
              <a:t>Working together complete the crossword puzzle; no technology please.</a:t>
            </a:r>
          </a:p>
          <a:p>
            <a:r>
              <a:rPr lang="en-US" sz="4800" dirty="0" smtClean="0">
                <a:latin typeface="Times New Roman" panose="02020603050405020304" pitchFamily="18" charset="0"/>
                <a:cs typeface="Times New Roman" panose="02020603050405020304" pitchFamily="18" charset="0"/>
              </a:rPr>
              <a:t>When completed come to the front and check your answers.</a:t>
            </a:r>
            <a:endParaRPr lang="en-US"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725295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126276371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594194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5683247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69333"/>
            <a:ext cx="10515600" cy="1325563"/>
          </a:xfrm>
        </p:spPr>
        <p:txBody>
          <a:bodyPr>
            <a:normAutofit fontScale="90000"/>
          </a:bodyPr>
          <a:lstStyle/>
          <a:p>
            <a:pPr algn="ctr"/>
            <a:r>
              <a:rPr lang="en-US" sz="6000" b="1" dirty="0" smtClean="0">
                <a:latin typeface="Times New Roman" panose="02020603050405020304" pitchFamily="18" charset="0"/>
                <a:cs typeface="Times New Roman" panose="02020603050405020304" pitchFamily="18" charset="0"/>
              </a:rPr>
              <a:t>Next English Corner</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November 26, 2013</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PM</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2506662"/>
            <a:ext cx="10515600" cy="4351338"/>
          </a:xfrm>
        </p:spPr>
        <p:txBody>
          <a:bodyPr>
            <a:normAutofit/>
          </a:bodyPr>
          <a:lstStyle/>
          <a:p>
            <a:pPr marL="0" indent="0" algn="ctr">
              <a:buNone/>
            </a:pPr>
            <a:r>
              <a:rPr lang="en-US" sz="7200" dirty="0" smtClean="0">
                <a:latin typeface="Times New Roman" panose="02020603050405020304" pitchFamily="18" charset="0"/>
                <a:cs typeface="Times New Roman" panose="02020603050405020304" pitchFamily="18" charset="0"/>
              </a:rPr>
              <a:t>The next English Corner </a:t>
            </a:r>
          </a:p>
          <a:p>
            <a:pPr marL="0" indent="0" algn="ctr">
              <a:buNone/>
            </a:pPr>
            <a:r>
              <a:rPr lang="en-US" sz="7200" dirty="0" smtClean="0">
                <a:latin typeface="Times New Roman" panose="02020603050405020304" pitchFamily="18" charset="0"/>
                <a:cs typeface="Times New Roman" panose="02020603050405020304" pitchFamily="18" charset="0"/>
              </a:rPr>
              <a:t>will be in</a:t>
            </a:r>
            <a:r>
              <a:rPr lang="en-US" sz="7200" dirty="0">
                <a:latin typeface="Times New Roman" panose="02020603050405020304" pitchFamily="18" charset="0"/>
                <a:cs typeface="Times New Roman" panose="02020603050405020304" pitchFamily="18" charset="0"/>
              </a:rPr>
              <a:t> </a:t>
            </a:r>
            <a:r>
              <a:rPr lang="en-US" sz="7200" dirty="0" smtClean="0">
                <a:latin typeface="Times New Roman" panose="02020603050405020304" pitchFamily="18" charset="0"/>
                <a:cs typeface="Times New Roman" panose="02020603050405020304" pitchFamily="18" charset="0"/>
              </a:rPr>
              <a:t>Room 218-this same room.</a:t>
            </a:r>
            <a:endParaRPr lang="en-US" sz="72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945" y="278969"/>
            <a:ext cx="2816113" cy="19062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40</a:t>
            </a:fld>
            <a:endParaRPr lang="en-US"/>
          </a:p>
        </p:txBody>
      </p:sp>
    </p:spTree>
    <p:extLst>
      <p:ext uri="{BB962C8B-B14F-4D97-AF65-F5344CB8AC3E}">
        <p14:creationId xmlns:p14="http://schemas.microsoft.com/office/powerpoint/2010/main" val="418340097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967335"/>
            <a:ext cx="9358972" cy="2308324"/>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t>
            </a:r>
            <a:r>
              <a:rPr lang="en-US" sz="7200" b="1" cap="none" spc="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and from</a:t>
            </a:r>
          </a:p>
          <a:p>
            <a:pPr algn="ctr"/>
            <a:r>
              <a:rPr lang="en-US" sz="7200" b="1" cap="none" spc="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a:t>
            </a: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Professors.</a:t>
            </a: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102746314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109" y="1712491"/>
            <a:ext cx="11014074" cy="50224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00945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DCIM\100MSDCF\DSC0055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6172" y="0"/>
            <a:ext cx="9772357" cy="732926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396197" y="379826"/>
            <a:ext cx="8792306" cy="1200329"/>
          </a:xfrm>
          <a:prstGeom prst="rect">
            <a:avLst/>
          </a:prstGeom>
          <a:noFill/>
        </p:spPr>
        <p:txBody>
          <a:bodyPr wrap="square" rtlCol="0">
            <a:spAutoFit/>
          </a:bodyPr>
          <a:lstStyle/>
          <a:p>
            <a:r>
              <a:rPr lang="en-US" sz="7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sz="7200" dirty="0"/>
          </a:p>
        </p:txBody>
      </p:sp>
    </p:spTree>
    <p:extLst>
      <p:ext uri="{BB962C8B-B14F-4D97-AF65-F5344CB8AC3E}">
        <p14:creationId xmlns:p14="http://schemas.microsoft.com/office/powerpoint/2010/main" val="40574369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3526" y="801858"/>
            <a:ext cx="10515600" cy="1325563"/>
          </a:xfrm>
        </p:spPr>
        <p:txBody>
          <a:bodyPr/>
          <a:lstStyle/>
          <a:p>
            <a:pPr algn="ctr"/>
            <a:r>
              <a:rPr lang="en-US" b="1" dirty="0" smtClean="0">
                <a:latin typeface="Times New Roman" panose="02020603050405020304" pitchFamily="18" charset="0"/>
                <a:cs typeface="Times New Roman" panose="02020603050405020304" pitchFamily="18" charset="0"/>
              </a:rPr>
              <a:t>Good Judgment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4911" y="911224"/>
            <a:ext cx="10833295" cy="5489575"/>
          </a:xfrm>
        </p:spPr>
        <p:txBody>
          <a:bodyPr>
            <a:normAutofit fontScale="55000" lnSpcReduction="20000"/>
          </a:bodyPr>
          <a:lstStyle/>
          <a:p>
            <a:pPr marL="0" indent="0">
              <a:buNone/>
            </a:pPr>
            <a:endParaRPr lang="en-US" sz="4800" dirty="0" smtClean="0">
              <a:latin typeface="Times New Roman" panose="02020603050405020304" pitchFamily="18" charset="0"/>
              <a:cs typeface="Times New Roman" panose="02020603050405020304" pitchFamily="18" charset="0"/>
            </a:endParaRPr>
          </a:p>
          <a:p>
            <a:pPr marL="0" indent="0">
              <a:buNone/>
            </a:pPr>
            <a:endParaRPr lang="en-US" sz="4800" dirty="0" smtClean="0">
              <a:latin typeface="Times New Roman" panose="02020603050405020304" pitchFamily="18" charset="0"/>
              <a:cs typeface="Times New Roman" panose="02020603050405020304" pitchFamily="18" charset="0"/>
            </a:endParaRPr>
          </a:p>
          <a:p>
            <a:pPr marL="0" indent="0">
              <a:buNone/>
            </a:pPr>
            <a:endParaRPr lang="en-US" sz="4800" dirty="0">
              <a:latin typeface="Times New Roman" panose="02020603050405020304" pitchFamily="18" charset="0"/>
              <a:cs typeface="Times New Roman" panose="02020603050405020304" pitchFamily="18" charset="0"/>
            </a:endParaRPr>
          </a:p>
          <a:p>
            <a:pPr marL="0" indent="0">
              <a:buNone/>
            </a:pPr>
            <a:endParaRPr lang="en-US" sz="4800" dirty="0">
              <a:latin typeface="Times New Roman" panose="02020603050405020304" pitchFamily="18" charset="0"/>
              <a:cs typeface="Times New Roman" panose="02020603050405020304" pitchFamily="18" charset="0"/>
            </a:endParaRPr>
          </a:p>
          <a:p>
            <a:pPr marL="0" indent="0">
              <a:buNone/>
            </a:pPr>
            <a:endParaRPr lang="en-US" sz="4800" dirty="0" smtClean="0">
              <a:latin typeface="Times New Roman" panose="02020603050405020304" pitchFamily="18" charset="0"/>
              <a:cs typeface="Times New Roman" panose="02020603050405020304" pitchFamily="18" charset="0"/>
            </a:endParaRPr>
          </a:p>
          <a:p>
            <a:pPr marL="0" indent="0">
              <a:buNone/>
            </a:pPr>
            <a:r>
              <a:rPr lang="en-US" sz="7700" dirty="0" smtClean="0">
                <a:latin typeface="Times New Roman" panose="02020603050405020304" pitchFamily="18" charset="0"/>
                <a:cs typeface="Times New Roman" panose="02020603050405020304" pitchFamily="18" charset="0"/>
              </a:rPr>
              <a:t>There are some Chinese Students,</a:t>
            </a:r>
          </a:p>
          <a:p>
            <a:pPr marL="0" indent="0">
              <a:buNone/>
            </a:pPr>
            <a:r>
              <a:rPr lang="en-US" sz="7700" dirty="0" smtClean="0">
                <a:latin typeface="Times New Roman" panose="02020603050405020304" pitchFamily="18" charset="0"/>
                <a:cs typeface="Times New Roman" panose="02020603050405020304" pitchFamily="18" charset="0"/>
              </a:rPr>
              <a:t>Who show very good judgment,</a:t>
            </a:r>
          </a:p>
          <a:p>
            <a:pPr marL="0" indent="0">
              <a:buNone/>
            </a:pPr>
            <a:r>
              <a:rPr lang="en-US" sz="7700" dirty="0" smtClean="0">
                <a:latin typeface="Times New Roman" panose="02020603050405020304" pitchFamily="18" charset="0"/>
                <a:cs typeface="Times New Roman" panose="02020603050405020304" pitchFamily="18" charset="0"/>
              </a:rPr>
              <a:t>At university</a:t>
            </a:r>
          </a:p>
          <a:p>
            <a:pPr marL="0" indent="0">
              <a:buNone/>
            </a:pPr>
            <a:r>
              <a:rPr lang="en-US" sz="7700" dirty="0" smtClean="0">
                <a:latin typeface="Times New Roman" panose="02020603050405020304" pitchFamily="18" charset="0"/>
                <a:cs typeface="Times New Roman" panose="02020603050405020304" pitchFamily="18" charset="0"/>
              </a:rPr>
              <a:t>They face adversity,</a:t>
            </a:r>
          </a:p>
          <a:p>
            <a:pPr marL="0" indent="0">
              <a:buNone/>
            </a:pPr>
            <a:r>
              <a:rPr lang="en-US" sz="7700" dirty="0" smtClean="0">
                <a:latin typeface="Times New Roman" panose="02020603050405020304" pitchFamily="18" charset="0"/>
                <a:cs typeface="Times New Roman" panose="02020603050405020304" pitchFamily="18" charset="0"/>
              </a:rPr>
              <a:t>But </a:t>
            </a:r>
            <a:r>
              <a:rPr lang="en-US" sz="7700" dirty="0">
                <a:latin typeface="Times New Roman" panose="02020603050405020304" pitchFamily="18" charset="0"/>
                <a:cs typeface="Times New Roman" panose="02020603050405020304" pitchFamily="18" charset="0"/>
              </a:rPr>
              <a:t>from </a:t>
            </a:r>
            <a:r>
              <a:rPr lang="en-US" sz="7700" dirty="0" smtClean="0">
                <a:latin typeface="Times New Roman" panose="02020603050405020304" pitchFamily="18" charset="0"/>
                <a:cs typeface="Times New Roman" panose="02020603050405020304" pitchFamily="18" charset="0"/>
              </a:rPr>
              <a:t>class are never absent!</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t>  </a:t>
            </a:r>
            <a:endParaRPr lang="en-US" dirty="0"/>
          </a:p>
        </p:txBody>
      </p:sp>
      <p:pic>
        <p:nvPicPr>
          <p:cNvPr id="3074" name="Picture 2" descr="G:\DCIM\100MSDCF\DSC0055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12148" y="-717453"/>
            <a:ext cx="4679852" cy="3509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151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108" y="140042"/>
            <a:ext cx="10515600" cy="1325563"/>
          </a:xfrm>
        </p:spPr>
        <p:txBody>
          <a:bodyPr/>
          <a:lstStyle/>
          <a:p>
            <a:pPr algn="ctr"/>
            <a:r>
              <a:rPr lang="en-US" b="1" dirty="0" smtClean="0">
                <a:latin typeface="Times New Roman" panose="02020603050405020304" pitchFamily="18" charset="0"/>
                <a:cs typeface="Times New Roman" panose="02020603050405020304" pitchFamily="18" charset="0"/>
              </a:rPr>
              <a:t>The Amazing China</a:t>
            </a:r>
            <a:r>
              <a:rPr lang="en-US" dirty="0" smtClean="0">
                <a:latin typeface="Times New Roman" panose="02020603050405020304" pitchFamily="18" charset="0"/>
                <a:cs typeface="Times New Roman" panose="02020603050405020304" pitchFamily="18" charset="0"/>
              </a:rPr>
              <a:t>—Where are We?</a:t>
            </a:r>
            <a:endParaRPr lang="en-US" dirty="0">
              <a:latin typeface="Times New Roman" panose="02020603050405020304" pitchFamily="18" charset="0"/>
              <a:cs typeface="Times New Roman" panose="02020603050405020304" pitchFamily="18" charset="0"/>
            </a:endParaRPr>
          </a:p>
        </p:txBody>
      </p:sp>
      <p:pic>
        <p:nvPicPr>
          <p:cNvPr id="5" name="china_anthem.rm">
            <a:hlinkClick r:id="" action="ppaction://media"/>
          </p:cNvPr>
          <p:cNvPicPr>
            <a:picLocks noGrp="1" noChangeAspect="1"/>
          </p:cNvPicPr>
          <p:nvPr>
            <p:ph idx="1"/>
            <a:audioFile r:link="rId2"/>
            <p:extLst>
              <p:ext uri="{DAA4B4D4-6D71-4841-9C94-3DE7FCFB9230}">
                <p14:media xmlns:p14="http://schemas.microsoft.com/office/powerpoint/2010/main" r:embed="rId1"/>
              </p:ext>
            </p:extLst>
          </p:nvPr>
        </p:nvPicPr>
        <p:blipFill>
          <a:blip r:embed="rId4"/>
          <a:stretch>
            <a:fillRect/>
          </a:stretch>
        </p:blipFill>
        <p:spPr>
          <a:xfrm>
            <a:off x="5791200" y="3695700"/>
            <a:ext cx="609600" cy="609600"/>
          </a:xfrm>
        </p:spPr>
      </p:pic>
      <p:pic>
        <p:nvPicPr>
          <p:cNvPr id="4098" name="Picture 2" descr="G:\DCIM\100MSDCF\DSC0057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42868" y="1262776"/>
            <a:ext cx="9387840" cy="704088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626592" y="5908431"/>
            <a:ext cx="4402744" cy="707886"/>
          </a:xfrm>
          <a:prstGeom prst="rect">
            <a:avLst/>
          </a:prstGeom>
          <a:noFill/>
        </p:spPr>
        <p:txBody>
          <a:bodyPr wrap="none" rtlCol="0">
            <a:spAutoFit/>
          </a:bodyPr>
          <a:lstStyle/>
          <a:p>
            <a:r>
              <a:rPr lang="en-US" sz="4000" dirty="0" smtClean="0">
                <a:latin typeface="Times New Roman" panose="02020603050405020304" pitchFamily="18" charset="0"/>
                <a:cs typeface="Times New Roman" panose="02020603050405020304" pitchFamily="18" charset="0"/>
              </a:rPr>
              <a:t>The People’s Square</a:t>
            </a:r>
            <a:endParaRPr lang="en-US" sz="4000" dirty="0">
              <a:latin typeface="Times New Roman" panose="02020603050405020304" pitchFamily="18" charset="0"/>
              <a:cs typeface="Times New Roman" panose="02020603050405020304" pitchFamily="18" charset="0"/>
            </a:endParaRPr>
          </a:p>
        </p:txBody>
      </p:sp>
      <p:pic>
        <p:nvPicPr>
          <p:cNvPr id="6" name="china_anthem.r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925908" y="363817"/>
            <a:ext cx="609600" cy="609600"/>
          </a:xfrm>
          <a:prstGeom prst="rect">
            <a:avLst/>
          </a:prstGeom>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42869" y="1313131"/>
            <a:ext cx="2658794" cy="17725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4501662" y="1313131"/>
            <a:ext cx="6729045" cy="2554545"/>
          </a:xfrm>
          <a:prstGeom prst="rect">
            <a:avLst/>
          </a:prstGeom>
        </p:spPr>
        <p:txBody>
          <a:bodyPr wrap="square">
            <a:spAutoFit/>
          </a:bodyPr>
          <a:lstStyle/>
          <a:p>
            <a:r>
              <a:rPr lang="en-US" sz="2000" dirty="0"/>
              <a:t>Arise, ye who refuse to be slaves</a:t>
            </a:r>
          </a:p>
          <a:p>
            <a:r>
              <a:rPr lang="en-US" sz="2000" dirty="0"/>
              <a:t>With our very flesh and blood Let us build our new Great Wall!</a:t>
            </a:r>
          </a:p>
          <a:p>
            <a:r>
              <a:rPr lang="en-US" sz="2000" dirty="0"/>
              <a:t>The Peoples of China are in the most critical time, </a:t>
            </a:r>
            <a:endParaRPr lang="en-US" sz="2000" dirty="0" smtClean="0"/>
          </a:p>
          <a:p>
            <a:r>
              <a:rPr lang="en-US" sz="2000" dirty="0" smtClean="0"/>
              <a:t>Everybody </a:t>
            </a:r>
            <a:r>
              <a:rPr lang="en-US" sz="2000" dirty="0"/>
              <a:t>must roar his defiance.</a:t>
            </a:r>
          </a:p>
          <a:p>
            <a:r>
              <a:rPr lang="en-US" sz="2000" dirty="0"/>
              <a:t>Arise! Arise! Arise! Millions of hearts with one mind,</a:t>
            </a:r>
          </a:p>
          <a:p>
            <a:r>
              <a:rPr lang="en-US" sz="2000" dirty="0"/>
              <a:t>Brave the enemy's gunfire, March on! Brave the enemy's gunfire,</a:t>
            </a:r>
          </a:p>
          <a:p>
            <a:r>
              <a:rPr lang="en-US" sz="2000" dirty="0"/>
              <a:t>March on! March on! March on, on! </a:t>
            </a:r>
          </a:p>
        </p:txBody>
      </p:sp>
    </p:spTree>
    <p:extLst>
      <p:ext uri="{BB962C8B-B14F-4D97-AF65-F5344CB8AC3E}">
        <p14:creationId xmlns:p14="http://schemas.microsoft.com/office/powerpoint/2010/main" val="293935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5"/>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47368" fill="hold"/>
                                        <p:tgtEl>
                                          <p:spTgt spid="5"/>
                                        </p:tgtEl>
                                      </p:cBhvr>
                                    </p:cmd>
                                  </p:childTnLst>
                                </p:cTn>
                              </p:par>
                            </p:childTnLst>
                          </p:cTn>
                        </p:par>
                      </p:childTnLst>
                    </p:cTn>
                  </p:par>
                </p:childTnLst>
              </p:cTn>
              <p:nextCondLst>
                <p:cond evt="onClick" delay="0">
                  <p:tgtEl>
                    <p:spTgt spid="5"/>
                  </p:tgtEl>
                </p:cond>
              </p:nextCondLst>
            </p:seq>
            <p:audio>
              <p:cMediaNode vol="80000">
                <p:cTn id="22" fill="hold" display="0">
                  <p:stCondLst>
                    <p:cond delay="indefinite"/>
                  </p:stCondLst>
                  <p:endCondLst>
                    <p:cond evt="onStopAudio" delay="0">
                      <p:tgtEl>
                        <p:sldTgt/>
                      </p:tgtEl>
                    </p:cond>
                  </p:endCondLst>
                </p:cTn>
                <p:tgtEl>
                  <p:spTgt spid="5"/>
                </p:tgtEl>
              </p:cMediaNode>
            </p:audio>
            <p:seq concurrent="1" nextAc="seek">
              <p:cTn id="23" restart="whenNotActive" fill="hold" evtFilter="cancelBubble" nodeType="interactiveSeq">
                <p:stCondLst>
                  <p:cond evt="onClick" delay="0">
                    <p:tgtEl>
                      <p:spTgt spid="6"/>
                    </p:tgtEl>
                  </p:cond>
                </p:stCondLst>
                <p:endSync evt="end" delay="0">
                  <p:rtn val="all"/>
                </p:endSync>
                <p:childTnLst>
                  <p:par>
                    <p:cTn id="24" fill="hold">
                      <p:stCondLst>
                        <p:cond delay="0"/>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47368" fill="hold"/>
                                        <p:tgtEl>
                                          <p:spTgt spid="6"/>
                                        </p:tgtEl>
                                      </p:cBhvr>
                                    </p:cmd>
                                  </p:childTnLst>
                                </p:cTn>
                              </p:par>
                            </p:childTnLst>
                          </p:cTn>
                        </p:par>
                      </p:childTnLst>
                    </p:cTn>
                  </p:par>
                </p:childTnLst>
              </p:cTn>
              <p:nextCondLst>
                <p:cond evt="onClick" delay="0">
                  <p:tgtEl>
                    <p:spTgt spid="6"/>
                  </p:tgtEl>
                </p:cond>
              </p:nextCondLst>
            </p:seq>
            <p:audio>
              <p:cMediaNode vol="66038">
                <p:cTn id="28" fill="hold" display="0">
                  <p:stCondLst>
                    <p:cond delay="indefinite"/>
                  </p:stCondLst>
                  <p:endCondLst>
                    <p:cond evt="onStopAudio" delay="0">
                      <p:tgtEl>
                        <p:sldTgt/>
                      </p:tgtEl>
                    </p:cond>
                  </p:endCondLst>
                </p:cTn>
                <p:tgtEl>
                  <p:spTgt spid="6"/>
                </p:tgtEl>
              </p:cMediaNode>
            </p:audio>
          </p:childTnLst>
        </p:cTn>
      </p:par>
    </p:tnLst>
    <p:bldLst>
      <p:bldP spid="4"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US" b="1" dirty="0">
                <a:latin typeface="Times New Roman" panose="02020603050405020304" pitchFamily="18" charset="0"/>
                <a:cs typeface="Times New Roman" panose="02020603050405020304" pitchFamily="18" charset="0"/>
              </a:rPr>
              <a:t>The Amazing China</a:t>
            </a:r>
            <a:r>
              <a:rPr lang="en-US" dirty="0">
                <a:latin typeface="Times New Roman" panose="02020603050405020304" pitchFamily="18" charset="0"/>
                <a:cs typeface="Times New Roman" panose="02020603050405020304" pitchFamily="18" charset="0"/>
              </a:rPr>
              <a:t>—Where are We?</a:t>
            </a:r>
            <a:endParaRPr lang="en-US" dirty="0"/>
          </a:p>
        </p:txBody>
      </p:sp>
      <p:sp>
        <p:nvSpPr>
          <p:cNvPr id="3" name="Content Placeholder 2"/>
          <p:cNvSpPr>
            <a:spLocks noGrp="1"/>
          </p:cNvSpPr>
          <p:nvPr>
            <p:ph idx="1"/>
          </p:nvPr>
        </p:nvSpPr>
        <p:spPr/>
        <p:txBody>
          <a:bodyPr/>
          <a:lstStyle/>
          <a:p>
            <a:endParaRPr lang="en-US" dirty="0"/>
          </a:p>
        </p:txBody>
      </p:sp>
      <p:pic>
        <p:nvPicPr>
          <p:cNvPr id="5122" name="Picture 2" descr="G:\DCIM\100MSDCF\DSC0057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5576" y="1206507"/>
            <a:ext cx="8374964" cy="628122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812345" y="1505243"/>
            <a:ext cx="5904180" cy="646331"/>
          </a:xfrm>
          <a:prstGeom prst="rect">
            <a:avLst/>
          </a:prstGeom>
          <a:noFill/>
        </p:spPr>
        <p:txBody>
          <a:bodyPr wrap="none" rtlCol="0">
            <a:spAutoFit/>
          </a:bodyPr>
          <a:lstStyle/>
          <a:p>
            <a:r>
              <a:rPr lang="en-US" sz="3600" dirty="0" smtClean="0">
                <a:latin typeface="Times New Roman" panose="02020603050405020304" pitchFamily="18" charset="0"/>
                <a:cs typeface="Times New Roman" panose="02020603050405020304" pitchFamily="18" charset="0"/>
              </a:rPr>
              <a:t>Entrance to the Forbidden City</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935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2107</TotalTime>
  <Words>1506</Words>
  <Application>Microsoft Office PowerPoint</Application>
  <PresentationFormat>Custom</PresentationFormat>
  <Paragraphs>175</Paragraphs>
  <Slides>42</Slides>
  <Notes>0</Notes>
  <HiddenSlides>0</HiddenSlides>
  <MMClips>2</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Professors John &amp; Marie Murdoch  </vt:lpstr>
      <vt:lpstr>Introductions</vt:lpstr>
      <vt:lpstr>English Corner’s Goals</vt:lpstr>
      <vt:lpstr>Next English Corner November 26, 2013 7 PM</vt:lpstr>
      <vt:lpstr>PowerPoint Presentation</vt:lpstr>
      <vt:lpstr> </vt:lpstr>
      <vt:lpstr>Good Judgment</vt:lpstr>
      <vt:lpstr>The Amazing China—Where are We?</vt:lpstr>
      <vt:lpstr>The Amazing China—Where are We?</vt:lpstr>
      <vt:lpstr>The Amazing China—What is this?</vt:lpstr>
      <vt:lpstr>The Amazing China</vt:lpstr>
      <vt:lpstr>The Amazing China—Where are We?</vt:lpstr>
      <vt:lpstr>The Amazing China—Where are We?</vt:lpstr>
      <vt:lpstr>The Amazing China—Where are We?</vt:lpstr>
      <vt:lpstr>The Amazing China—Where are We?</vt:lpstr>
      <vt:lpstr>The Amazing China</vt:lpstr>
      <vt:lpstr>The Amazing China—Where are We?</vt:lpstr>
      <vt:lpstr>PowerPoint Presentation</vt:lpstr>
      <vt:lpstr>Agree / Disagree</vt:lpstr>
      <vt:lpstr>Your Discussion Topics</vt:lpstr>
      <vt:lpstr>PowerPoint Presentation</vt:lpstr>
      <vt:lpstr>PowerPoint Presentation</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Vocabulary Builders</vt:lpstr>
      <vt:lpstr>Adjective Opposites Crossword Puzzle</vt:lpstr>
      <vt:lpstr>Talking Cards</vt:lpstr>
      <vt:lpstr>PowerPoint Presentation</vt:lpstr>
      <vt:lpstr>PowerPoint Presentation</vt:lpstr>
      <vt:lpstr>What are some of the topics you would like to discuss in class and/or English Corners?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murdjohn</cp:lastModifiedBy>
  <cp:revision>196</cp:revision>
  <cp:lastPrinted>2013-09-23T08:57:36Z</cp:lastPrinted>
  <dcterms:created xsi:type="dcterms:W3CDTF">2013-09-17T00:49:18Z</dcterms:created>
  <dcterms:modified xsi:type="dcterms:W3CDTF">2013-11-24T13:46:15Z</dcterms:modified>
</cp:coreProperties>
</file>