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a" ContentType="audio/x-ms-wm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69" r:id="rId3"/>
    <p:sldId id="258" r:id="rId4"/>
    <p:sldId id="267" r:id="rId5"/>
    <p:sldId id="351" r:id="rId6"/>
    <p:sldId id="354" r:id="rId7"/>
    <p:sldId id="355" r:id="rId8"/>
    <p:sldId id="343" r:id="rId9"/>
    <p:sldId id="363" r:id="rId10"/>
    <p:sldId id="348" r:id="rId11"/>
    <p:sldId id="340" r:id="rId12"/>
    <p:sldId id="360" r:id="rId13"/>
    <p:sldId id="359" r:id="rId14"/>
    <p:sldId id="358" r:id="rId15"/>
    <p:sldId id="357" r:id="rId16"/>
    <p:sldId id="356" r:id="rId17"/>
    <p:sldId id="350" r:id="rId18"/>
    <p:sldId id="341" r:id="rId19"/>
    <p:sldId id="362" r:id="rId20"/>
    <p:sldId id="376" r:id="rId21"/>
    <p:sldId id="364" r:id="rId22"/>
    <p:sldId id="374" r:id="rId23"/>
    <p:sldId id="375" r:id="rId24"/>
    <p:sldId id="365" r:id="rId25"/>
    <p:sldId id="366" r:id="rId26"/>
    <p:sldId id="367" r:id="rId27"/>
    <p:sldId id="368" r:id="rId28"/>
    <p:sldId id="369" r:id="rId29"/>
    <p:sldId id="370" r:id="rId30"/>
    <p:sldId id="371" r:id="rId31"/>
    <p:sldId id="372" r:id="rId32"/>
    <p:sldId id="373" r:id="rId33"/>
    <p:sldId id="264" r:id="rId34"/>
    <p:sldId id="273" r:id="rId35"/>
    <p:sldId id="300" r:id="rId36"/>
    <p:sldId id="304" r:id="rId37"/>
    <p:sldId id="262" r:id="rId38"/>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000" autoAdjust="0"/>
    <p:restoredTop sz="94660"/>
  </p:normalViewPr>
  <p:slideViewPr>
    <p:cSldViewPr snapToGrid="0">
      <p:cViewPr varScale="1">
        <p:scale>
          <a:sx n="70" d="100"/>
          <a:sy n="70" d="100"/>
        </p:scale>
        <p:origin x="-132" y="-13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39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11/12/2013</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xmlns=""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11/12/2013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xmlns=""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media" Target="../media/media1.wma"/><Relationship Id="rId2" Type="http://schemas.openxmlformats.org/officeDocument/2006/relationships/slideLayout" Target="../slideLayouts/slideLayout2.xml"/><Relationship Id="rId1" Type="http://schemas.openxmlformats.org/officeDocument/2006/relationships/video" Target="NULL" TargetMode="Externa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en.wikipedia.org/wiki/Silk" TargetMode="External"/><Relationship Id="rId13" Type="http://schemas.openxmlformats.org/officeDocument/2006/relationships/image" Target="../media/image10.jpeg"/><Relationship Id="rId3" Type="http://schemas.openxmlformats.org/officeDocument/2006/relationships/hyperlink" Target="http://en.wikipedia.org/wiki/History_of_cartography" TargetMode="External"/><Relationship Id="rId7" Type="http://schemas.openxmlformats.org/officeDocument/2006/relationships/hyperlink" Target="http://en.wikipedia.org/wiki/Bamboo" TargetMode="External"/><Relationship Id="rId12" Type="http://schemas.openxmlformats.org/officeDocument/2006/relationships/hyperlink" Target="http://en.wikipedia.org/wiki/File:Jingangjing.jpg" TargetMode="External"/><Relationship Id="rId2" Type="http://schemas.openxmlformats.org/officeDocument/2006/relationships/hyperlink" Target="http://en.wikipedia.org/wiki/Cai_Lun" TargetMode="External"/><Relationship Id="rId1" Type="http://schemas.openxmlformats.org/officeDocument/2006/relationships/slideLayout" Target="../slideLayouts/slideLayout2.xml"/><Relationship Id="rId6" Type="http://schemas.openxmlformats.org/officeDocument/2006/relationships/hyperlink" Target="http://en.wikipedia.org/wiki/History_of_the_Han_Dynasty" TargetMode="External"/><Relationship Id="rId11" Type="http://schemas.openxmlformats.org/officeDocument/2006/relationships/image" Target="../media/image9.jpeg"/><Relationship Id="rId5" Type="http://schemas.openxmlformats.org/officeDocument/2006/relationships/hyperlink" Target="http://en.wikipedia.org/wiki/List_of_Chinese_inventions" TargetMode="External"/><Relationship Id="rId10" Type="http://schemas.openxmlformats.org/officeDocument/2006/relationships/hyperlink" Target="http://en.wikipedia.org/wiki/File:Chinese_hemp_paper_western_han.jpg" TargetMode="External"/><Relationship Id="rId4" Type="http://schemas.openxmlformats.org/officeDocument/2006/relationships/hyperlink" Target="http://en.wikipedia.org/wiki/Tianshui" TargetMode="External"/><Relationship Id="rId9" Type="http://schemas.openxmlformats.org/officeDocument/2006/relationships/hyperlink" Target="http://en.wikipedia.org/wiki/Clay_tablet" TargetMode="External"/><Relationship Id="rId14" Type="http://schemas.openxmlformats.org/officeDocument/2006/relationships/hyperlink" Target="http://en.wikipedia.org/wiki/Diamond_Sutra"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Dharani" TargetMode="External"/><Relationship Id="rId7" Type="http://schemas.openxmlformats.org/officeDocument/2006/relationships/image" Target="../media/image11.png"/><Relationship Id="rId2" Type="http://schemas.openxmlformats.org/officeDocument/2006/relationships/hyperlink" Target="http://en.wikipedia.org/wiki/Woodblock_printing" TargetMode="External"/><Relationship Id="rId1" Type="http://schemas.openxmlformats.org/officeDocument/2006/relationships/slideLayout" Target="../slideLayouts/slideLayout2.xml"/><Relationship Id="rId6" Type="http://schemas.openxmlformats.org/officeDocument/2006/relationships/hyperlink" Target="http://en.wikipedia.org/wiki/File:Chinese_movable_type_1313-ce.png" TargetMode="External"/><Relationship Id="rId5" Type="http://schemas.openxmlformats.org/officeDocument/2006/relationships/hyperlink" Target="http://en.wikipedia.org/wiki/Xi'an" TargetMode="External"/><Relationship Id="rId4" Type="http://schemas.openxmlformats.org/officeDocument/2006/relationships/hyperlink" Target="http://en.wikipedia.org/wiki/Sanskrit"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en.wikipedia.org/wiki/File:FireLanceAndGrenade10thCenturyDunhuang.jpg" TargetMode="External"/><Relationship Id="rId3" Type="http://schemas.openxmlformats.org/officeDocument/2006/relationships/hyperlink" Target="http://en.wikipedia.org/wiki/Dunhuang" TargetMode="External"/><Relationship Id="rId7" Type="http://schemas.openxmlformats.org/officeDocument/2006/relationships/hyperlink" Target="http://en.wikipedia.org/wiki/Incendiary_device" TargetMode="External"/><Relationship Id="rId2" Type="http://schemas.openxmlformats.org/officeDocument/2006/relationships/hyperlink" Target="http://en.wikipedia.org/wiki/Fire_lance" TargetMode="External"/><Relationship Id="rId1" Type="http://schemas.openxmlformats.org/officeDocument/2006/relationships/slideLayout" Target="../slideLayouts/slideLayout2.xml"/><Relationship Id="rId6" Type="http://schemas.openxmlformats.org/officeDocument/2006/relationships/hyperlink" Target="http://en.wikipedia.org/wiki/Wujing_Zongyao" TargetMode="External"/><Relationship Id="rId5" Type="http://schemas.openxmlformats.org/officeDocument/2006/relationships/hyperlink" Target="http://en.wikipedia.org/wiki/List_of_Chinese_inventions" TargetMode="External"/><Relationship Id="rId4" Type="http://schemas.openxmlformats.org/officeDocument/2006/relationships/hyperlink" Target="http://en.wikipedia.org/wiki/Five_Dynasties_and_Ten_Kingdoms_period" TargetMode="External"/><Relationship Id="rId9" Type="http://schemas.openxmlformats.org/officeDocument/2006/relationships/image" Target="../media/image12.jpeg"/></Relationships>
</file>

<file path=ppt/slides/_rels/slide16.xml.rels><?xml version="1.0" encoding="UTF-8" standalone="yes"?>
<Relationships xmlns="http://schemas.openxmlformats.org/package/2006/relationships"><Relationship Id="rId8" Type="http://schemas.openxmlformats.org/officeDocument/2006/relationships/hyperlink" Target="http://en.wikipedia.org/wiki/List_of_Chinese_inventions" TargetMode="External"/><Relationship Id="rId3" Type="http://schemas.openxmlformats.org/officeDocument/2006/relationships/image" Target="../media/image13.jpeg"/><Relationship Id="rId7" Type="http://schemas.openxmlformats.org/officeDocument/2006/relationships/hyperlink" Target="http://en.wikipedia.org/wiki/Li_Shu-hua" TargetMode="External"/><Relationship Id="rId2" Type="http://schemas.openxmlformats.org/officeDocument/2006/relationships/hyperlink" Target="http://en.wikipedia.org/wiki/File:Antic_chinese_Compass.jpg" TargetMode="External"/><Relationship Id="rId1" Type="http://schemas.openxmlformats.org/officeDocument/2006/relationships/slideLayout" Target="../slideLayouts/slideLayout2.xml"/><Relationship Id="rId6" Type="http://schemas.openxmlformats.org/officeDocument/2006/relationships/hyperlink" Target="http://en.wikipedia.org/wiki/Geomancy" TargetMode="External"/><Relationship Id="rId5" Type="http://schemas.openxmlformats.org/officeDocument/2006/relationships/hyperlink" Target="http://en.wikipedia.org/wiki/Compass" TargetMode="External"/><Relationship Id="rId4" Type="http://schemas.openxmlformats.org/officeDocument/2006/relationships/hyperlink" Target="http://en.wikipedia.org/wiki/Kaifen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hyperlink" Target="http://en.wikipedia.org/wiki/Possessive_apostrophe" TargetMode="External"/><Relationship Id="rId3" Type="http://schemas.openxmlformats.org/officeDocument/2006/relationships/hyperlink" Target="http://en.wikipedia.org/wiki/Veterans" TargetMode="External"/><Relationship Id="rId7" Type="http://schemas.openxmlformats.org/officeDocument/2006/relationships/hyperlink" Target="http://en.wikipedia.org/wiki/World_War_I" TargetMode="External"/><Relationship Id="rId2" Type="http://schemas.openxmlformats.org/officeDocument/2006/relationships/hyperlink" Target="http://en.wikipedia.org/wiki/United_States" TargetMode="External"/><Relationship Id="rId1" Type="http://schemas.openxmlformats.org/officeDocument/2006/relationships/slideLayout" Target="../slideLayouts/slideLayout2.xml"/><Relationship Id="rId6" Type="http://schemas.openxmlformats.org/officeDocument/2006/relationships/hyperlink" Target="http://en.wikipedia.org/wiki/Remembrance_Day" TargetMode="External"/><Relationship Id="rId5" Type="http://schemas.openxmlformats.org/officeDocument/2006/relationships/hyperlink" Target="http://en.wikipedia.org/wiki/Armistice_Day" TargetMode="External"/><Relationship Id="rId10" Type="http://schemas.openxmlformats.org/officeDocument/2006/relationships/image" Target="../media/image5.png"/><Relationship Id="rId4" Type="http://schemas.openxmlformats.org/officeDocument/2006/relationships/hyperlink" Target="http://en.wikipedia.org/wiki/Federal_holiday" TargetMode="External"/><Relationship Id="rId9"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482" y="1214438"/>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698694" y="660698"/>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108691" y="2691723"/>
            <a:ext cx="3370320" cy="5063538"/>
          </a:xfrm>
          <a:prstGeom prst="rect">
            <a:avLst/>
          </a:prstGeom>
        </p:spPr>
      </p:pic>
    </p:spTree>
    <p:extLst>
      <p:ext uri="{BB962C8B-B14F-4D97-AF65-F5344CB8AC3E}">
        <p14:creationId xmlns:p14="http://schemas.microsoft.com/office/powerpoint/2010/main" xmlns=""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endParaRPr lang="en-US" b="1" dirty="0"/>
          </a:p>
        </p:txBody>
      </p:sp>
      <p:sp>
        <p:nvSpPr>
          <p:cNvPr id="6" name="Content Placeholder 5"/>
          <p:cNvSpPr>
            <a:spLocks noGrp="1"/>
          </p:cNvSpPr>
          <p:nvPr>
            <p:ph idx="1"/>
          </p:nvPr>
        </p:nvSpPr>
        <p:spPr/>
        <p:txBody>
          <a:bodyPr>
            <a:normAutofit fontScale="77500" lnSpcReduction="20000"/>
          </a:bodyPr>
          <a:lstStyle/>
          <a:p>
            <a:r>
              <a:rPr lang="en-US" sz="5400" dirty="0"/>
              <a:t>Inventing is thinking of something that’s new.</a:t>
            </a:r>
          </a:p>
          <a:p>
            <a:r>
              <a:rPr lang="en-US" sz="5400" dirty="0"/>
              <a:t>Inventing takes hard work and energy too.</a:t>
            </a:r>
          </a:p>
          <a:p>
            <a:r>
              <a:rPr lang="en-US" sz="5400" dirty="0"/>
              <a:t>Each brand new contraption starts in somebody’s </a:t>
            </a:r>
            <a:r>
              <a:rPr lang="en-US" sz="5400" dirty="0" smtClean="0"/>
              <a:t>mind,</a:t>
            </a:r>
            <a:endParaRPr lang="en-US" sz="5400" dirty="0"/>
          </a:p>
          <a:p>
            <a:r>
              <a:rPr lang="en-US" sz="5400" dirty="0"/>
              <a:t>With problems to solve and solutions to find.</a:t>
            </a:r>
          </a:p>
          <a:p>
            <a:r>
              <a:rPr lang="en-US" sz="5400" dirty="0"/>
              <a:t>Inventors must work hard and overcome doubt,</a:t>
            </a:r>
          </a:p>
          <a:p>
            <a:r>
              <a:rPr lang="en-US" sz="5400" dirty="0"/>
              <a:t>But that’s what inventing is really about.</a:t>
            </a:r>
          </a:p>
          <a:p>
            <a:pPr marL="0" indent="0">
              <a:buNone/>
            </a:pPr>
            <a:endParaRPr lang="en-US" sz="5400" dirty="0" smtClean="0">
              <a:latin typeface="Times New Roman" panose="02020603050405020304" pitchFamily="18" charset="0"/>
              <a:cs typeface="Times New Roman" panose="02020603050405020304" pitchFamily="18" charset="0"/>
            </a:endParaRPr>
          </a:p>
        </p:txBody>
      </p:sp>
      <p:pic>
        <p:nvPicPr>
          <p:cNvPr id="2" name="16 Inventing">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cstate="print"/>
          <a:stretch>
            <a:fillRect/>
          </a:stretch>
        </p:blipFill>
        <p:spPr>
          <a:xfrm>
            <a:off x="10376079" y="5872163"/>
            <a:ext cx="609600" cy="609600"/>
          </a:xfrm>
          <a:prstGeom prst="rect">
            <a:avLst/>
          </a:prstGeom>
        </p:spPr>
      </p:pic>
      <p:sp>
        <p:nvSpPr>
          <p:cNvPr id="3" name="Rectangle 2"/>
          <p:cNvSpPr/>
          <p:nvPr/>
        </p:nvSpPr>
        <p:spPr>
          <a:xfrm>
            <a:off x="2296732" y="230188"/>
            <a:ext cx="7598535" cy="923330"/>
          </a:xfrm>
          <a:prstGeom prst="rect">
            <a:avLst/>
          </a:prstGeom>
          <a:noFill/>
        </p:spPr>
        <p:txBody>
          <a:bodyPr wrap="squar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Let’s Sing “Inventing”</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xmlns="" val="297167926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907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endCondLst>
                    <p:cond evt="onStopAudio" delay="0">
                      <p:tgtEl>
                        <p:sldTgt/>
                      </p:tgtEl>
                    </p:cond>
                  </p:endCondLst>
                </p:cTn>
                <p:tgtEl>
                  <p:spTgt spid="2"/>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70000" lnSpcReduction="200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three groups so you can face each other.</a:t>
            </a:r>
          </a:p>
          <a:p>
            <a:pPr lvl="1"/>
            <a:r>
              <a:rPr lang="en-US" sz="3200" dirty="0" smtClean="0">
                <a:latin typeface="Times New Roman" panose="02020603050405020304" pitchFamily="18" charset="0"/>
                <a:cs typeface="Times New Roman" panose="02020603050405020304" pitchFamily="18" charset="0"/>
              </a:rPr>
              <a:t>In discussing your assigned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first have 3 minutes to define the topic / problem / issue.  Second, you will have 5 minutes to discuss possible solutions.  Third, we will select one person from each group to summarize the group’s discussion of your assigned topic.</a:t>
            </a:r>
          </a:p>
          <a:p>
            <a:pPr lvl="2"/>
            <a:r>
              <a:rPr lang="en-US" sz="3200" dirty="0" smtClean="0">
                <a:latin typeface="Times New Roman" panose="02020603050405020304" pitchFamily="18" charset="0"/>
                <a:cs typeface="Times New Roman" panose="02020603050405020304" pitchFamily="18" charset="0"/>
              </a:rPr>
              <a:t>Topics: </a:t>
            </a:r>
          </a:p>
          <a:p>
            <a:pPr marL="1885950" lvl="3" indent="-514350">
              <a:lnSpc>
                <a:spcPct val="170000"/>
              </a:lnSpc>
              <a:buFont typeface="+mj-lt"/>
              <a:buAutoNum type="arabicPeriod"/>
            </a:pPr>
            <a:r>
              <a:rPr lang="en-US" sz="3400" dirty="0" smtClean="0">
                <a:latin typeface="Times New Roman" panose="02020603050405020304" pitchFamily="18" charset="0"/>
                <a:cs typeface="Times New Roman" panose="02020603050405020304" pitchFamily="18" charset="0"/>
              </a:rPr>
              <a:t>What are some of the modern inventions/discoveries you could not possibly live without?</a:t>
            </a:r>
          </a:p>
          <a:p>
            <a:pPr marL="1885950" lvl="3" indent="-514350">
              <a:lnSpc>
                <a:spcPct val="170000"/>
              </a:lnSpc>
              <a:buFont typeface="+mj-lt"/>
              <a:buAutoNum type="arabicPeriod"/>
            </a:pPr>
            <a:r>
              <a:rPr lang="en-US" sz="3400" dirty="0" smtClean="0">
                <a:latin typeface="Times New Roman" panose="02020603050405020304" pitchFamily="18" charset="0"/>
                <a:cs typeface="Times New Roman" panose="02020603050405020304" pitchFamily="18" charset="0"/>
              </a:rPr>
              <a:t>What discoveries/inventions are the most amazing to you and why?</a:t>
            </a:r>
          </a:p>
          <a:p>
            <a:pPr marL="1885950" lvl="3" indent="-514350">
              <a:lnSpc>
                <a:spcPct val="170000"/>
              </a:lnSpc>
              <a:buFont typeface="+mj-lt"/>
              <a:buAutoNum type="arabicPeriod"/>
            </a:pPr>
            <a:r>
              <a:rPr lang="en-US" sz="3400" dirty="0" smtClean="0">
                <a:latin typeface="Times New Roman" panose="02020603050405020304" pitchFamily="18" charset="0"/>
                <a:cs typeface="Times New Roman" panose="02020603050405020304" pitchFamily="18" charset="0"/>
              </a:rPr>
              <a:t>What new inventions/discoveries might be in our future</a:t>
            </a:r>
            <a:r>
              <a:rPr lang="en-US" sz="3000" dirty="0" smtClean="0">
                <a:latin typeface="Times New Roman" panose="02020603050405020304" pitchFamily="18" charset="0"/>
                <a:cs typeface="Times New Roman" panose="02020603050405020304" pitchFamily="18" charset="0"/>
              </a:rPr>
              <a:t>?</a:t>
            </a:r>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81243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List </a:t>
            </a:r>
            <a:r>
              <a:rPr lang="en-US" b="1" dirty="0"/>
              <a:t>Chinese inventions</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smtClean="0"/>
              <a:t>What are some of the great Chinese inventions?</a:t>
            </a:r>
          </a:p>
          <a:p>
            <a:r>
              <a:rPr lang="en-US" dirty="0" smtClean="0"/>
              <a:t>Paper</a:t>
            </a:r>
          </a:p>
          <a:p>
            <a:r>
              <a:rPr lang="en-US" dirty="0" smtClean="0"/>
              <a:t>Compass</a:t>
            </a:r>
          </a:p>
          <a:p>
            <a:r>
              <a:rPr lang="en-US" dirty="0" smtClean="0"/>
              <a:t>Gun powder</a:t>
            </a:r>
          </a:p>
          <a:p>
            <a:r>
              <a:rPr lang="en-US" dirty="0" smtClean="0"/>
              <a:t>Helicopter </a:t>
            </a:r>
          </a:p>
          <a:p>
            <a:r>
              <a:rPr lang="en-US" smtClean="0"/>
              <a:t>Printing </a:t>
            </a:r>
            <a:endParaRPr lang="en-US" dirty="0" smtClean="0"/>
          </a:p>
          <a:p>
            <a:r>
              <a:rPr lang="en-US" dirty="0" smtClean="0"/>
              <a:t>China / Chinese writing / bank notes / USB Flash Drives</a:t>
            </a:r>
          </a:p>
          <a:p>
            <a:r>
              <a:rPr lang="en-US" dirty="0" smtClean="0"/>
              <a:t>Mathematic Pie / Market Economy of Communities / silk / Medicines</a:t>
            </a:r>
          </a:p>
          <a:p>
            <a:r>
              <a:rPr lang="en-US" dirty="0" smtClean="0"/>
              <a:t>Calculator / Abacus / Kung fun / Seismograph/ Whiskey / </a:t>
            </a:r>
            <a:endParaRPr lang="en-US" dirty="0" smtClean="0"/>
          </a:p>
          <a:p>
            <a:endParaRPr lang="en-US" dirty="0"/>
          </a:p>
        </p:txBody>
      </p:sp>
    </p:spTree>
    <p:extLst>
      <p:ext uri="{BB962C8B-B14F-4D97-AF65-F5344CB8AC3E}">
        <p14:creationId xmlns:p14="http://schemas.microsoft.com/office/powerpoint/2010/main" xmlns="" val="35132956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115909"/>
            <a:ext cx="11225011" cy="1903262"/>
          </a:xfrm>
        </p:spPr>
        <p:txBody>
          <a:bodyPr>
            <a:normAutofit fontScale="90000"/>
          </a:bodyPr>
          <a:lstStyle/>
          <a:p>
            <a:pPr algn="ctr">
              <a:lnSpc>
                <a:spcPct val="100000"/>
              </a:lnSpc>
            </a:pPr>
            <a:r>
              <a:rPr lang="en-US" sz="2700" dirty="0" smtClean="0"/>
              <a:t> </a:t>
            </a:r>
            <a:br>
              <a:rPr lang="en-US" sz="2700" dirty="0" smtClean="0"/>
            </a:br>
            <a:r>
              <a:rPr lang="en-US" sz="2700" dirty="0" smtClean="0"/>
              <a:t> </a:t>
            </a:r>
            <a:r>
              <a:rPr lang="en-US" sz="67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Paper</a:t>
            </a:r>
            <a:r>
              <a:rPr lang="en-US" sz="2700" dirty="0" smtClean="0"/>
              <a:t/>
            </a:r>
            <a:br>
              <a:rPr lang="en-US" sz="2700" dirty="0" smtClean="0"/>
            </a:br>
            <a:r>
              <a:rPr lang="en-US" sz="2700" dirty="0" smtClean="0"/>
              <a:t> </a:t>
            </a:r>
            <a:endParaRPr lang="en-US" dirty="0"/>
          </a:p>
        </p:txBody>
      </p:sp>
      <p:sp>
        <p:nvSpPr>
          <p:cNvPr id="3" name="Content Placeholder 2"/>
          <p:cNvSpPr>
            <a:spLocks noGrp="1"/>
          </p:cNvSpPr>
          <p:nvPr>
            <p:ph idx="1"/>
          </p:nvPr>
        </p:nvSpPr>
        <p:spPr/>
        <p:txBody>
          <a:bodyPr>
            <a:noAutofit/>
          </a:bodyPr>
          <a:lstStyle/>
          <a:p>
            <a:r>
              <a:rPr lang="en-US" sz="3000" dirty="0"/>
              <a:t>Although it is recorded that the Han Dynasty (202 BC – AD 220) court eunuch </a:t>
            </a:r>
            <a:r>
              <a:rPr lang="en-US" sz="3000" u="sng" dirty="0" err="1">
                <a:hlinkClick r:id="rId2" tooltip="Cai Lun"/>
              </a:rPr>
              <a:t>Cai</a:t>
            </a:r>
            <a:r>
              <a:rPr lang="en-US" sz="3000" u="sng" dirty="0">
                <a:hlinkClick r:id="rId2" tooltip="Cai Lun"/>
              </a:rPr>
              <a:t> </a:t>
            </a:r>
            <a:r>
              <a:rPr lang="en-US" sz="3000" u="sng" dirty="0" err="1">
                <a:hlinkClick r:id="rId2" tooltip="Cai Lun"/>
              </a:rPr>
              <a:t>Lun</a:t>
            </a:r>
            <a:r>
              <a:rPr lang="en-US" sz="3000" dirty="0"/>
              <a:t> (50 AD – AD 121) invented the pulp papermaking process and established the use of new raw materials used in making paper, ancient padding and wrapping paper artifacts dating to the 2nd century BC have been found in China, the oldest example of pulp papermaking </a:t>
            </a:r>
            <a:r>
              <a:rPr lang="en-US" sz="3000" u="sng" dirty="0">
                <a:hlinkClick r:id="rId3" tooltip="History of cartography"/>
              </a:rPr>
              <a:t>being a map</a:t>
            </a:r>
            <a:r>
              <a:rPr lang="en-US" sz="3000" dirty="0"/>
              <a:t> from </a:t>
            </a:r>
            <a:r>
              <a:rPr lang="en-US" sz="3000" dirty="0" err="1"/>
              <a:t>Fangmatan</a:t>
            </a:r>
            <a:r>
              <a:rPr lang="en-US" sz="3000" dirty="0"/>
              <a:t>, </a:t>
            </a:r>
            <a:r>
              <a:rPr lang="en-US" sz="3000" u="sng" dirty="0" err="1">
                <a:hlinkClick r:id="rId4" tooltip="Tianshui"/>
              </a:rPr>
              <a:t>Tianshui</a:t>
            </a:r>
            <a:r>
              <a:rPr lang="en-US" sz="3000" dirty="0"/>
              <a:t>;</a:t>
            </a:r>
            <a:r>
              <a:rPr lang="en-US" sz="3000" u="sng" baseline="30000" dirty="0">
                <a:hlinkClick r:id="rId5"/>
              </a:rPr>
              <a:t>[9]</a:t>
            </a:r>
            <a:r>
              <a:rPr lang="en-US" sz="3000" dirty="0"/>
              <a:t> by the 3rd century, paper as a writing medium </a:t>
            </a:r>
            <a:r>
              <a:rPr lang="en-US" sz="3000" u="sng" dirty="0">
                <a:hlinkClick r:id="rId6" tooltip="History of the Han Dynasty"/>
              </a:rPr>
              <a:t>was in widespread use</a:t>
            </a:r>
            <a:r>
              <a:rPr lang="en-US" sz="3000" dirty="0"/>
              <a:t>, replacing traditional but more expensive writing mediums such as strips of </a:t>
            </a:r>
            <a:r>
              <a:rPr lang="en-US" sz="3000" u="sng" dirty="0">
                <a:hlinkClick r:id="rId7" tooltip="Bamboo"/>
              </a:rPr>
              <a:t>bamboo</a:t>
            </a:r>
            <a:r>
              <a:rPr lang="en-US" sz="3000" dirty="0"/>
              <a:t> rolled into threaded scrolls, strips of </a:t>
            </a:r>
            <a:r>
              <a:rPr lang="en-US" sz="3000" u="sng" dirty="0">
                <a:hlinkClick r:id="rId8" tooltip="Silk"/>
              </a:rPr>
              <a:t>silk</a:t>
            </a:r>
            <a:r>
              <a:rPr lang="en-US" sz="3000" dirty="0"/>
              <a:t>, wet </a:t>
            </a:r>
            <a:r>
              <a:rPr lang="en-US" sz="3000" u="sng" dirty="0">
                <a:hlinkClick r:id="rId9" tooltip="Clay tablet"/>
              </a:rPr>
              <a:t>clay tablets</a:t>
            </a:r>
            <a:r>
              <a:rPr lang="en-US" sz="3000" dirty="0"/>
              <a:t> hardened later in a furnace, and wooden tablets</a:t>
            </a:r>
            <a:r>
              <a:rPr lang="en-US" sz="3000" dirty="0" smtClean="0"/>
              <a:t>.</a:t>
            </a:r>
            <a:endParaRPr lang="en-US" sz="3000" dirty="0"/>
          </a:p>
        </p:txBody>
      </p:sp>
      <p:pic>
        <p:nvPicPr>
          <p:cNvPr id="4" name="Picture 3" descr="http://upload.wikimedia.org/wikipedia/commons/thumb/7/7f/Chinese_hemp_paper_western_han.jpg/150px-Chinese_hemp_paper_western_han.jpg">
            <a:hlinkClick r:id="rId10"/>
          </p:cNvPr>
          <p:cNvPicPr/>
          <p:nvPr/>
        </p:nvPicPr>
        <p:blipFill>
          <a:blip r:embed="rId11">
            <a:extLst>
              <a:ext uri="{28A0092B-C50C-407E-A947-70E740481C1C}">
                <a14:useLocalDpi xmlns:a14="http://schemas.microsoft.com/office/drawing/2010/main" xmlns="" val="0"/>
              </a:ext>
            </a:extLst>
          </a:blip>
          <a:srcRect/>
          <a:stretch>
            <a:fillRect/>
          </a:stretch>
        </p:blipFill>
        <p:spPr bwMode="auto">
          <a:xfrm>
            <a:off x="2441854" y="84718"/>
            <a:ext cx="1790163" cy="1628167"/>
          </a:xfrm>
          <a:prstGeom prst="rect">
            <a:avLst/>
          </a:prstGeom>
          <a:noFill/>
          <a:ln>
            <a:noFill/>
          </a:ln>
        </p:spPr>
      </p:pic>
      <p:pic>
        <p:nvPicPr>
          <p:cNvPr id="6" name="Picture 5" descr="http://upload.wikimedia.org/wikipedia/commons/thumb/d/d2/Jingangjing.jpg/150px-Jingangjing.jpg">
            <a:hlinkClick r:id="rId12"/>
          </p:cNvPr>
          <p:cNvPicPr/>
          <p:nvPr/>
        </p:nvPicPr>
        <p:blipFill>
          <a:blip r:embed="rId13">
            <a:extLst>
              <a:ext uri="{28A0092B-C50C-407E-A947-70E740481C1C}">
                <a14:useLocalDpi xmlns:a14="http://schemas.microsoft.com/office/drawing/2010/main" xmlns="" val="0"/>
              </a:ext>
            </a:extLst>
          </a:blip>
          <a:srcRect/>
          <a:stretch>
            <a:fillRect/>
          </a:stretch>
        </p:blipFill>
        <p:spPr bwMode="auto">
          <a:xfrm>
            <a:off x="7325396" y="115094"/>
            <a:ext cx="1552575" cy="1633986"/>
          </a:xfrm>
          <a:prstGeom prst="rect">
            <a:avLst/>
          </a:prstGeom>
          <a:noFill/>
          <a:ln>
            <a:noFill/>
          </a:ln>
        </p:spPr>
      </p:pic>
      <p:sp>
        <p:nvSpPr>
          <p:cNvPr id="8" name="Rectangle 7"/>
          <p:cNvSpPr/>
          <p:nvPr/>
        </p:nvSpPr>
        <p:spPr>
          <a:xfrm>
            <a:off x="8821861" y="115094"/>
            <a:ext cx="3601322" cy="1409617"/>
          </a:xfrm>
          <a:prstGeom prst="rect">
            <a:avLst/>
          </a:prstGeom>
        </p:spPr>
        <p:txBody>
          <a:bodyPr wrap="square">
            <a:spAutoFit/>
          </a:bodyPr>
          <a:lstStyle/>
          <a:p>
            <a:pPr>
              <a:lnSpc>
                <a:spcPct val="107000"/>
              </a:lnSpc>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The </a:t>
            </a:r>
            <a:r>
              <a:rPr lang="en-US" sz="2000" i="1" u="sng"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14" tooltip="Diamond Sutra"/>
              </a:rPr>
              <a:t>Diamond Sutra</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the oldest printed book, published in AD 868 during the Tang Dynasty (618–907)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p:cNvSpPr txBox="1"/>
          <p:nvPr/>
        </p:nvSpPr>
        <p:spPr>
          <a:xfrm>
            <a:off x="218941" y="21638"/>
            <a:ext cx="2222913" cy="1631216"/>
          </a:xfrm>
          <a:prstGeom prst="rect">
            <a:avLst/>
          </a:prstGeom>
          <a:noFill/>
        </p:spPr>
        <p:txBody>
          <a:bodyPr wrap="square" rtlCol="0">
            <a:spAutoFit/>
          </a:bodyPr>
          <a:lstStyle/>
          <a:p>
            <a:r>
              <a:rPr lang="en-US" sz="2000" dirty="0" smtClean="0"/>
              <a:t>Fragments of hemp wrapping paper dated to the reign of Emperor Wu of Han (141-87 BC</a:t>
            </a:r>
            <a:r>
              <a:rPr lang="en-US" dirty="0" smtClean="0"/>
              <a:t>)</a:t>
            </a:r>
            <a:endParaRPr lang="en-US" dirty="0"/>
          </a:p>
        </p:txBody>
      </p:sp>
    </p:spTree>
    <p:extLst>
      <p:ext uri="{BB962C8B-B14F-4D97-AF65-F5344CB8AC3E}">
        <p14:creationId xmlns:p14="http://schemas.microsoft.com/office/powerpoint/2010/main" xmlns="" val="23205588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7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Printing</a:t>
            </a:r>
            <a:r>
              <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
            </a:r>
            <a:br>
              <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endParaRPr lang="en-US" dirty="0"/>
          </a:p>
        </p:txBody>
      </p:sp>
      <p:sp>
        <p:nvSpPr>
          <p:cNvPr id="3" name="Content Placeholder 2"/>
          <p:cNvSpPr>
            <a:spLocks noGrp="1"/>
          </p:cNvSpPr>
          <p:nvPr>
            <p:ph idx="1"/>
          </p:nvPr>
        </p:nvSpPr>
        <p:spPr>
          <a:xfrm>
            <a:off x="838200" y="2270125"/>
            <a:ext cx="10515600" cy="3906838"/>
          </a:xfrm>
        </p:spPr>
        <p:txBody>
          <a:bodyPr>
            <a:normAutofit/>
          </a:bodyPr>
          <a:lstStyle/>
          <a:p>
            <a:r>
              <a:rPr lang="en-US" sz="4400" b="1" u="sng" dirty="0">
                <a:hlinkClick r:id="rId2" tooltip="Woodblock printing"/>
              </a:rPr>
              <a:t>Woodblock printing</a:t>
            </a:r>
            <a:r>
              <a:rPr lang="en-US" sz="4400" dirty="0"/>
              <a:t>: The earliest specimen of woodblock printing is a single-sheet </a:t>
            </a:r>
            <a:r>
              <a:rPr lang="en-US" sz="4400" i="1" u="sng" dirty="0" err="1">
                <a:hlinkClick r:id="rId3" tooltip="Dharani"/>
              </a:rPr>
              <a:t>dharani</a:t>
            </a:r>
            <a:r>
              <a:rPr lang="en-US" sz="4400" dirty="0"/>
              <a:t> sutra in </a:t>
            </a:r>
            <a:r>
              <a:rPr lang="en-US" sz="4400" u="sng" dirty="0">
                <a:hlinkClick r:id="rId4" tooltip="Sanskrit"/>
              </a:rPr>
              <a:t>Sanskrit</a:t>
            </a:r>
            <a:r>
              <a:rPr lang="en-US" sz="4400" dirty="0"/>
              <a:t> that was printed on hemp paper between 650 and 670 AD; it was unearthed in 1974 from a Tang tomb near </a:t>
            </a:r>
            <a:r>
              <a:rPr lang="en-US" sz="4400" u="sng" dirty="0">
                <a:hlinkClick r:id="rId5" tooltip="Xi'an"/>
              </a:rPr>
              <a:t>Xi'an</a:t>
            </a:r>
            <a:r>
              <a:rPr lang="en-US" sz="4400" dirty="0"/>
              <a:t>.</a:t>
            </a:r>
          </a:p>
        </p:txBody>
      </p:sp>
      <p:pic>
        <p:nvPicPr>
          <p:cNvPr id="4" name="Picture 3" descr="http://upload.wikimedia.org/wikipedia/commons/thumb/1/16/Chinese_movable_type_1313-ce.png/200px-Chinese_movable_type_1313-ce.png">
            <a:hlinkClick r:id="rId6"/>
          </p:cNvPr>
          <p:cNvPicPr/>
          <p:nvPr/>
        </p:nvPicPr>
        <p:blipFill>
          <a:blip r:embed="rId7">
            <a:extLst>
              <a:ext uri="{28A0092B-C50C-407E-A947-70E740481C1C}">
                <a14:useLocalDpi xmlns:a14="http://schemas.microsoft.com/office/drawing/2010/main" xmlns="" val="0"/>
              </a:ext>
            </a:extLst>
          </a:blip>
          <a:srcRect/>
          <a:stretch>
            <a:fillRect/>
          </a:stretch>
        </p:blipFill>
        <p:spPr bwMode="auto">
          <a:xfrm>
            <a:off x="9607639" y="-1"/>
            <a:ext cx="2244681" cy="2270125"/>
          </a:xfrm>
          <a:prstGeom prst="rect">
            <a:avLst/>
          </a:prstGeom>
          <a:noFill/>
          <a:ln>
            <a:noFill/>
          </a:ln>
        </p:spPr>
      </p:pic>
    </p:spTree>
    <p:extLst>
      <p:ext uri="{BB962C8B-B14F-4D97-AF65-F5344CB8AC3E}">
        <p14:creationId xmlns:p14="http://schemas.microsoft.com/office/powerpoint/2010/main" xmlns="" val="3355803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Gunpowder</a:t>
            </a:r>
            <a:r>
              <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
            </a:r>
            <a:br>
              <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endParaRPr lang="en-US" dirty="0"/>
          </a:p>
        </p:txBody>
      </p:sp>
      <p:sp>
        <p:nvSpPr>
          <p:cNvPr id="3" name="Content Placeholder 2"/>
          <p:cNvSpPr>
            <a:spLocks noGrp="1"/>
          </p:cNvSpPr>
          <p:nvPr>
            <p:ph idx="1"/>
          </p:nvPr>
        </p:nvSpPr>
        <p:spPr>
          <a:xfrm>
            <a:off x="838200" y="2154036"/>
            <a:ext cx="10515600" cy="4703964"/>
          </a:xfrm>
        </p:spPr>
        <p:txBody>
          <a:bodyPr>
            <a:noAutofit/>
          </a:bodyPr>
          <a:lstStyle/>
          <a:p>
            <a:r>
              <a:rPr lang="en-US" sz="3200" dirty="0"/>
              <a:t>The earliest artistic depiction </a:t>
            </a:r>
            <a:r>
              <a:rPr lang="en-US" sz="3200" dirty="0" smtClean="0"/>
              <a:t>of </a:t>
            </a:r>
            <a:r>
              <a:rPr lang="en-US" sz="3200" dirty="0"/>
              <a:t>a </a:t>
            </a:r>
            <a:r>
              <a:rPr lang="en-US" sz="3200" u="sng" dirty="0">
                <a:hlinkClick r:id="rId2" tooltip="Fire lance"/>
              </a:rPr>
              <a:t>fire lance</a:t>
            </a:r>
            <a:r>
              <a:rPr lang="en-US" sz="3200" dirty="0"/>
              <a:t> gunpowder weapon, a painting at </a:t>
            </a:r>
            <a:r>
              <a:rPr lang="en-US" sz="3200" u="sng" dirty="0" err="1">
                <a:hlinkClick r:id="rId3" tooltip="Dunhuang"/>
              </a:rPr>
              <a:t>Dunhuang</a:t>
            </a:r>
            <a:r>
              <a:rPr lang="en-US" sz="3200" dirty="0"/>
              <a:t>, dated </a:t>
            </a:r>
            <a:r>
              <a:rPr lang="en-US" sz="3200" u="sng" dirty="0">
                <a:hlinkClick r:id="rId4" tooltip="Five Dynasties and Ten Kingdoms period"/>
              </a:rPr>
              <a:t>Five Dynasties and Ten Kingdoms period</a:t>
            </a:r>
            <a:r>
              <a:rPr lang="en-US" sz="3200" dirty="0"/>
              <a:t> (907–960 AD)</a:t>
            </a:r>
          </a:p>
          <a:p>
            <a:r>
              <a:rPr lang="en-US" sz="3200" dirty="0"/>
              <a:t>Evidence of gunpowder's first use in China comes from the </a:t>
            </a:r>
            <a:r>
              <a:rPr lang="en-US" sz="3200" u="sng" dirty="0">
                <a:hlinkClick r:id="rId4" tooltip="Five Dynasties and Ten Kingdoms period"/>
              </a:rPr>
              <a:t>Five Dynasties and Ten Kingdoms period</a:t>
            </a:r>
            <a:r>
              <a:rPr lang="en-US" sz="3200" dirty="0"/>
              <a:t> (618–907).</a:t>
            </a:r>
            <a:r>
              <a:rPr lang="en-US" sz="3200" u="sng" baseline="30000" dirty="0">
                <a:hlinkClick r:id="rId5"/>
              </a:rPr>
              <a:t>[27]</a:t>
            </a:r>
            <a:r>
              <a:rPr lang="en-US" sz="3200" dirty="0"/>
              <a:t> The earliest known recorded recipes for gunpowder were written by Zeng </a:t>
            </a:r>
            <a:r>
              <a:rPr lang="en-US" sz="3200" dirty="0" err="1"/>
              <a:t>Gongliang</a:t>
            </a:r>
            <a:r>
              <a:rPr lang="en-US" sz="3200" dirty="0"/>
              <a:t>, Ding Du and Yang </a:t>
            </a:r>
            <a:r>
              <a:rPr lang="en-US" sz="3200" dirty="0" err="1"/>
              <a:t>Weide</a:t>
            </a:r>
            <a:r>
              <a:rPr lang="en-US" sz="3200" dirty="0"/>
              <a:t> in the </a:t>
            </a:r>
            <a:r>
              <a:rPr lang="en-US" sz="3200" i="1" u="sng" dirty="0" err="1">
                <a:hlinkClick r:id="rId6" tooltip="Wujing Zongyao"/>
              </a:rPr>
              <a:t>Wujing</a:t>
            </a:r>
            <a:r>
              <a:rPr lang="en-US" sz="3200" i="1" u="sng" dirty="0">
                <a:hlinkClick r:id="rId6" tooltip="Wujing Zongyao"/>
              </a:rPr>
              <a:t> </a:t>
            </a:r>
            <a:r>
              <a:rPr lang="en-US" sz="3200" i="1" u="sng" dirty="0" err="1">
                <a:hlinkClick r:id="rId6" tooltip="Wujing Zongyao"/>
              </a:rPr>
              <a:t>Zongyao</a:t>
            </a:r>
            <a:r>
              <a:rPr lang="en-US" sz="3200" dirty="0"/>
              <a:t>, a military manuscript compiled in 1044 during the Song Dynasty (960–1279). Its gunpowder formulas describe the use of </a:t>
            </a:r>
            <a:r>
              <a:rPr lang="en-US" sz="3200" u="sng" dirty="0">
                <a:hlinkClick r:id="rId7" tooltip="Incendiary device"/>
              </a:rPr>
              <a:t>incendiary </a:t>
            </a:r>
            <a:r>
              <a:rPr lang="en-US" sz="3200" u="sng" dirty="0" smtClean="0">
                <a:hlinkClick r:id="rId7" tooltip="Incendiary device"/>
              </a:rPr>
              <a:t>bombs</a:t>
            </a:r>
            <a:r>
              <a:rPr lang="en-US" sz="3200" u="sng" dirty="0" smtClean="0"/>
              <a:t>.</a:t>
            </a:r>
            <a:endParaRPr lang="en-US" sz="3200" dirty="0"/>
          </a:p>
          <a:p>
            <a:endParaRPr lang="en-US" sz="3200" dirty="0"/>
          </a:p>
        </p:txBody>
      </p:sp>
      <p:pic>
        <p:nvPicPr>
          <p:cNvPr id="4" name="Picture 3" descr="http://upload.wikimedia.org/wikipedia/commons/thumb/8/86/FireLanceAndGrenade10thCenturyDunhuang.jpg/220px-FireLanceAndGrenade10thCenturyDunhuang.jpg">
            <a:hlinkClick r:id="rId8"/>
          </p:cNvPr>
          <p:cNvPicPr/>
          <p:nvPr/>
        </p:nvPicPr>
        <p:blipFill>
          <a:blip r:embed="rId9">
            <a:extLst>
              <a:ext uri="{28A0092B-C50C-407E-A947-70E740481C1C}">
                <a14:useLocalDpi xmlns:a14="http://schemas.microsoft.com/office/drawing/2010/main" xmlns="" val="0"/>
              </a:ext>
            </a:extLst>
          </a:blip>
          <a:srcRect/>
          <a:stretch>
            <a:fillRect/>
          </a:stretch>
        </p:blipFill>
        <p:spPr bwMode="auto">
          <a:xfrm>
            <a:off x="9569003" y="0"/>
            <a:ext cx="2485622" cy="2154036"/>
          </a:xfrm>
          <a:prstGeom prst="rect">
            <a:avLst/>
          </a:prstGeom>
          <a:noFill/>
          <a:ln>
            <a:noFill/>
          </a:ln>
        </p:spPr>
      </p:pic>
    </p:spTree>
    <p:extLst>
      <p:ext uri="{BB962C8B-B14F-4D97-AF65-F5344CB8AC3E}">
        <p14:creationId xmlns:p14="http://schemas.microsoft.com/office/powerpoint/2010/main" xmlns="" val="37981864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Compass</a:t>
            </a:r>
            <a:r>
              <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
            </a:r>
            <a:br>
              <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endParaRPr lang="en-US" dirty="0"/>
          </a:p>
        </p:txBody>
      </p:sp>
      <p:pic>
        <p:nvPicPr>
          <p:cNvPr id="51" name="Content Placeholder 50" descr="http://upload.wikimedia.org/wikipedia/commons/thumb/f/f2/Antic_chinese_Compass.jpg/220px-Antic_chinese_Compass.jpg">
            <a:hlinkClick r:id="rId2"/>
          </p:cNvPr>
          <p:cNvPicPr>
            <a:picLocks noGrp="1"/>
          </p:cNvPicPr>
          <p:nvPr>
            <p:ph idx="1"/>
          </p:nvPr>
        </p:nvPicPr>
        <p:blipFill>
          <a:blip r:embed="rId3">
            <a:extLst>
              <a:ext uri="{28A0092B-C50C-407E-A947-70E740481C1C}">
                <a14:useLocalDpi xmlns:a14="http://schemas.microsoft.com/office/drawing/2010/main" xmlns="" val="0"/>
              </a:ext>
            </a:extLst>
          </a:blip>
          <a:srcRect/>
          <a:stretch>
            <a:fillRect/>
          </a:stretch>
        </p:blipFill>
        <p:spPr bwMode="auto">
          <a:xfrm>
            <a:off x="8807360" y="365125"/>
            <a:ext cx="2794000" cy="2095500"/>
          </a:xfrm>
          <a:prstGeom prst="rect">
            <a:avLst/>
          </a:prstGeom>
          <a:noFill/>
          <a:ln>
            <a:noFill/>
          </a:ln>
        </p:spPr>
      </p:pic>
      <p:sp>
        <p:nvSpPr>
          <p:cNvPr id="29" name="Rectangle 28"/>
          <p:cNvSpPr/>
          <p:nvPr/>
        </p:nvSpPr>
        <p:spPr>
          <a:xfrm>
            <a:off x="838201" y="2790107"/>
            <a:ext cx="10649754" cy="3170099"/>
          </a:xfrm>
          <a:prstGeom prst="rect">
            <a:avLst/>
          </a:prstGeom>
        </p:spPr>
        <p:txBody>
          <a:bodyPr wrap="square">
            <a:spAutoFit/>
          </a:bodyPr>
          <a:lstStyle/>
          <a:p>
            <a:r>
              <a:rPr lang="en-US" sz="4000"/>
              <a:t>A model in </a:t>
            </a:r>
            <a:r>
              <a:rPr lang="en-US" sz="4000" u="sng">
                <a:hlinkClick r:id="rId4" tooltip="Kaifeng"/>
              </a:rPr>
              <a:t>Kaifeng</a:t>
            </a:r>
            <a:r>
              <a:rPr lang="en-US" sz="4000"/>
              <a:t> of a Chinese ladle-and-bowl type </a:t>
            </a:r>
            <a:r>
              <a:rPr lang="en-US" sz="4000" u="sng">
                <a:hlinkClick r:id="rId5" tooltip="Compass"/>
              </a:rPr>
              <a:t>compass</a:t>
            </a:r>
            <a:r>
              <a:rPr lang="en-US" sz="4000"/>
              <a:t> used for </a:t>
            </a:r>
            <a:r>
              <a:rPr lang="en-US" sz="4000" u="sng">
                <a:hlinkClick r:id="rId6" tooltip="Geomancy"/>
              </a:rPr>
              <a:t>geomancy</a:t>
            </a:r>
            <a:r>
              <a:rPr lang="en-US" sz="4000"/>
              <a:t> in the Han Dynasty (202 BC – 220 AD); the historical authenticity of the model has been questioned by </a:t>
            </a:r>
            <a:r>
              <a:rPr lang="en-US" sz="4000" u="sng">
                <a:hlinkClick r:id="rId7" tooltip="Li Shu-hua"/>
              </a:rPr>
              <a:t>Li Shu-hua</a:t>
            </a:r>
            <a:r>
              <a:rPr lang="en-US" sz="4000"/>
              <a:t> (1954).</a:t>
            </a:r>
            <a:r>
              <a:rPr lang="en-US" sz="4000" u="sng" baseline="30000">
                <a:hlinkClick r:id="rId8"/>
              </a:rPr>
              <a:t>[32]</a:t>
            </a:r>
            <a:endParaRPr lang="en-US" sz="4000"/>
          </a:p>
        </p:txBody>
      </p:sp>
    </p:spTree>
    <p:extLst>
      <p:ext uri="{BB962C8B-B14F-4D97-AF65-F5344CB8AC3E}">
        <p14:creationId xmlns:p14="http://schemas.microsoft.com/office/powerpoint/2010/main" xmlns="" val="11084462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9707" y="-333541"/>
            <a:ext cx="8690430" cy="7017306"/>
          </a:xfrm>
          <a:prstGeom prst="rect">
            <a:avLst/>
          </a:prstGeom>
          <a:noFill/>
        </p:spPr>
        <p:txBody>
          <a:bodyPr wrap="square" lIns="91440" tIns="45720" rIns="91440" bIns="45720">
            <a:spAutoFit/>
          </a:bodyPr>
          <a:lstStyle/>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Let’s finish </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Playing</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Jeopardy!</a:t>
            </a:r>
            <a:endParaRPr lang="en-US" sz="15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xmlns="" val="26775985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xmlns="" val="47564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6443897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p>
          <a:p>
            <a:r>
              <a:rPr lang="en-US" dirty="0">
                <a:latin typeface="Times New Roman" panose="02020603050405020304" pitchFamily="18" charset="0"/>
                <a:cs typeface="Times New Roman" panose="02020603050405020304" pitchFamily="18" charset="0"/>
              </a:rPr>
              <a:t>What is one thing you did during this past summer?</a:t>
            </a: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xmlns="" val="749722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xmlns="" val="23350976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406651" y="1066800"/>
            <a:ext cx="7346949" cy="5638800"/>
          </a:xfrm>
          <a:prstGeom prst="rect">
            <a:avLst/>
          </a:prstGeom>
          <a:noFill/>
          <a:extLst>
            <a:ext uri="{909E8E84-426E-40DD-AFC4-6F175D3DCCD1}">
              <a14:hiddenFill xmlns:a14="http://schemas.microsoft.com/office/drawing/2010/main" xmlns="">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623857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of 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standards 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85234" y="342900"/>
            <a:ext cx="11603567" cy="6134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u="sng">
                <a:effectLst>
                  <a:outerShdw blurRad="38100" dist="38100" dir="2700000" algn="tl">
                    <a:srgbClr val="336699"/>
                  </a:outerShdw>
                </a:effectLst>
                <a:latin typeface="Comic Sans MS" pitchFamily="66" charset="0"/>
              </a:rPr>
              <a:t>confided</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to tell something in secret</a:t>
            </a:r>
            <a:endParaRPr lang="en-US" sz="3600" b="1" u="sng">
              <a:effectLst>
                <a:outerShdw blurRad="38100" dist="38100" dir="2700000" algn="tl">
                  <a:srgbClr val="336699"/>
                </a:outerShdw>
              </a:effectLst>
              <a:latin typeface="Comic Sans MS" pitchFamily="66" charset="0"/>
            </a:endParaRPr>
          </a:p>
          <a:p>
            <a:pPr eaLnBrk="0" hangingPunct="0"/>
            <a:r>
              <a:rPr lang="en-US" sz="3600" b="1" u="sng">
                <a:effectLst>
                  <a:outerShdw blurRad="38100" dist="38100" dir="2700000" algn="tl">
                    <a:srgbClr val="336699"/>
                  </a:outerShdw>
                </a:effectLst>
                <a:latin typeface="Comic Sans MS" pitchFamily="66" charset="0"/>
              </a:rPr>
              <a:t>welding</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to unite (metallic parts) by </a:t>
            </a:r>
          </a:p>
          <a:p>
            <a:pPr eaLnBrk="0" hangingPunct="0"/>
            <a:r>
              <a:rPr lang="en-US" sz="3600" i="1">
                <a:effectLst>
                  <a:outerShdw blurRad="38100" dist="38100" dir="2700000" algn="tl">
                    <a:srgbClr val="336699"/>
                  </a:outerShdw>
                </a:effectLst>
                <a:latin typeface="Comic Sans MS" pitchFamily="66" charset="0"/>
              </a:rPr>
              <a:t>   heating and allowing the metals to  </a:t>
            </a:r>
          </a:p>
          <a:p>
            <a:pPr eaLnBrk="0" hangingPunct="0"/>
            <a:r>
              <a:rPr lang="en-US" sz="3600" i="1">
                <a:effectLst>
                  <a:outerShdw blurRad="38100" dist="38100" dir="2700000" algn="tl">
                    <a:srgbClr val="336699"/>
                  </a:outerShdw>
                </a:effectLst>
                <a:latin typeface="Comic Sans MS" pitchFamily="66" charset="0"/>
              </a:rPr>
              <a:t>  flow together</a:t>
            </a:r>
            <a:r>
              <a:rPr lang="en-US" sz="3600">
                <a:effectLst>
                  <a:outerShdw blurRad="38100" dist="38100" dir="2700000" algn="tl">
                    <a:srgbClr val="336699"/>
                  </a:outerShdw>
                </a:effectLst>
                <a:latin typeface="Comic Sans MS" pitchFamily="66" charset="0"/>
              </a:rPr>
              <a:t> </a:t>
            </a:r>
          </a:p>
          <a:p>
            <a:pPr eaLnBrk="0" hangingPunct="0"/>
            <a:r>
              <a:rPr lang="en-US" sz="3600" b="1" u="sng">
                <a:effectLst>
                  <a:outerShdw blurRad="38100" dist="38100" dir="2700000" algn="tl">
                    <a:srgbClr val="336699"/>
                  </a:outerShdw>
                </a:effectLst>
                <a:latin typeface="Comic Sans MS" pitchFamily="66" charset="0"/>
              </a:rPr>
              <a:t>barely hanging on</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the business is </a:t>
            </a:r>
          </a:p>
          <a:p>
            <a:pPr eaLnBrk="0" hangingPunct="0"/>
            <a:r>
              <a:rPr lang="en-US" sz="3600" i="1">
                <a:effectLst>
                  <a:outerShdw blurRad="38100" dist="38100" dir="2700000" algn="tl">
                    <a:srgbClr val="336699"/>
                  </a:outerShdw>
                </a:effectLst>
                <a:latin typeface="Comic Sans MS" pitchFamily="66" charset="0"/>
              </a:rPr>
              <a:t>   about to fail</a:t>
            </a:r>
          </a:p>
          <a:p>
            <a:pPr eaLnBrk="0" hangingPunct="0"/>
            <a:r>
              <a:rPr lang="en-US" sz="3600" b="1" u="sng">
                <a:effectLst>
                  <a:outerShdw blurRad="38100" dist="38100" dir="2700000" algn="tl">
                    <a:srgbClr val="336699"/>
                  </a:outerShdw>
                </a:effectLst>
                <a:latin typeface="Comic Sans MS" pitchFamily="66" charset="0"/>
              </a:rPr>
              <a:t>pressures</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try to get someone to do </a:t>
            </a:r>
          </a:p>
          <a:p>
            <a:pPr eaLnBrk="0" hangingPunct="0"/>
            <a:r>
              <a:rPr lang="en-US" sz="3600" i="1">
                <a:effectLst>
                  <a:outerShdw blurRad="38100" dist="38100" dir="2700000" algn="tl">
                    <a:srgbClr val="336699"/>
                  </a:outerShdw>
                </a:effectLst>
                <a:latin typeface="Comic Sans MS" pitchFamily="66" charset="0"/>
              </a:rPr>
              <a:t>   what you want them to do</a:t>
            </a:r>
            <a:endParaRPr lang="en-US" sz="3600" b="1" u="sng">
              <a:effectLst>
                <a:outerShdw blurRad="38100" dist="38100" dir="2700000" algn="tl">
                  <a:srgbClr val="336699"/>
                </a:outerShdw>
              </a:effectLst>
              <a:latin typeface="Comic Sans MS" pitchFamily="66" charset="0"/>
            </a:endParaRPr>
          </a:p>
          <a:p>
            <a:pPr eaLnBrk="0" hangingPunct="0"/>
            <a:r>
              <a:rPr lang="en-US" sz="3600" b="1" u="sng">
                <a:effectLst>
                  <a:outerShdw blurRad="38100" dist="38100" dir="2700000" algn="tl">
                    <a:srgbClr val="336699"/>
                  </a:outerShdw>
                </a:effectLst>
                <a:latin typeface="Comic Sans MS" pitchFamily="66" charset="0"/>
              </a:rPr>
              <a:t>certify</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to assure, to confirm</a:t>
            </a:r>
          </a:p>
          <a:p>
            <a:pPr eaLnBrk="0" hangingPunct="0"/>
            <a:r>
              <a:rPr lang="en-US" sz="3600" b="1" u="sng">
                <a:effectLst>
                  <a:outerShdw blurRad="38100" dist="38100" dir="2700000" algn="tl">
                    <a:srgbClr val="336699"/>
                  </a:outerShdw>
                </a:effectLst>
                <a:latin typeface="Comic Sans MS" pitchFamily="66" charset="0"/>
              </a:rPr>
              <a:t>expelled</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kicked out of school,   </a:t>
            </a:r>
          </a:p>
          <a:p>
            <a:pPr eaLnBrk="0" hangingPunct="0"/>
            <a:r>
              <a:rPr lang="en-US" sz="3600" i="1">
                <a:effectLst>
                  <a:outerShdw blurRad="38100" dist="38100" dir="2700000" algn="tl">
                    <a:srgbClr val="336699"/>
                  </a:outerShdw>
                </a:effectLst>
                <a:latin typeface="Comic Sans MS" pitchFamily="66" charset="0"/>
              </a:rPr>
              <a:t>   suspended from school</a:t>
            </a:r>
            <a:endParaRPr lang="en-US" sz="3600" b="1" u="sng">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xmlns="" val="2334007914"/>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2289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u="sng">
                <a:effectLst>
                  <a:outerShdw blurRad="38100" dist="38100" dir="2700000" algn="tl">
                    <a:srgbClr val="336699"/>
                  </a:outerShdw>
                </a:effectLst>
                <a:latin typeface="Comic Sans MS" pitchFamily="66" charset="0"/>
              </a:rPr>
              <a:t>0 tolerance</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no exceptions, no second </a:t>
            </a:r>
          </a:p>
          <a:p>
            <a:pPr eaLnBrk="0" hangingPunct="0"/>
            <a:r>
              <a:rPr lang="en-US" sz="3600" i="1">
                <a:effectLst>
                  <a:outerShdw blurRad="38100" dist="38100" dir="2700000" algn="tl">
                    <a:srgbClr val="336699"/>
                  </a:outerShdw>
                </a:effectLst>
                <a:latin typeface="Comic Sans MS" pitchFamily="66" charset="0"/>
              </a:rPr>
              <a:t>   chances</a:t>
            </a:r>
          </a:p>
          <a:p>
            <a:pPr eaLnBrk="0" hangingPunct="0"/>
            <a:r>
              <a:rPr lang="en-US" sz="3600" b="1" u="sng">
                <a:effectLst>
                  <a:outerShdw blurRad="38100" dist="38100" dir="2700000" algn="tl">
                    <a:srgbClr val="336699"/>
                  </a:outerShdw>
                </a:effectLst>
                <a:latin typeface="Comic Sans MS" pitchFamily="66" charset="0"/>
              </a:rPr>
              <a:t>full ride</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a scholarship which pays </a:t>
            </a:r>
          </a:p>
          <a:p>
            <a:pPr eaLnBrk="0" hangingPunct="0"/>
            <a:r>
              <a:rPr lang="en-US" sz="3600" i="1">
                <a:effectLst>
                  <a:outerShdw blurRad="38100" dist="38100" dir="2700000" algn="tl">
                    <a:srgbClr val="336699"/>
                  </a:outerShdw>
                </a:effectLst>
                <a:latin typeface="Comic Sans MS" pitchFamily="66" charset="0"/>
              </a:rPr>
              <a:t>   tuition, books, room and board</a:t>
            </a:r>
            <a:endParaRPr lang="en-US" sz="3600" b="1" u="sng">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045884" y="2590800"/>
            <a:ext cx="5461000" cy="4191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50359881"/>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406400" y="177800"/>
            <a:ext cx="11684000" cy="54784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(ENGINEER)</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only engineer in a small manufacturing company that makes steel trusses (roof support beams).  The owner of the company has confided in you that the company is in financial trouble—barely hanging on. </a:t>
            </a:r>
          </a:p>
          <a:p>
            <a:pPr eaLnBrk="0" hangingPunct="0"/>
            <a:r>
              <a:rPr lang="en-US" sz="3600">
                <a:latin typeface="Comic Sans MS" pitchFamily="66" charset="0"/>
              </a:rPr>
              <a:t>   The company has completed the manufacture of a large order of trusses, which you designed for a</a:t>
            </a:r>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486834" y="98425"/>
            <a:ext cx="11603567" cy="5078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a:latin typeface="Comic Sans MS" pitchFamily="66" charset="0"/>
              </a:rPr>
              <a:t>shopping mall.  They are about to be delivered to the builder when you inspect them and discover that they were welded incorrectly.</a:t>
            </a:r>
          </a:p>
          <a:p>
            <a:pPr eaLnBrk="0" hangingPunct="0"/>
            <a:r>
              <a:rPr lang="en-US" sz="3600">
                <a:latin typeface="Comic Sans MS" pitchFamily="66" charset="0"/>
              </a:rPr>
              <a:t>   You go to the owner and tell him of the problem.  The boss, of course, is very upset.  He says it would be very expensive to remake them or even to break them apart and re-weld them correctly.  He says the company will go broke and all of the employees (25), including yourself, will not have jobs.     </a:t>
            </a:r>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86834" y="282576"/>
            <a:ext cx="11501967" cy="4524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a:latin typeface="Comic Sans MS" pitchFamily="66" charset="0"/>
              </a:rPr>
              <a:t>Your wife is pregnant and you will also lose health insurance covering delivery of the baby.  Your calculations show that the faulty trusses are not as strong as your original design and could result in a possibly dangerous structure for the mall roof.  The boss thinks they will be okay and pressures you to certify them for delivery.</a:t>
            </a:r>
          </a:p>
          <a:p>
            <a:pPr eaLnBrk="0" hangingPunct="0"/>
            <a:r>
              <a:rPr lang="en-US" sz="3600">
                <a:latin typeface="Comic Sans MS" pitchFamily="66" charset="0"/>
              </a:rPr>
              <a:t>   What will you do?</a:t>
            </a: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xmlns="" val="6925606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xmlns="">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829445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7200" b="1" dirty="0" smtClean="0">
                <a:latin typeface="Times New Roman" panose="02020603050405020304" pitchFamily="18" charset="0"/>
                <a:cs typeface="Times New Roman" panose="02020603050405020304" pitchFamily="18" charset="0"/>
              </a:rPr>
              <a:t>Adjective Opposites </a:t>
            </a:r>
            <a:r>
              <a:rPr lang="en-US" sz="7200" dirty="0" smtClean="0">
                <a:latin typeface="Times New Roman" panose="02020603050405020304" pitchFamily="18" charset="0"/>
                <a:cs typeface="Times New Roman" panose="02020603050405020304" pitchFamily="18" charset="0"/>
              </a:rPr>
              <a:t>Crossword Puzzle</a:t>
            </a: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147597"/>
            <a:ext cx="10515600" cy="4351338"/>
          </a:xfrm>
        </p:spPr>
        <p:txBody>
          <a:bodyPr/>
          <a:lstStyle/>
          <a:p>
            <a:r>
              <a:rPr lang="en-US" sz="4800" dirty="0" smtClean="0">
                <a:latin typeface="Times New Roman" panose="02020603050405020304" pitchFamily="18" charset="0"/>
                <a:cs typeface="Times New Roman" panose="02020603050405020304" pitchFamily="18" charset="0"/>
              </a:rPr>
              <a:t>Form groups of 3 or 4.</a:t>
            </a:r>
          </a:p>
          <a:p>
            <a:r>
              <a:rPr lang="en-US" sz="4800" dirty="0" smtClean="0">
                <a:latin typeface="Times New Roman" panose="02020603050405020304" pitchFamily="18" charset="0"/>
                <a:cs typeface="Times New Roman" panose="02020603050405020304" pitchFamily="18" charset="0"/>
              </a:rPr>
              <a:t>Working together complete the crossword puzzle; no technology please.</a:t>
            </a:r>
          </a:p>
          <a:p>
            <a:r>
              <a:rPr lang="en-US" sz="4800" dirty="0" smtClean="0">
                <a:latin typeface="Times New Roman" panose="02020603050405020304" pitchFamily="18" charset="0"/>
                <a:cs typeface="Times New Roman" panose="02020603050405020304" pitchFamily="18" charset="0"/>
              </a:rPr>
              <a:t>When completed come to the front and check your answers.</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972529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xmlns="" val="12627637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36</a:t>
            </a:fld>
            <a:endParaRPr lang="en-US"/>
          </a:p>
        </p:txBody>
      </p:sp>
    </p:spTree>
    <p:extLst>
      <p:ext uri="{BB962C8B-B14F-4D97-AF65-F5344CB8AC3E}">
        <p14:creationId xmlns:p14="http://schemas.microsoft.com/office/powerpoint/2010/main" xmlns="" val="41834009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967335"/>
            <a:ext cx="9358972" cy="2308324"/>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t>
            </a: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and from</a:t>
            </a:r>
          </a:p>
          <a:p>
            <a:pPr algn="ct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Professors.</a:t>
            </a: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xmlns="" val="1027463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9333"/>
            <a:ext cx="10515600" cy="1325563"/>
          </a:xfrm>
        </p:spPr>
        <p:txBody>
          <a:bodyPr>
            <a:normAutofit fontScale="90000"/>
          </a:bodyPr>
          <a:lstStyle/>
          <a:p>
            <a:pPr algn="ctr"/>
            <a:r>
              <a:rPr lang="en-US" sz="6000" b="1" dirty="0" smtClean="0">
                <a:latin typeface="Times New Roman" panose="02020603050405020304" pitchFamily="18" charset="0"/>
                <a:cs typeface="Times New Roman" panose="02020603050405020304" pitchFamily="18" charset="0"/>
              </a:rPr>
              <a:t>Next English Corner</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November 19, 2013</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PM</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506662"/>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218-this same room.</a:t>
            </a:r>
            <a:endParaRPr lang="en-US" sz="72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3945" y="278969"/>
            <a:ext cx="2816113" cy="19062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188888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Corner Friends</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06239" y="1468191"/>
            <a:ext cx="9179521" cy="6858000"/>
          </a:xfrm>
          <a:prstGeom prst="rect">
            <a:avLst/>
          </a:prstGeom>
        </p:spPr>
      </p:pic>
    </p:spTree>
    <p:extLst>
      <p:ext uri="{BB962C8B-B14F-4D97-AF65-F5344CB8AC3E}">
        <p14:creationId xmlns:p14="http://schemas.microsoft.com/office/powerpoint/2010/main" xmlns="" val="4057436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321" y="365125"/>
            <a:ext cx="10515600" cy="1018252"/>
          </a:xfrm>
        </p:spPr>
        <p:txBody>
          <a:bodyPr>
            <a:normAutofit fontScale="90000"/>
          </a:bodyPr>
          <a:lstStyle/>
          <a:p>
            <a:r>
              <a:rPr lang="en-US" dirty="0"/>
              <a:t/>
            </a:r>
            <a:br>
              <a:rPr lang="en-US" dirty="0"/>
            </a:br>
            <a:endParaRPr lang="en-US" dirty="0"/>
          </a:p>
        </p:txBody>
      </p:sp>
      <p:sp>
        <p:nvSpPr>
          <p:cNvPr id="3" name="Content Placeholder 2"/>
          <p:cNvSpPr>
            <a:spLocks noGrp="1"/>
          </p:cNvSpPr>
          <p:nvPr>
            <p:ph idx="1"/>
          </p:nvPr>
        </p:nvSpPr>
        <p:spPr>
          <a:xfrm>
            <a:off x="0" y="3113512"/>
            <a:ext cx="10515600" cy="4819874"/>
          </a:xfrm>
        </p:spPr>
        <p:txBody>
          <a:bodyPr>
            <a:normAutofit/>
          </a:bodyPr>
          <a:lstStyle/>
          <a:p>
            <a:r>
              <a:rPr lang="en-US" dirty="0" smtClean="0"/>
              <a:t>is </a:t>
            </a:r>
            <a:r>
              <a:rPr lang="en-US" dirty="0"/>
              <a:t>an official </a:t>
            </a:r>
            <a:r>
              <a:rPr lang="en-US" u="sng" dirty="0">
                <a:hlinkClick r:id="rId2" tooltip="United States"/>
              </a:rPr>
              <a:t>United States</a:t>
            </a:r>
            <a:r>
              <a:rPr lang="en-US" dirty="0"/>
              <a:t> holiday which honors people who have served in armed service also known as </a:t>
            </a:r>
            <a:r>
              <a:rPr lang="en-US" u="sng" dirty="0">
                <a:hlinkClick r:id="rId3" tooltip="Veterans"/>
              </a:rPr>
              <a:t>veterans</a:t>
            </a:r>
            <a:r>
              <a:rPr lang="en-US" dirty="0"/>
              <a:t>. It is a </a:t>
            </a:r>
            <a:r>
              <a:rPr lang="en-US" u="sng" dirty="0">
                <a:hlinkClick r:id="rId4" tooltip="Federal holiday"/>
              </a:rPr>
              <a:t>federal holiday</a:t>
            </a:r>
            <a:r>
              <a:rPr lang="en-US" dirty="0"/>
              <a:t> that is observed on November 11. It coincides with other holidays such as </a:t>
            </a:r>
            <a:r>
              <a:rPr lang="en-US" u="sng" dirty="0">
                <a:hlinkClick r:id="rId5" tooltip="Armistice Day"/>
              </a:rPr>
              <a:t>Armistice Day</a:t>
            </a:r>
            <a:r>
              <a:rPr lang="en-US" dirty="0"/>
              <a:t> and </a:t>
            </a:r>
            <a:r>
              <a:rPr lang="en-US" u="sng" dirty="0">
                <a:hlinkClick r:id="rId6" tooltip="Remembrance Day"/>
              </a:rPr>
              <a:t>Remembrance Day</a:t>
            </a:r>
            <a:r>
              <a:rPr lang="en-US" dirty="0"/>
              <a:t>, which are celebrated in other parts of the world and also mark the anniversary of the end of </a:t>
            </a:r>
            <a:r>
              <a:rPr lang="en-US" u="sng" dirty="0">
                <a:hlinkClick r:id="rId7" tooltip="World War I"/>
              </a:rPr>
              <a:t>World War I</a:t>
            </a:r>
            <a:r>
              <a:rPr lang="en-US" dirty="0"/>
              <a:t>. </a:t>
            </a:r>
            <a:endParaRPr lang="en-US" dirty="0" smtClean="0"/>
          </a:p>
          <a:p>
            <a:r>
              <a:rPr lang="en-US" dirty="0" smtClean="0"/>
              <a:t>Most </a:t>
            </a:r>
            <a:r>
              <a:rPr lang="en-US" dirty="0"/>
              <a:t>sources spell </a:t>
            </a:r>
            <a:r>
              <a:rPr lang="en-US" i="1" dirty="0"/>
              <a:t>Veterans</a:t>
            </a:r>
            <a:r>
              <a:rPr lang="en-US" dirty="0"/>
              <a:t> as a simple plural without a </a:t>
            </a:r>
            <a:r>
              <a:rPr lang="en-US" u="sng" dirty="0">
                <a:hlinkClick r:id="rId8" tooltip="Possessive apostrophe"/>
              </a:rPr>
              <a:t>possessive apostrophe</a:t>
            </a:r>
            <a:r>
              <a:rPr lang="en-US" dirty="0"/>
              <a:t> (</a:t>
            </a:r>
            <a:r>
              <a:rPr lang="en-US" i="1" dirty="0"/>
              <a:t>Veteran's</a:t>
            </a:r>
            <a:r>
              <a:rPr lang="en-US" dirty="0"/>
              <a:t> or </a:t>
            </a:r>
            <a:r>
              <a:rPr lang="en-US" i="1" dirty="0"/>
              <a:t>Veterans'</a:t>
            </a:r>
            <a:r>
              <a:rPr lang="en-US" dirty="0"/>
              <a:t>)</a:t>
            </a:r>
          </a:p>
          <a:p>
            <a:endParaRPr lang="en-US" dirty="0"/>
          </a:p>
        </p:txBody>
      </p:sp>
      <p:pic>
        <p:nvPicPr>
          <p:cNvPr id="4" name="yui_3_10_0_1_1383831465884_540" descr="Claremont to host a Memorial Day and a Veterans Day Celebration in the ..."/>
          <p:cNvPicPr/>
          <p:nvPr/>
        </p:nvPicPr>
        <p:blipFill>
          <a:blip r:embed="rId9">
            <a:extLst>
              <a:ext uri="{28A0092B-C50C-407E-A947-70E740481C1C}">
                <a14:useLocalDpi xmlns:a14="http://schemas.microsoft.com/office/drawing/2010/main" xmlns="" val="0"/>
              </a:ext>
            </a:extLst>
          </a:blip>
          <a:srcRect/>
          <a:stretch>
            <a:fillRect/>
          </a:stretch>
        </p:blipFill>
        <p:spPr bwMode="auto">
          <a:xfrm>
            <a:off x="8886423" y="0"/>
            <a:ext cx="3305577" cy="2601532"/>
          </a:xfrm>
          <a:prstGeom prst="rect">
            <a:avLst/>
          </a:prstGeom>
          <a:noFill/>
          <a:ln>
            <a:noFill/>
          </a:ln>
        </p:spPr>
      </p:pic>
      <p:sp>
        <p:nvSpPr>
          <p:cNvPr id="6" name="Rectangle 5"/>
          <p:cNvSpPr/>
          <p:nvPr/>
        </p:nvSpPr>
        <p:spPr>
          <a:xfrm>
            <a:off x="3787464" y="286786"/>
            <a:ext cx="4829578" cy="1754326"/>
          </a:xfrm>
          <a:prstGeom prst="rect">
            <a:avLst/>
          </a:prstGeom>
          <a:noFill/>
        </p:spPr>
        <p:txBody>
          <a:bodyPr wrap="squar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Veterans Day</a:t>
            </a:r>
          </a:p>
          <a:p>
            <a:pPr algn="ctr"/>
            <a:r>
              <a:rPr lang="en-US" sz="5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November 11th</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7" name="Picture 6"/>
          <p:cNvPicPr>
            <a:picLocks noChangeAspect="1"/>
          </p:cNvPicPr>
          <p:nvPr/>
        </p:nvPicPr>
        <p:blipFill>
          <a:blip r:embed="rId10"/>
          <a:stretch>
            <a:fillRect/>
          </a:stretch>
        </p:blipFill>
        <p:spPr>
          <a:xfrm>
            <a:off x="9012" y="-1"/>
            <a:ext cx="3643762" cy="2601533"/>
          </a:xfrm>
          <a:prstGeom prst="rect">
            <a:avLst/>
          </a:prstGeom>
        </p:spPr>
      </p:pic>
    </p:spTree>
    <p:extLst>
      <p:ext uri="{BB962C8B-B14F-4D97-AF65-F5344CB8AC3E}">
        <p14:creationId xmlns:p14="http://schemas.microsoft.com/office/powerpoint/2010/main" xmlns="" val="1406552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yui_3_10_0_1_1383831465884_540" descr="Claremont to host a Memorial Day and a Veterans Day Celebration in the ..."/>
          <p:cNvPicPr/>
          <p:nvPr/>
        </p:nvPicPr>
        <p:blipFill>
          <a:blip r:embed="rId2">
            <a:extLst>
              <a:ext uri="{28A0092B-C50C-407E-A947-70E740481C1C}">
                <a14:useLocalDpi xmlns:a14="http://schemas.microsoft.com/office/drawing/2010/main" xmlns="" val="0"/>
              </a:ext>
            </a:extLst>
          </a:blip>
          <a:srcRect/>
          <a:stretch>
            <a:fillRect/>
          </a:stretch>
        </p:blipFill>
        <p:spPr bwMode="auto">
          <a:xfrm>
            <a:off x="2189407" y="270456"/>
            <a:ext cx="7559899" cy="6452316"/>
          </a:xfrm>
          <a:prstGeom prst="rect">
            <a:avLst/>
          </a:prstGeom>
          <a:noFill/>
          <a:ln>
            <a:noFill/>
          </a:ln>
        </p:spPr>
      </p:pic>
    </p:spTree>
    <p:extLst>
      <p:ext uri="{BB962C8B-B14F-4D97-AF65-F5344CB8AC3E}">
        <p14:creationId xmlns:p14="http://schemas.microsoft.com/office/powerpoint/2010/main" xmlns="" val="23597042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xmlns="" val="4045349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rgbClr val="FF0000"/>
                </a:solidFill>
                <a:latin typeface="Times New Roman" panose="02020603050405020304" pitchFamily="18" charset="0"/>
                <a:cs typeface="Times New Roman" panose="02020603050405020304" pitchFamily="18" charset="0"/>
              </a:rPr>
              <a:t>A great Invention</a:t>
            </a:r>
            <a:br>
              <a:rPr lang="en-US" dirty="0" smtClean="0">
                <a:solidFill>
                  <a:srgbClr val="FF0000"/>
                </a:solidFill>
                <a:latin typeface="Times New Roman" panose="02020603050405020304" pitchFamily="18" charset="0"/>
                <a:cs typeface="Times New Roman" panose="02020603050405020304" pitchFamily="18" charset="0"/>
              </a:rPr>
            </a:br>
            <a:r>
              <a:rPr lang="en-US" sz="2800" dirty="0" smtClean="0">
                <a:solidFill>
                  <a:srgbClr val="FF0000"/>
                </a:solidFill>
                <a:latin typeface="Times New Roman" panose="02020603050405020304" pitchFamily="18" charset="0"/>
                <a:cs typeface="Times New Roman" panose="02020603050405020304" pitchFamily="18" charset="0"/>
              </a:rPr>
              <a:t>by Madeleine Begun Kane</a:t>
            </a:r>
            <a:endParaRPr lang="en-US" sz="2800"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3200" dirty="0" smtClean="0">
                <a:latin typeface="Times New Roman" panose="02020603050405020304" pitchFamily="18" charset="0"/>
                <a:cs typeface="Times New Roman" panose="02020603050405020304" pitchFamily="18" charset="0"/>
              </a:rPr>
              <a:t>A fellow invented an app</a:t>
            </a:r>
          </a:p>
          <a:p>
            <a:r>
              <a:rPr lang="en-US" sz="3200" dirty="0" smtClean="0">
                <a:latin typeface="Times New Roman" panose="02020603050405020304" pitchFamily="18" charset="0"/>
                <a:cs typeface="Times New Roman" panose="02020603050405020304" pitchFamily="18" charset="0"/>
              </a:rPr>
              <a:t>That fills a technology gap:</a:t>
            </a:r>
          </a:p>
          <a:p>
            <a:r>
              <a:rPr lang="en-US" sz="3200" dirty="0" smtClean="0">
                <a:latin typeface="Times New Roman" panose="02020603050405020304" pitchFamily="18" charset="0"/>
                <a:cs typeface="Times New Roman" panose="02020603050405020304" pitchFamily="18" charset="0"/>
              </a:rPr>
              <a:t>It gives you some pinches,</a:t>
            </a:r>
          </a:p>
          <a:p>
            <a:r>
              <a:rPr lang="en-US" sz="3200" dirty="0" smtClean="0">
                <a:latin typeface="Times New Roman" panose="02020603050405020304" pitchFamily="18" charset="0"/>
                <a:cs typeface="Times New Roman" panose="02020603050405020304" pitchFamily="18" charset="0"/>
              </a:rPr>
              <a:t>When your teacher inches,</a:t>
            </a:r>
          </a:p>
          <a:p>
            <a:r>
              <a:rPr lang="en-US" sz="3200" dirty="0" smtClean="0">
                <a:latin typeface="Times New Roman" panose="02020603050405020304" pitchFamily="18" charset="0"/>
                <a:cs typeface="Times New Roman" panose="02020603050405020304" pitchFamily="18" charset="0"/>
              </a:rPr>
              <a:t>Near your desk, while you’re taking a nap</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721600" y="4604084"/>
            <a:ext cx="4470400" cy="222343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299200" y="1699847"/>
            <a:ext cx="2844800" cy="2133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726460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1000"/>
                                        <p:tgtEl>
                                          <p:spTgt spid="1026"/>
                                        </p:tgtEl>
                                      </p:cBhvr>
                                    </p:animEffect>
                                    <p:anim calcmode="lin" valueType="num">
                                      <p:cBhvr>
                                        <p:cTn id="15" dur="1000" fill="hold"/>
                                        <p:tgtEl>
                                          <p:spTgt spid="1026"/>
                                        </p:tgtEl>
                                        <p:attrNameLst>
                                          <p:attrName>ppt_x</p:attrName>
                                        </p:attrNameLst>
                                      </p:cBhvr>
                                      <p:tavLst>
                                        <p:tav tm="0">
                                          <p:val>
                                            <p:strVal val="#ppt_x"/>
                                          </p:val>
                                        </p:tav>
                                        <p:tav tm="100000">
                                          <p:val>
                                            <p:strVal val="#ppt_x"/>
                                          </p:val>
                                        </p:tav>
                                      </p:tavLst>
                                    </p:anim>
                                    <p:anim calcmode="lin" valueType="num">
                                      <p:cBhvr>
                                        <p:cTn id="1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1578</TotalTime>
  <Words>1734</Words>
  <Application>Microsoft Office PowerPoint</Application>
  <PresentationFormat>自定义</PresentationFormat>
  <Paragraphs>173</Paragraphs>
  <Slides>37</Slides>
  <Notes>0</Notes>
  <HiddenSlides>0</HiddenSlides>
  <MMClips>1</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Office Theme</vt:lpstr>
      <vt:lpstr>Professors John &amp; Marie Murdoch  </vt:lpstr>
      <vt:lpstr>Introductions</vt:lpstr>
      <vt:lpstr>English Corner’s Goals</vt:lpstr>
      <vt:lpstr>Next English Corner November 19, 2013 7 PM</vt:lpstr>
      <vt:lpstr>English Corner Friends</vt:lpstr>
      <vt:lpstr> </vt:lpstr>
      <vt:lpstr>幻灯片 7</vt:lpstr>
      <vt:lpstr> </vt:lpstr>
      <vt:lpstr>A great Invention by Madeleine Begun Kane</vt:lpstr>
      <vt:lpstr>幻灯片 10</vt:lpstr>
      <vt:lpstr>Your Discussion Topics</vt:lpstr>
      <vt:lpstr>List Chinese inventions </vt:lpstr>
      <vt:lpstr>   Paper  </vt:lpstr>
      <vt:lpstr>Printing </vt:lpstr>
      <vt:lpstr>Gunpowder </vt:lpstr>
      <vt:lpstr>Compass </vt:lpstr>
      <vt:lpstr>幻灯片 17</vt:lpstr>
      <vt:lpstr>幻灯片 18</vt:lpstr>
      <vt:lpstr>幻灯片 19</vt:lpstr>
      <vt:lpstr>幻灯片 20</vt:lpstr>
      <vt:lpstr>幻灯片 21</vt:lpstr>
      <vt:lpstr>Integrity</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Vocabulary Builders</vt:lpstr>
      <vt:lpstr>Adjective Opposites Crossword Puzzle</vt:lpstr>
      <vt:lpstr>Talking Cards</vt:lpstr>
      <vt:lpstr>What are some of the topics you would like to discuss in class and/or English Corners?</vt:lpstr>
      <vt:lpstr>幻灯片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Microsoft.com</cp:lastModifiedBy>
  <cp:revision>170</cp:revision>
  <cp:lastPrinted>2013-09-23T08:57:36Z</cp:lastPrinted>
  <dcterms:created xsi:type="dcterms:W3CDTF">2013-09-17T00:49:18Z</dcterms:created>
  <dcterms:modified xsi:type="dcterms:W3CDTF">2013-11-12T11:50:19Z</dcterms:modified>
</cp:coreProperties>
</file>