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mp3" ContentType="audio/unknown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256" r:id="rId2"/>
    <p:sldId id="269" r:id="rId3"/>
    <p:sldId id="258" r:id="rId4"/>
    <p:sldId id="267" r:id="rId5"/>
    <p:sldId id="342" r:id="rId6"/>
    <p:sldId id="321" r:id="rId7"/>
    <p:sldId id="334" r:id="rId8"/>
    <p:sldId id="322" r:id="rId9"/>
    <p:sldId id="324" r:id="rId10"/>
    <p:sldId id="346" r:id="rId11"/>
    <p:sldId id="325" r:id="rId12"/>
    <p:sldId id="326" r:id="rId13"/>
    <p:sldId id="323" r:id="rId14"/>
    <p:sldId id="328" r:id="rId15"/>
    <p:sldId id="329" r:id="rId16"/>
    <p:sldId id="330" r:id="rId17"/>
    <p:sldId id="327" r:id="rId18"/>
    <p:sldId id="332" r:id="rId19"/>
    <p:sldId id="343" r:id="rId20"/>
    <p:sldId id="344" r:id="rId21"/>
    <p:sldId id="345" r:id="rId22"/>
    <p:sldId id="348" r:id="rId23"/>
    <p:sldId id="349" r:id="rId24"/>
    <p:sldId id="340" r:id="rId25"/>
    <p:sldId id="354" r:id="rId26"/>
    <p:sldId id="353" r:id="rId27"/>
    <p:sldId id="352" r:id="rId28"/>
    <p:sldId id="341" r:id="rId29"/>
    <p:sldId id="350" r:id="rId30"/>
    <p:sldId id="355" r:id="rId31"/>
    <p:sldId id="347" r:id="rId32"/>
    <p:sldId id="264" r:id="rId33"/>
    <p:sldId id="300" r:id="rId34"/>
    <p:sldId id="273" r:id="rId35"/>
    <p:sldId id="304" r:id="rId36"/>
    <p:sldId id="262" r:id="rId37"/>
  </p:sldIdLst>
  <p:sldSz cx="12192000" cy="6858000"/>
  <p:notesSz cx="6858000" cy="93138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 snapVertSplitter="1" vertBarState="minimized"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-132" y="-13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1759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73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73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442191-C85D-40F8-B3AE-E8AC54426D83}" type="datetimeFigureOut">
              <a:rPr lang="en-US" smtClean="0"/>
              <a:pPr/>
              <a:t>11/5/2013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35000" y="1163638"/>
            <a:ext cx="5588000" cy="31432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82296"/>
            <a:ext cx="5486400" cy="366733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6554"/>
            <a:ext cx="2971800" cy="4673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46554"/>
            <a:ext cx="2971800" cy="4673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602954-3A6B-497E-8CAD-8CC77A60594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755946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74EF217-6B79-4272-A2AD-804C7C107DC9}" type="slidenum">
              <a:rPr lang="en-US" smtClean="0"/>
              <a:pPr>
                <a:defRPr/>
              </a:pPr>
              <a:t>26</a:t>
            </a:fld>
            <a:endParaRPr lang="en-US" smtClean="0"/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635000" y="1163638"/>
            <a:ext cx="5588000" cy="31432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E15E2F0-E568-4839-BF05-DD0EC98C9785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</a:t>
            </a:fld>
            <a:endParaRPr lang="en-US" smtClean="0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33500" y="1163638"/>
            <a:ext cx="4191000" cy="31432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7E469-E76D-4506-93AE-00EBB45EAD69}" type="datetimeFigureOut">
              <a:rPr lang="en-US" smtClean="0"/>
              <a:pPr/>
              <a:t>11/5/2013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414D5-E642-40FE-B8F5-88F82B8EB1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790334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7E469-E76D-4506-93AE-00EBB45EAD69}" type="datetimeFigureOut">
              <a:rPr lang="en-US" smtClean="0"/>
              <a:pPr/>
              <a:t>11/5/2013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414D5-E642-40FE-B8F5-88F82B8EB1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798063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7E469-E76D-4506-93AE-00EBB45EAD69}" type="datetimeFigureOut">
              <a:rPr lang="en-US" smtClean="0"/>
              <a:pPr/>
              <a:t>11/5/2013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414D5-E642-40FE-B8F5-88F82B8EB1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41650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7E469-E76D-4506-93AE-00EBB45EAD69}" type="datetimeFigureOut">
              <a:rPr lang="en-US" smtClean="0"/>
              <a:pPr/>
              <a:t>11/5/2013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414D5-E642-40FE-B8F5-88F82B8EB1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618961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7E469-E76D-4506-93AE-00EBB45EAD69}" type="datetimeFigureOut">
              <a:rPr lang="en-US" smtClean="0"/>
              <a:pPr/>
              <a:t>11/5/2013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414D5-E642-40FE-B8F5-88F82B8EB1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15672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7E469-E76D-4506-93AE-00EBB45EAD69}" type="datetimeFigureOut">
              <a:rPr lang="en-US" smtClean="0"/>
              <a:pPr/>
              <a:t>11/5/2013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414D5-E642-40FE-B8F5-88F82B8EB1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211646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7E469-E76D-4506-93AE-00EBB45EAD69}" type="datetimeFigureOut">
              <a:rPr lang="en-US" smtClean="0"/>
              <a:pPr/>
              <a:t>11/5/2013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414D5-E642-40FE-B8F5-88F82B8EB1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856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7E469-E76D-4506-93AE-00EBB45EAD69}" type="datetimeFigureOut">
              <a:rPr lang="en-US" smtClean="0"/>
              <a:pPr/>
              <a:t>11/5/2013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414D5-E642-40FE-B8F5-88F82B8EB1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114925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7E469-E76D-4506-93AE-00EBB45EAD69}" type="datetimeFigureOut">
              <a:rPr lang="en-US" smtClean="0"/>
              <a:pPr/>
              <a:t>11/5/2013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414D5-E642-40FE-B8F5-88F82B8EB1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87119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7E469-E76D-4506-93AE-00EBB45EAD69}" type="datetimeFigureOut">
              <a:rPr lang="en-US" smtClean="0"/>
              <a:pPr/>
              <a:t>11/5/2013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414D5-E642-40FE-B8F5-88F82B8EB1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194078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7E469-E76D-4506-93AE-00EBB45EAD69}" type="datetimeFigureOut">
              <a:rPr lang="en-US" smtClean="0"/>
              <a:pPr/>
              <a:t>11/5/2013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414D5-E642-40FE-B8F5-88F82B8EB1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04993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27E469-E76D-4506-93AE-00EBB45EAD69}" type="datetimeFigureOut">
              <a:rPr lang="en-US" smtClean="0"/>
              <a:pPr/>
              <a:t>11/5/2013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0414D5-E642-40FE-B8F5-88F82B8EB1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7166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media" Target="../media/media1.mp3"/><Relationship Id="rId2" Type="http://schemas.openxmlformats.org/officeDocument/2006/relationships/slideLayout" Target="../slideLayouts/slideLayout2.xml"/><Relationship Id="rId1" Type="http://schemas.openxmlformats.org/officeDocument/2006/relationships/video" Target="NULL" TargetMode="Externa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2.xml"/><Relationship Id="rId1" Type="http://schemas.openxmlformats.org/officeDocument/2006/relationships/video" Target="NULL" TargetMode="External"/><Relationship Id="rId5" Type="http://schemas.openxmlformats.org/officeDocument/2006/relationships/image" Target="../media/image22.png"/><Relationship Id="rId4" Type="http://schemas.microsoft.com/office/2007/relationships/media" Target="../media/media2.mp3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7482" y="1214438"/>
            <a:ext cx="9144000" cy="2387600"/>
          </a:xfrm>
        </p:spPr>
        <p:txBody>
          <a:bodyPr>
            <a:normAutofit/>
          </a:bodyPr>
          <a:lstStyle/>
          <a:p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Professors John &amp; Marie Murdoch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98694" y="660698"/>
            <a:ext cx="1051127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Welcome to English Corner</a:t>
            </a:r>
            <a:endParaRPr lang="en-US" sz="72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5" name="Content Placeholder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08691" y="2691723"/>
            <a:ext cx="3370320" cy="5063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11092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Halloween Story Page 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“I just heard one,” Lulu didn’t give up.</a:t>
            </a:r>
          </a:p>
          <a:p>
            <a:pPr marL="0" indent="0">
              <a:buNone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“That was the wind blowing,” comforted Mother, “Don’t worry Lulu, there is no ghost in the whole world.”</a:t>
            </a:r>
          </a:p>
          <a:p>
            <a:pPr marL="0" indent="0">
              <a:buNone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Mom gently caressed Lulu’s forehead until she fell asleep.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C:\Users\murdochj\AppData\Local\Temp\photo-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7347" y="1955409"/>
            <a:ext cx="5887622" cy="4710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39220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Halloween Story Pages 6 and 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 soon as mom left, Lulu saw them again—two ghosts dancing on the wall!  She jumped off her bed in a great panic and ran to her mother and stepfather’s room.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122" name="Picture 2" descr="C:\Users\murdochj\AppData\Local\Temp\photo-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66954" y="1702190"/>
            <a:ext cx="6159029" cy="4600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8947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Halloween Story Pages 8 and 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“What Happened--again?” asked Mother.</a:t>
            </a:r>
          </a:p>
          <a:p>
            <a:pPr marL="0" indent="0">
              <a:buNone/>
            </a:pPr>
            <a:r>
              <a:rPr lang="en-US" dirty="0" smtClean="0"/>
              <a:t>“G..G..G,” whimpered Lulu.</a:t>
            </a:r>
          </a:p>
          <a:p>
            <a:pPr marL="0" indent="0">
              <a:buNone/>
            </a:pPr>
            <a:r>
              <a:rPr lang="en-US" dirty="0" smtClean="0"/>
              <a:t>“Ghost,” Father helped her finish while yawning.</a:t>
            </a:r>
          </a:p>
          <a:p>
            <a:pPr marL="0" indent="0">
              <a:buNone/>
            </a:pPr>
            <a:r>
              <a:rPr lang="en-US" dirty="0" smtClean="0"/>
              <a:t>“Yes,” said Lulu, “They are b….back.”</a:t>
            </a:r>
          </a:p>
          <a:p>
            <a:pPr marL="0" indent="0">
              <a:buNone/>
            </a:pPr>
            <a:r>
              <a:rPr lang="en-US" dirty="0" smtClean="0"/>
              <a:t>Father continued, “I am going to talk to them; they are interrupting my sweet dreams.”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en-US" dirty="0"/>
          </a:p>
        </p:txBody>
      </p:sp>
      <p:pic>
        <p:nvPicPr>
          <p:cNvPr id="6146" name="Picture 2" descr="C:\Users\murdochj\AppData\Local\Temp\photo-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78992" y="1752674"/>
            <a:ext cx="6013007" cy="4809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8947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Halloween Story Pages 10 and 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Back in Lulu’s room, Father speaks in a loud voice, “Where are you bad ghosts?”</a:t>
            </a:r>
          </a:p>
          <a:p>
            <a:pPr marL="0" indent="0">
              <a:buNone/>
            </a:pPr>
            <a:r>
              <a:rPr lang="en-US" dirty="0" smtClean="0"/>
              <a:t>“Don’t you feel scared?” Lulu said.</a:t>
            </a:r>
          </a:p>
          <a:p>
            <a:pPr marL="0" indent="0">
              <a:buNone/>
            </a:pPr>
            <a:r>
              <a:rPr lang="en-US" dirty="0" smtClean="0"/>
              <a:t>“No,” Father said, “just the opposite, I really want to see them.”  He looked for them here and there; he looked through the piles of toys and in the bookshelf.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 descr="C:\Users\murdochj\AppData\Local\Temp\photo-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61650" y="1799314"/>
            <a:ext cx="6106088" cy="4882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91752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Halloween Story Pages 12 and 13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Abruptly, he patted Lulu’s forehead.  “Here—I found it! All the ghosts are in here.”  </a:t>
            </a: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Lulu, felt very scared, “Where?”</a:t>
            </a: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“In your brain,” explained Father, “From your imagination comes these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hosts! What you see is nothing, but a reflection in the night and what you heard is nothing but the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wooo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the wind.  So don’t be scared.”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pic>
        <p:nvPicPr>
          <p:cNvPr id="8194" name="Picture 2" descr="C:\Users\murdochj\AppData\Local\Temp\photo-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41074" y="1759635"/>
            <a:ext cx="5906966" cy="4725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44900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Halloween Story Pages 14 and 15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After father left, Lulu was alone; she looked around and saw two shadow ghosts on the carpet.  She mustered up her courage and asked, “Do you want to play a game named wolf catches the sheep with me?  Oh, great.  I’m acting as the wolf this time!” Lulu slipped on the bed and walked towards the ghosts, but they vanished.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8" name="Picture 2" descr="C:\Users\murdochj\AppData\Local\Temp\photo-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44157" y="1842867"/>
            <a:ext cx="7072293" cy="4717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44900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Halloween Story Pages 16 and 17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“I will bite your hip,” Lulu said angrily.  She then took a roll of cello tap and put it around the room.  Then she went to bed with pride.</a:t>
            </a:r>
            <a:endParaRPr lang="en-US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2" name="Picture 2" descr="C:\Users\murdochj\AppData\Local\Temp\photo-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61649" y="1835652"/>
            <a:ext cx="6093906" cy="4354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44900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Halloween Story Pages 18 and 19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the morning, Mom woke up Lulu.  “What are these?” she asked with amazement.</a:t>
            </a:r>
          </a:p>
          <a:p>
            <a:pPr marL="0" indent="0">
              <a:buNone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“A trap to grab ghosts,” Lulu said.</a:t>
            </a:r>
          </a:p>
          <a:p>
            <a:pPr marL="0" indent="0">
              <a:buNone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“It seems that you didn’t catch anything; wake up quickly my naughty girl—breakfast is ready,” Mother replied.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266" name="Picture 2" descr="C:\Users\murdochj\AppData\Local\Temp\photo-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05378" y="1821531"/>
            <a:ext cx="5950633" cy="4760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7309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Halloween Story Pages 20 and 21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the kitchen, father and mother were waiting for Lulu.</a:t>
            </a: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“Maybe she has fallen to sleep again,” said Mother.</a:t>
            </a: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“I’ll wake her up,” said Father, but the moment he entered the room he looked and then screamed loudly, “a ghost!”</a:t>
            </a: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“It’s me,” Lulu said smiling, “there is no ghost.”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290" name="Picture 2" descr="C:\Users\murdochj\AppData\Local\Temp\photo-1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02029" y="1849667"/>
            <a:ext cx="6058195" cy="4846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57018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Limericks are short (sometimes serious; sometime silly) poems that are fun to recite.</a:t>
            </a:r>
          </a:p>
          <a:p>
            <a:pPr marL="0" indent="0">
              <a:buNone/>
            </a:pP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A: 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is a limerick, Mother?</a:t>
            </a:r>
            <a:b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A: 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It's a form of verse, said brother</a:t>
            </a:r>
            <a:b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B: 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which lines one and two </a:t>
            </a:r>
            <a:b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B: 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Rhyme with five when it's through </a:t>
            </a:r>
            <a:b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A: 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three and four rhyme with each other.</a:t>
            </a:r>
          </a:p>
          <a:p>
            <a:pPr marL="0" indent="0">
              <a:buNone/>
            </a:pPr>
            <a:endParaRPr lang="en-US" sz="44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1162373" y="780103"/>
            <a:ext cx="892702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</a:rPr>
              <a:t>Did anyone write a Limerick?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xmlns="" val="4045349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Introductions</a:t>
            </a:r>
            <a:endParaRPr lang="en-US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Please stand and introduce yourself if this is your first English Corner.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is your name?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Where are you from (hometown)?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is one thing you did during this past summer?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Tell one thing you like to do in your free time?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49722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en-US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Limericks are short (sometimes serious; sometime silly)</a:t>
            </a: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poems that are fun to recite.</a:t>
            </a:r>
          </a:p>
          <a:p>
            <a:pPr marL="0" indent="0">
              <a:buNone/>
            </a:pP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A: 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want to be in such great shape,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A: </a:t>
            </a: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Like superman with his flowing cape,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B: </a:t>
            </a: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But that takes so much work,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B: </a:t>
            </a: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Which I am known to shirk,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A: </a:t>
            </a: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think I’ll eat another sweet crepe!</a:t>
            </a:r>
            <a:endParaRPr lang="en-US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44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1162372" y="470614"/>
            <a:ext cx="892702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0" b="1" dirty="0" smtClean="0">
                <a:solidFill>
                  <a:srgbClr val="FF0000"/>
                </a:solidFill>
              </a:rPr>
              <a:t>Oh to be Fit</a:t>
            </a:r>
            <a:endParaRPr lang="en-US" sz="8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0940" y="1232520"/>
            <a:ext cx="3093207" cy="2306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02164" y="4065563"/>
            <a:ext cx="2383155" cy="2383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172385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49458" y="214689"/>
            <a:ext cx="10515600" cy="1325563"/>
          </a:xfrm>
        </p:spPr>
        <p:txBody>
          <a:bodyPr/>
          <a:lstStyle/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Real Truth about Exercise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95997" y="1516136"/>
            <a:ext cx="51816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Exercise is easy, exercise is fun,</a:t>
            </a:r>
          </a:p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Exercise is great for everyone,</a:t>
            </a:r>
          </a:p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Run, jog, walk, run or skip,</a:t>
            </a:r>
          </a:p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Make sure you do at least a little bit.</a:t>
            </a:r>
          </a:p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Increase your exercise day by day,</a:t>
            </a:r>
          </a:p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Keep at it and you will find a way,</a:t>
            </a:r>
          </a:p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be healthy, to be aware,</a:t>
            </a:r>
          </a:p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Exercise keeps you healthy,</a:t>
            </a:r>
          </a:p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Exercise takes care.</a:t>
            </a:r>
          </a:p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Exercise brings benefits,</a:t>
            </a:r>
          </a:p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Many benefits that are free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172200" y="1420838"/>
            <a:ext cx="5250766" cy="5317588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Remember with exercise</a:t>
            </a:r>
          </a:p>
          <a:p>
            <a:pPr marL="0" indent="0">
              <a:buNone/>
            </a:pP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You can live long and care free,</a:t>
            </a:r>
          </a:p>
          <a:p>
            <a:pPr marL="0" indent="0">
              <a:buNone/>
            </a:pP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Free of all ailments, free of cholesterol,</a:t>
            </a:r>
          </a:p>
          <a:p>
            <a:pPr marL="0" indent="0">
              <a:buNone/>
            </a:pP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Free from all aches and pains,</a:t>
            </a:r>
          </a:p>
          <a:p>
            <a:pPr marL="0" indent="0">
              <a:buNone/>
            </a:pP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 healthy and stand tall.</a:t>
            </a:r>
          </a:p>
          <a:p>
            <a:pPr marL="0" indent="0">
              <a:buNone/>
            </a:pP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Get up from your couch,</a:t>
            </a:r>
          </a:p>
          <a:p>
            <a:pPr marL="0" indent="0">
              <a:buNone/>
            </a:pP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switch off the TV,</a:t>
            </a:r>
          </a:p>
          <a:p>
            <a:pPr marL="0" indent="0">
              <a:buNone/>
            </a:pP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Put away your games and your PSP’s</a:t>
            </a:r>
          </a:p>
          <a:p>
            <a:pPr marL="0" indent="0">
              <a:buNone/>
            </a:pP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Run out, play and celebrate,</a:t>
            </a:r>
          </a:p>
          <a:p>
            <a:pPr marL="0" indent="0">
              <a:buNone/>
            </a:pP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benefits of exercise</a:t>
            </a:r>
          </a:p>
          <a:p>
            <a:pPr marL="0" indent="0">
              <a:buNone/>
            </a:pP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be healthy and safe.</a:t>
            </a:r>
          </a:p>
          <a:p>
            <a:pPr marL="0" indent="0">
              <a:buNone/>
            </a:pP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Exercise and be,</a:t>
            </a:r>
          </a:p>
          <a:p>
            <a:pPr marL="0" indent="0">
              <a:buNone/>
            </a:pP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“A” OKAY.</a:t>
            </a:r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892" y="10551"/>
            <a:ext cx="1514622" cy="1514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56363" y="10550"/>
            <a:ext cx="2435637" cy="1733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56363" y="4903344"/>
            <a:ext cx="2435637" cy="1826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050616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Let’s Sing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5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Head, Shoulders, Knees, and Toes</a:t>
            </a:r>
          </a:p>
          <a:p>
            <a:pPr marL="0" indent="0">
              <a:buNone/>
            </a:pPr>
            <a:r>
              <a:rPr lang="en-US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Knees and Toes; Knees and Toes</a:t>
            </a:r>
          </a:p>
          <a:p>
            <a:pPr marL="0" indent="0">
              <a:buNone/>
            </a:pPr>
            <a:r>
              <a:rPr lang="en-US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Head, Shoulders; Knees and Toes</a:t>
            </a:r>
          </a:p>
          <a:p>
            <a:pPr marL="0" indent="0">
              <a:buNone/>
            </a:pPr>
            <a:r>
              <a:rPr lang="en-US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Eyes, Ears, Mouth, and Nose.</a:t>
            </a:r>
            <a:endParaRPr lang="en-US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2002-01-2430-head-shoulders-knees-and-toes-words-and-music-192k-eng.mp3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9631680" y="676421"/>
            <a:ext cx="609600" cy="6096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43125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971679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77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</a:t>
            </a:r>
            <a:r>
              <a:rPr lang="en-US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Hinges</a:t>
            </a:r>
            <a:endParaRPr lang="en-US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23557" y="1997610"/>
            <a:ext cx="11690252" cy="4417257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I’m all made of hinges, cause everything bends.  From the </a:t>
            </a:r>
          </a:p>
          <a:p>
            <a:pPr marL="0" indent="0">
              <a:buNone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Top of my neck way down to my ends.  I’m hinges in front and I’m</a:t>
            </a:r>
          </a:p>
          <a:p>
            <a:pPr marL="0" indent="0">
              <a:buNone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Hinges in back; but I have to be hinges or else I would crack.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94267" y="-1"/>
            <a:ext cx="5997734" cy="3995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2002-01-2460-hinges-words-and-music-192k-eng.mp3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2049193" y="1692811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27008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14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Your Discussion Topics</a:t>
            </a:r>
            <a:endParaRPr lang="en-US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Instructions: </a:t>
            </a:r>
          </a:p>
          <a:p>
            <a:pPr lvl="1"/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Form three groups so you can face each other.</a:t>
            </a:r>
          </a:p>
          <a:p>
            <a:pPr lvl="1"/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discussing your assigned topic: 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 will first have 3 minutes to define the topic / problem / issue.  Second, you will have 5 minutes to discuss possible solutions.  Third, we will select one person from each group to summarize the group’s discussion of your assigned topic.</a:t>
            </a:r>
          </a:p>
          <a:p>
            <a:pPr lvl="2"/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Topics: </a:t>
            </a:r>
          </a:p>
          <a:p>
            <a:pPr marL="1885950" lvl="3" indent="-514350">
              <a:buFont typeface="+mj-lt"/>
              <a:buAutoNum type="arabicPeriod"/>
            </a:pP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How can busy college students find time to stay fit?</a:t>
            </a:r>
          </a:p>
          <a:p>
            <a:pPr marL="1885950" lvl="3" indent="-514350">
              <a:buFont typeface="+mj-lt"/>
              <a:buAutoNum type="arabicPeriod"/>
            </a:pP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are healthy food choices?</a:t>
            </a:r>
          </a:p>
          <a:p>
            <a:pPr marL="1885950" lvl="3" indent="-514350">
              <a:buFont typeface="+mj-lt"/>
              <a:buAutoNum type="arabicPeriod"/>
            </a:pP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kind of foods/beverages/substances should we avoid?</a:t>
            </a:r>
            <a:endParaRPr lang="en-US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81243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ctrTitle"/>
          </p:nvPr>
        </p:nvSpPr>
        <p:spPr>
          <a:xfrm>
            <a:off x="0" y="-152400"/>
            <a:ext cx="12192000" cy="1447800"/>
          </a:xfrm>
        </p:spPr>
        <p:txBody>
          <a:bodyPr/>
          <a:lstStyle/>
          <a:p>
            <a:pPr eaLnBrk="1" hangingPunct="1">
              <a:defRPr/>
            </a:pPr>
            <a:r>
              <a:rPr lang="en-US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Cartoon of the Day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025926" y="2971801"/>
            <a:ext cx="6118983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n-US" sz="6600" b="1">
                <a:solidFill>
                  <a:srgbClr val="C00000"/>
                </a:solidFill>
              </a:rPr>
              <a:t>What is a </a:t>
            </a:r>
          </a:p>
          <a:p>
            <a:pPr algn="ctr" eaLnBrk="1" hangingPunct="1"/>
            <a:r>
              <a:rPr lang="en-US" altLang="en-US" sz="6600" b="1">
                <a:solidFill>
                  <a:srgbClr val="C00000"/>
                </a:solidFill>
              </a:rPr>
              <a:t>balanced diet?</a:t>
            </a:r>
          </a:p>
        </p:txBody>
      </p:sp>
      <p:pic>
        <p:nvPicPr>
          <p:cNvPr id="1505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51311" y="1185493"/>
            <a:ext cx="5789637" cy="551058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58719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0" y="53976"/>
            <a:ext cx="12192000" cy="14700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Food/Drink Homonyms</a:t>
            </a:r>
            <a:b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Fly-swatter Game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0" y="1143001"/>
            <a:ext cx="12192000" cy="1108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pitchFamily="34" charset="0"/>
              </a:rPr>
              <a:t> 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08000" y="2890838"/>
            <a:ext cx="4978400" cy="353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3200" b="1" dirty="0" smtClean="0"/>
              <a:t>Ate				Eight</a:t>
            </a:r>
            <a:endParaRPr lang="en-US" altLang="en-US" sz="3200" b="1" dirty="0">
              <a:solidFill>
                <a:srgbClr val="C00000"/>
              </a:solidFill>
            </a:endParaRPr>
          </a:p>
          <a:p>
            <a:pPr eaLnBrk="1" hangingPunct="1"/>
            <a:r>
              <a:rPr lang="en-US" altLang="en-US" sz="3200" b="1" dirty="0" smtClean="0"/>
              <a:t>Bite				 </a:t>
            </a:r>
            <a:r>
              <a:rPr lang="en-US" altLang="en-US" sz="3200" b="1" dirty="0"/>
              <a:t>Byte</a:t>
            </a:r>
            <a:endParaRPr lang="en-US" altLang="en-US" sz="3200" b="1" dirty="0">
              <a:solidFill>
                <a:srgbClr val="C00000"/>
              </a:solidFill>
            </a:endParaRPr>
          </a:p>
          <a:p>
            <a:pPr eaLnBrk="1" hangingPunct="1"/>
            <a:r>
              <a:rPr lang="en-US" altLang="en-US" sz="3200" b="1" dirty="0" smtClean="0"/>
              <a:t>Chews		    </a:t>
            </a:r>
            <a:r>
              <a:rPr lang="en-US" altLang="en-US" sz="3200" b="1" dirty="0"/>
              <a:t>Choose</a:t>
            </a:r>
            <a:endParaRPr lang="en-US" altLang="en-US" sz="3200" b="1" dirty="0">
              <a:solidFill>
                <a:srgbClr val="C00000"/>
              </a:solidFill>
            </a:endParaRPr>
          </a:p>
          <a:p>
            <a:pPr eaLnBrk="1" hangingPunct="1"/>
            <a:r>
              <a:rPr lang="en-US" altLang="en-US" sz="3200" b="1" dirty="0" smtClean="0"/>
              <a:t>Chilly       		Chili         </a:t>
            </a:r>
            <a:endParaRPr lang="en-US" altLang="en-US" sz="3200" b="1" dirty="0">
              <a:solidFill>
                <a:srgbClr val="C00000"/>
              </a:solidFill>
            </a:endParaRPr>
          </a:p>
          <a:p>
            <a:pPr eaLnBrk="1" hangingPunct="1"/>
            <a:r>
              <a:rPr lang="en-US" altLang="en-US" sz="3200" b="1" dirty="0" smtClean="0"/>
              <a:t>Doe			      </a:t>
            </a:r>
            <a:r>
              <a:rPr lang="en-US" altLang="en-US" sz="3200" b="1" dirty="0"/>
              <a:t>Dough</a:t>
            </a:r>
            <a:endParaRPr lang="en-US" altLang="en-US" sz="3200" b="1" dirty="0">
              <a:solidFill>
                <a:srgbClr val="C00000"/>
              </a:solidFill>
            </a:endParaRPr>
          </a:p>
          <a:p>
            <a:pPr eaLnBrk="1" hangingPunct="1"/>
            <a:r>
              <a:rPr lang="en-US" altLang="en-US" sz="3200" b="1" dirty="0" smtClean="0"/>
              <a:t>Sweet		      </a:t>
            </a:r>
            <a:r>
              <a:rPr lang="en-US" altLang="en-US" sz="3200" b="1" dirty="0"/>
              <a:t>Suite</a:t>
            </a:r>
            <a:endParaRPr lang="en-US" altLang="en-US" sz="3200" b="1" dirty="0">
              <a:solidFill>
                <a:srgbClr val="C00000"/>
              </a:solidFill>
            </a:endParaRPr>
          </a:p>
          <a:p>
            <a:pPr eaLnBrk="1" hangingPunct="1"/>
            <a:r>
              <a:rPr lang="en-US" altLang="en-US" sz="3200" b="1" dirty="0" smtClean="0"/>
              <a:t>Whine     		      </a:t>
            </a:r>
            <a:r>
              <a:rPr lang="en-US" altLang="en-US" sz="3200" b="1" dirty="0"/>
              <a:t>Wine</a:t>
            </a:r>
            <a:endParaRPr lang="en-US" altLang="en-US" sz="3200" b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486400" y="2860676"/>
            <a:ext cx="6502400" cy="354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3200" b="1" dirty="0">
                <a:solidFill>
                  <a:srgbClr val="C00000"/>
                </a:solidFill>
              </a:rPr>
              <a:t>food, number</a:t>
            </a:r>
            <a:endParaRPr lang="en-US" altLang="en-US" sz="4000" b="1" dirty="0">
              <a:solidFill>
                <a:srgbClr val="C00000"/>
              </a:solidFill>
            </a:endParaRPr>
          </a:p>
          <a:p>
            <a:pPr eaLnBrk="1" hangingPunct="1"/>
            <a:r>
              <a:rPr lang="en-US" altLang="en-US" sz="3200" b="1" dirty="0">
                <a:solidFill>
                  <a:srgbClr val="C00000"/>
                </a:solidFill>
              </a:rPr>
              <a:t>food, computer term</a:t>
            </a:r>
            <a:endParaRPr lang="en-US" altLang="en-US" sz="4000" b="1" dirty="0">
              <a:solidFill>
                <a:srgbClr val="C00000"/>
              </a:solidFill>
            </a:endParaRPr>
          </a:p>
          <a:p>
            <a:pPr eaLnBrk="1" hangingPunct="1"/>
            <a:r>
              <a:rPr lang="en-US" altLang="en-US" sz="3200" b="1" dirty="0">
                <a:solidFill>
                  <a:srgbClr val="C00000"/>
                </a:solidFill>
              </a:rPr>
              <a:t>food, decide</a:t>
            </a:r>
            <a:endParaRPr lang="en-US" altLang="en-US" sz="4000" b="1" dirty="0">
              <a:solidFill>
                <a:srgbClr val="C00000"/>
              </a:solidFill>
            </a:endParaRPr>
          </a:p>
          <a:p>
            <a:pPr eaLnBrk="1" hangingPunct="1"/>
            <a:r>
              <a:rPr lang="en-US" altLang="en-US" sz="3200" b="1" dirty="0">
                <a:solidFill>
                  <a:srgbClr val="C00000"/>
                </a:solidFill>
              </a:rPr>
              <a:t>cool-cold, </a:t>
            </a:r>
            <a:r>
              <a:rPr lang="en-US" altLang="en-US" sz="3200" b="1" dirty="0" smtClean="0">
                <a:solidFill>
                  <a:srgbClr val="C00000"/>
                </a:solidFill>
              </a:rPr>
              <a:t>food</a:t>
            </a:r>
            <a:endParaRPr lang="en-US" altLang="en-US" sz="4000" b="1" dirty="0">
              <a:solidFill>
                <a:srgbClr val="C00000"/>
              </a:solidFill>
            </a:endParaRPr>
          </a:p>
          <a:p>
            <a:pPr eaLnBrk="1" hangingPunct="1"/>
            <a:r>
              <a:rPr lang="en-US" altLang="en-US" sz="3200" b="1" dirty="0">
                <a:solidFill>
                  <a:srgbClr val="C00000"/>
                </a:solidFill>
              </a:rPr>
              <a:t>female deer, food</a:t>
            </a:r>
            <a:endParaRPr lang="en-US" altLang="en-US" sz="4000" b="1" dirty="0">
              <a:solidFill>
                <a:srgbClr val="C00000"/>
              </a:solidFill>
            </a:endParaRPr>
          </a:p>
          <a:p>
            <a:pPr eaLnBrk="1" hangingPunct="1"/>
            <a:r>
              <a:rPr lang="en-US" altLang="en-US" sz="3200" b="1" dirty="0">
                <a:solidFill>
                  <a:srgbClr val="C00000"/>
                </a:solidFill>
              </a:rPr>
              <a:t>food, large hotel room</a:t>
            </a:r>
            <a:endParaRPr lang="en-US" altLang="en-US" sz="4000" b="1" dirty="0">
              <a:solidFill>
                <a:srgbClr val="C00000"/>
              </a:solidFill>
            </a:endParaRPr>
          </a:p>
          <a:p>
            <a:pPr eaLnBrk="1" hangingPunct="1"/>
            <a:r>
              <a:rPr lang="en-US" altLang="en-US" sz="3200" b="1" dirty="0" smtClean="0">
                <a:solidFill>
                  <a:srgbClr val="C00000"/>
                </a:solidFill>
              </a:rPr>
              <a:t>complaining, drink</a:t>
            </a:r>
            <a:endParaRPr lang="en-US" altLang="en-US" sz="4000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2205038"/>
            <a:ext cx="12192000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Which </a:t>
            </a:r>
            <a:r>
              <a:rPr lang="en-US" sz="24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word relates to food/drink?</a:t>
            </a:r>
            <a:endParaRPr lang="en-US" sz="2400" b="1" dirty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01934673"/>
      </p:ext>
    </p:extLst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"/>
            <a:ext cx="10972800" cy="990600"/>
          </a:xfrm>
        </p:spPr>
        <p:txBody>
          <a:bodyPr/>
          <a:lstStyle/>
          <a:p>
            <a:pPr eaLnBrk="1" hangingPunct="1"/>
            <a:r>
              <a:rPr lang="en-US" altLang="en-US" sz="5400" b="1" smtClean="0">
                <a:latin typeface="Arial" charset="0"/>
                <a:cs typeface="Arial" charset="0"/>
              </a:rPr>
              <a:t>The Basic Food Groups</a:t>
            </a:r>
          </a:p>
        </p:txBody>
      </p:sp>
      <p:pic>
        <p:nvPicPr>
          <p:cNvPr id="5124" name="Picture 4" descr="Picture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16000" y="1090614"/>
            <a:ext cx="9652000" cy="55530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6722495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E506A-6572-4D7F-A7DF-D184AC2FA788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271234" y="2176529"/>
            <a:ext cx="4919730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3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Break</a:t>
            </a:r>
            <a:endParaRPr lang="en-US" sz="13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1031" y="773293"/>
            <a:ext cx="3250794" cy="325079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85144" y="3607206"/>
            <a:ext cx="3250794" cy="3250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7564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60476" y="799800"/>
            <a:ext cx="8035148" cy="470898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5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Let’s Play</a:t>
            </a:r>
          </a:p>
          <a:p>
            <a:pPr algn="ctr"/>
            <a:r>
              <a:rPr lang="en-US" sz="15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Jeopardy!</a:t>
            </a:r>
            <a:endParaRPr lang="en-US" sz="15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77598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English Corner’s Goals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improve oral English skills—we speak only English. 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improve English listening skills.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meet new friends.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build social skills.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learn about American and Chinese Cultures.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share ideas and opinions.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Let’s have fun!</a:t>
            </a:r>
          </a:p>
        </p:txBody>
      </p:sp>
    </p:spTree>
    <p:extLst>
      <p:ext uri="{BB962C8B-B14F-4D97-AF65-F5344CB8AC3E}">
        <p14:creationId xmlns:p14="http://schemas.microsoft.com/office/powerpoint/2010/main" xmlns="" val="692560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8800" dirty="0" smtClean="0"/>
              <a:t>The Whisper Game</a:t>
            </a:r>
            <a:endParaRPr lang="en-US" sz="8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Instructions:</a:t>
            </a:r>
          </a:p>
          <a:p>
            <a:r>
              <a:rPr lang="en-US" dirty="0" smtClean="0"/>
              <a:t>Divide into assigned teams.</a:t>
            </a:r>
          </a:p>
          <a:p>
            <a:r>
              <a:rPr lang="en-US" dirty="0" smtClean="0"/>
              <a:t>Stand shoulder to shoulder.</a:t>
            </a:r>
          </a:p>
          <a:p>
            <a:r>
              <a:rPr lang="en-US" dirty="0" smtClean="0"/>
              <a:t>The first person will be given a written statement. </a:t>
            </a:r>
          </a:p>
          <a:p>
            <a:r>
              <a:rPr lang="en-US" dirty="0" smtClean="0"/>
              <a:t>This person will read the statement and then turns to the next person and whisper what was read.</a:t>
            </a:r>
          </a:p>
          <a:p>
            <a:r>
              <a:rPr lang="en-US" dirty="0" smtClean="0"/>
              <a:t>In turn the second person turns and whispers what was heard into the ear of the third person.</a:t>
            </a:r>
          </a:p>
          <a:p>
            <a:r>
              <a:rPr lang="en-US" dirty="0" smtClean="0"/>
              <a:t>This process continues until the last person in each group hears the whispered message.  This person in turn states aloud what was heard.  </a:t>
            </a:r>
          </a:p>
          <a:p>
            <a:r>
              <a:rPr lang="en-US" dirty="0" smtClean="0"/>
              <a:t>The team whose final message most closely resembles the first message wins.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6138957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bottom line</a:t>
            </a:r>
            <a:r>
              <a:rPr lang="en-US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….</a:t>
            </a:r>
          </a:p>
          <a:p>
            <a:pPr marL="0" indent="0">
              <a:buNone/>
            </a:pPr>
            <a:r>
              <a:rPr lang="en-US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“Take care of your body; it is the only place you have to live.” 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 descr="Jim Rohn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0331" y="407964"/>
            <a:ext cx="10466363" cy="15052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834323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Vocabulary Builders</a:t>
            </a:r>
            <a:endParaRPr lang="en-US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Instructions:</a:t>
            </a:r>
          </a:p>
          <a:p>
            <a:pPr lvl="1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Form groups of three or four people.</a:t>
            </a:r>
          </a:p>
          <a:p>
            <a:pPr lvl="1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Distribute the vocabulary card so each person in your group has one.</a:t>
            </a:r>
          </a:p>
          <a:p>
            <a:pPr lvl="1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Taking turns, each person then pronounces each word on his/her card.</a:t>
            </a:r>
          </a:p>
          <a:p>
            <a:pPr lvl="1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When everyone is finished, pass your card one person to the left and then each person pronounces the words on his/new card.</a:t>
            </a:r>
          </a:p>
          <a:p>
            <a:pPr lvl="1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Repeat the process until everyone has had a chance to pronounce the words on each card.</a:t>
            </a:r>
          </a:p>
          <a:p>
            <a:pPr lvl="1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Note: If someone needs help pronouncing a word, other group members should provide assistance.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82944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Talking Cards</a:t>
            </a:r>
            <a:endParaRPr lang="en-US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Please form groups of 3-5 people.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You will be given a number of playing cards.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turn, starting with the person whose birthday is closest to today’s date, draw a card from the top of the deck and answer the corresponding question.  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Then take turns answering questions, until you have use up all of your cards.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Please speak loudly enough for your group to hear and understand you.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62763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Adjective Opposites </a:t>
            </a:r>
            <a:r>
              <a:rPr lang="en-US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Crossword Puzzle</a:t>
            </a:r>
            <a:endParaRPr lang="en-US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147597"/>
            <a:ext cx="10515600" cy="4351338"/>
          </a:xfrm>
        </p:spPr>
        <p:txBody>
          <a:bodyPr/>
          <a:lstStyle/>
          <a:p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Form groups of 3 or 4.</a:t>
            </a:r>
          </a:p>
          <a:p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Working together complete the crossword puzzle; no technology please.</a:t>
            </a:r>
          </a:p>
          <a:p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When completed come to the front and check your answers.</a:t>
            </a:r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97252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are some of the topics you would like to discuss in class and/or English Corners?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E506A-6572-4D7F-A7DF-D184AC2FA788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83400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416516" y="2967335"/>
            <a:ext cx="9358972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Questions for </a:t>
            </a:r>
            <a:r>
              <a:rPr lang="en-US" sz="7200" b="1" cap="none" spc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and from</a:t>
            </a:r>
          </a:p>
          <a:p>
            <a:pPr algn="ctr"/>
            <a:r>
              <a:rPr lang="en-US" sz="7200" b="1" cap="none" spc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72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Professors.</a:t>
            </a:r>
            <a:endParaRPr lang="en-US" sz="72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27463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69333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Next English Corner</a:t>
            </a:r>
            <a:b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November 12, 2013</a:t>
            </a:r>
            <a:b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 PM</a:t>
            </a:r>
            <a:endParaRPr lang="en-US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506662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next English Corner </a:t>
            </a:r>
          </a:p>
          <a:p>
            <a:pPr marL="0" indent="0" algn="ctr">
              <a:buNone/>
            </a:pPr>
            <a:r>
              <a:rPr lang="en-US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will be in</a:t>
            </a: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Room 218-this same room.</a:t>
            </a:r>
            <a:endParaRPr lang="en-US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3945" y="278969"/>
            <a:ext cx="2816113" cy="1906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188888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C:\Users\murdochj\AppData\Local\Temp\20131029_20232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17901" y="-1434905"/>
            <a:ext cx="12435838" cy="9326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044973" y="419687"/>
            <a:ext cx="7229864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English Corner Spooks</a:t>
            </a:r>
            <a:endParaRPr lang="en-US" sz="6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57739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Halloween Story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7" name="Picture 3" descr="C:\Users\murdochj\AppData\Local\Temp\photo-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19078" y="1512224"/>
            <a:ext cx="6260909" cy="5008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54232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Halloween Story Page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5400" dirty="0" smtClean="0"/>
              <a:t>One night, Lulu had a dream; she was dancing with her dolls.  Suddenly…..</a:t>
            </a:r>
            <a:endParaRPr lang="en-US" sz="54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3315" name="Picture 3" descr="C:\Users\murdochj\AppData\Local\Temp\photo-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48363" y="1861992"/>
            <a:ext cx="5980616" cy="4271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2084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Halloween Story Pages 2 and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7452" y="1617785"/>
            <a:ext cx="5302348" cy="455917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…two ghosts came out and shouted loudly, “Woo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ooo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ooo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.”</a:t>
            </a: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Lulu woke up with a start and screamed, “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Ahhhhhhh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!”</a:t>
            </a: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Mother rushed into the room and asked, “What happened Lulu.”  </a:t>
            </a: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“There’s a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gho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gho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..” as there was a twist to Lulu’s tongue—that is all she could say.</a:t>
            </a: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“A yo-yo?” Her mom was confused.</a:t>
            </a: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“No! There were two ghosts!” cried Lulu.</a:t>
            </a: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Her mom comforted her, “You’ve just had a nightmare, but it’s ok now.”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endParaRPr lang="en-US" dirty="0"/>
          </a:p>
        </p:txBody>
      </p:sp>
      <p:pic>
        <p:nvPicPr>
          <p:cNvPr id="3074" name="Picture 2" descr="C:\Users\murdochj\AppData\Local\Temp\photo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88258" y="2003853"/>
            <a:ext cx="5848942" cy="4368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30342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Halloween Story Page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However, Lulu still found that there were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hosts everywhere. </a:t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“There is one moving in the bookshelf!” Lulu shouted nervously.</a:t>
            </a: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“That’s just the lights of the cars on the street,” Mom replied peacefully.</a:t>
            </a: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“There is one on my desk!” Lulu shouted.</a:t>
            </a: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“That’s your pencil case reflecting the lights,” sighed Mother.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endParaRPr lang="en-US" dirty="0"/>
          </a:p>
        </p:txBody>
      </p:sp>
      <p:pic>
        <p:nvPicPr>
          <p:cNvPr id="4098" name="Picture 2" descr="C:\Users\murdochj\AppData\Local\Temp\photo-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46115" y="1828799"/>
            <a:ext cx="6045885" cy="4836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8947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1329</TotalTime>
  <Words>1629</Words>
  <Application>Microsoft Office PowerPoint</Application>
  <PresentationFormat>自定义</PresentationFormat>
  <Paragraphs>185</Paragraphs>
  <Slides>36</Slides>
  <Notes>2</Notes>
  <HiddenSlides>0</HiddenSlides>
  <MMClips>2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36</vt:i4>
      </vt:variant>
    </vt:vector>
  </HeadingPairs>
  <TitlesOfParts>
    <vt:vector size="37" baseType="lpstr">
      <vt:lpstr>Office Theme</vt:lpstr>
      <vt:lpstr>Professors John &amp; Marie Murdoch  </vt:lpstr>
      <vt:lpstr>Introductions</vt:lpstr>
      <vt:lpstr>English Corner’s Goals</vt:lpstr>
      <vt:lpstr>Next English Corner November 12, 2013 7 PM</vt:lpstr>
      <vt:lpstr>幻灯片 5</vt:lpstr>
      <vt:lpstr>Halloween Story</vt:lpstr>
      <vt:lpstr>Halloween Story Page 1</vt:lpstr>
      <vt:lpstr>Halloween Story Pages 2 and 3</vt:lpstr>
      <vt:lpstr>Halloween Story Page 4</vt:lpstr>
      <vt:lpstr>Halloween Story Page 5</vt:lpstr>
      <vt:lpstr>Halloween Story Pages 6 and 7</vt:lpstr>
      <vt:lpstr>Halloween Story Pages 8 and 9</vt:lpstr>
      <vt:lpstr>Halloween Story Pages 10 and 11</vt:lpstr>
      <vt:lpstr>Halloween Story Pages 12 and 13 </vt:lpstr>
      <vt:lpstr>Halloween Story Pages 14 and 15</vt:lpstr>
      <vt:lpstr>Halloween Story Pages 16 and 17</vt:lpstr>
      <vt:lpstr>Halloween Story Pages 18 and 19</vt:lpstr>
      <vt:lpstr>Halloween Story Pages 20 and 21</vt:lpstr>
      <vt:lpstr> </vt:lpstr>
      <vt:lpstr>幻灯片 20</vt:lpstr>
      <vt:lpstr>The Real Truth about Exercise</vt:lpstr>
      <vt:lpstr>Let’s Sing</vt:lpstr>
      <vt:lpstr>       Hinges</vt:lpstr>
      <vt:lpstr>Your Discussion Topics</vt:lpstr>
      <vt:lpstr>Cartoon of the Day</vt:lpstr>
      <vt:lpstr>Food/Drink Homonyms Fly-swatter Game</vt:lpstr>
      <vt:lpstr>The Basic Food Groups</vt:lpstr>
      <vt:lpstr>幻灯片 28</vt:lpstr>
      <vt:lpstr>幻灯片 29</vt:lpstr>
      <vt:lpstr>The Whisper Game</vt:lpstr>
      <vt:lpstr>幻灯片 31</vt:lpstr>
      <vt:lpstr>Vocabulary Builders</vt:lpstr>
      <vt:lpstr>Talking Cards</vt:lpstr>
      <vt:lpstr>Adjective Opposites Crossword Puzzle</vt:lpstr>
      <vt:lpstr>What are some of the topics you would like to discuss in class and/or English Corners?</vt:lpstr>
      <vt:lpstr>幻灯片 36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Professors John &amp; Marie Murdoch</dc:title>
  <dc:creator>John Murdoch</dc:creator>
  <cp:lastModifiedBy>Microsoft.com</cp:lastModifiedBy>
  <cp:revision>150</cp:revision>
  <cp:lastPrinted>2013-09-23T08:57:36Z</cp:lastPrinted>
  <dcterms:created xsi:type="dcterms:W3CDTF">2013-09-17T00:49:18Z</dcterms:created>
  <dcterms:modified xsi:type="dcterms:W3CDTF">2013-11-05T10:48:56Z</dcterms:modified>
</cp:coreProperties>
</file>