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sldIdLst>
    <p:sldId id="256" r:id="rId2"/>
    <p:sldId id="269" r:id="rId3"/>
    <p:sldId id="258" r:id="rId4"/>
    <p:sldId id="267" r:id="rId5"/>
    <p:sldId id="265" r:id="rId6"/>
    <p:sldId id="270" r:id="rId7"/>
    <p:sldId id="306" r:id="rId8"/>
    <p:sldId id="310" r:id="rId9"/>
    <p:sldId id="311" r:id="rId10"/>
    <p:sldId id="312" r:id="rId11"/>
    <p:sldId id="313" r:id="rId12"/>
    <p:sldId id="308" r:id="rId13"/>
    <p:sldId id="309" r:id="rId14"/>
    <p:sldId id="314" r:id="rId15"/>
    <p:sldId id="317" r:id="rId16"/>
    <p:sldId id="318" r:id="rId17"/>
    <p:sldId id="319" r:id="rId18"/>
    <p:sldId id="320" r:id="rId19"/>
    <p:sldId id="263" r:id="rId20"/>
    <p:sldId id="316" r:id="rId21"/>
    <p:sldId id="315" r:id="rId22"/>
    <p:sldId id="300" r:id="rId23"/>
    <p:sldId id="264" r:id="rId24"/>
    <p:sldId id="273" r:id="rId25"/>
    <p:sldId id="304" r:id="rId26"/>
    <p:sldId id="262" r:id="rId27"/>
  </p:sldIdLst>
  <p:sldSz cx="12192000" cy="6858000"/>
  <p:notesSz cx="6858000" cy="931386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horzBarState="maximized">
    <p:restoredLeft sz="15000" autoAdjust="0"/>
    <p:restoredTop sz="94660"/>
  </p:normalViewPr>
  <p:slideViewPr>
    <p:cSldViewPr snapToGrid="0">
      <p:cViewPr varScale="1">
        <p:scale>
          <a:sx n="61" d="100"/>
          <a:sy n="61" d="100"/>
        </p:scale>
        <p:origin x="-102" y="-18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673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673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D442191-C85D-40F8-B3AE-E8AC54426D83}" type="datetimeFigureOut">
              <a:rPr lang="en-US" smtClean="0"/>
              <a:pPr/>
              <a:t>10/20/2013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35000" y="1163638"/>
            <a:ext cx="5588000" cy="31432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82296"/>
            <a:ext cx="5486400" cy="366733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46554"/>
            <a:ext cx="2971800" cy="46731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846554"/>
            <a:ext cx="2971800" cy="46731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C602954-3A6B-497E-8CAD-8CC77A60594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55946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7E469-E76D-4506-93AE-00EBB45EAD69}" type="datetimeFigureOut">
              <a:rPr lang="en-US" smtClean="0"/>
              <a:pPr/>
              <a:t>10/20/2013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0414D5-E642-40FE-B8F5-88F82B8EB10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90334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7E469-E76D-4506-93AE-00EBB45EAD69}" type="datetimeFigureOut">
              <a:rPr lang="en-US" smtClean="0"/>
              <a:pPr/>
              <a:t>10/20/2013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0414D5-E642-40FE-B8F5-88F82B8EB10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98063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7E469-E76D-4506-93AE-00EBB45EAD69}" type="datetimeFigureOut">
              <a:rPr lang="en-US" smtClean="0"/>
              <a:pPr/>
              <a:t>10/20/2013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0414D5-E642-40FE-B8F5-88F82B8EB10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16502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7E469-E76D-4506-93AE-00EBB45EAD69}" type="datetimeFigureOut">
              <a:rPr lang="en-US" smtClean="0"/>
              <a:pPr/>
              <a:t>10/20/2013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0414D5-E642-40FE-B8F5-88F82B8EB10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18961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7E469-E76D-4506-93AE-00EBB45EAD69}" type="datetimeFigureOut">
              <a:rPr lang="en-US" smtClean="0"/>
              <a:pPr/>
              <a:t>10/20/2013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0414D5-E642-40FE-B8F5-88F82B8EB10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56720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7E469-E76D-4506-93AE-00EBB45EAD69}" type="datetimeFigureOut">
              <a:rPr lang="en-US" smtClean="0"/>
              <a:pPr/>
              <a:t>10/20/2013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0414D5-E642-40FE-B8F5-88F82B8EB10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11646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7E469-E76D-4506-93AE-00EBB45EAD69}" type="datetimeFigureOut">
              <a:rPr lang="en-US" smtClean="0"/>
              <a:pPr/>
              <a:t>10/20/2013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0414D5-E642-40FE-B8F5-88F82B8EB10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564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7E469-E76D-4506-93AE-00EBB45EAD69}" type="datetimeFigureOut">
              <a:rPr lang="en-US" smtClean="0"/>
              <a:pPr/>
              <a:t>10/20/2013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0414D5-E642-40FE-B8F5-88F82B8EB10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14925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7E469-E76D-4506-93AE-00EBB45EAD69}" type="datetimeFigureOut">
              <a:rPr lang="en-US" smtClean="0"/>
              <a:pPr/>
              <a:t>10/20/2013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0414D5-E642-40FE-B8F5-88F82B8EB10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71196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7E469-E76D-4506-93AE-00EBB45EAD69}" type="datetimeFigureOut">
              <a:rPr lang="en-US" smtClean="0"/>
              <a:pPr/>
              <a:t>10/20/2013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0414D5-E642-40FE-B8F5-88F82B8EB10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94078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7E469-E76D-4506-93AE-00EBB45EAD69}" type="datetimeFigureOut">
              <a:rPr lang="en-US" smtClean="0"/>
              <a:pPr/>
              <a:t>10/20/2013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0414D5-E642-40FE-B8F5-88F82B8EB10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49933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27E469-E76D-4506-93AE-00EBB45EAD69}" type="datetimeFigureOut">
              <a:rPr lang="en-US" smtClean="0"/>
              <a:pPr/>
              <a:t>10/20/2013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0414D5-E642-40FE-B8F5-88F82B8EB10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1661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47482" y="1214438"/>
            <a:ext cx="9144000" cy="2387600"/>
          </a:xfrm>
        </p:spPr>
        <p:txBody>
          <a:bodyPr>
            <a:normAutofit/>
          </a:bodyPr>
          <a:lstStyle/>
          <a:p>
            <a:r>
              <a:rPr lang="en-US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Professors John &amp; Marie Murdoch 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698694" y="660698"/>
            <a:ext cx="10511275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72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Welcome to English Corner</a:t>
            </a:r>
            <a:endParaRPr lang="en-US" sz="72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pic>
        <p:nvPicPr>
          <p:cNvPr id="5" name="Content Placeholder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0383" y="2818332"/>
            <a:ext cx="3370320" cy="50635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1092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058" name="Text Box 2"/>
          <p:cNvSpPr txBox="1">
            <a:spLocks noChangeArrowheads="1"/>
          </p:cNvSpPr>
          <p:nvPr/>
        </p:nvSpPr>
        <p:spPr bwMode="auto">
          <a:xfrm>
            <a:off x="259465" y="5842337"/>
            <a:ext cx="11869917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dirty="0">
                <a:effectLst>
                  <a:outerShdw blurRad="38100" dist="38100" dir="2700000" algn="tl">
                    <a:srgbClr val="336699"/>
                  </a:outerShdw>
                </a:effectLst>
              </a:rPr>
              <a:t> </a:t>
            </a:r>
            <a:r>
              <a:rPr lang="en-US" sz="6000" dirty="0">
                <a:effectLst>
                  <a:outerShdw blurRad="38100" dist="38100" dir="2700000" algn="tl">
                    <a:srgbClr val="336699"/>
                  </a:outerShdw>
                </a:effectLst>
              </a:rPr>
              <a:t>Woman: without her, man is nothing.</a:t>
            </a:r>
          </a:p>
        </p:txBody>
      </p:sp>
      <p:pic>
        <p:nvPicPr>
          <p:cNvPr id="22531" name="Picture 3" descr="538px-Man-and-woman-ico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3251" y="914400"/>
            <a:ext cx="6102349" cy="510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1060" name="Text Box 4"/>
          <p:cNvSpPr txBox="1">
            <a:spLocks noChangeArrowheads="1"/>
          </p:cNvSpPr>
          <p:nvPr/>
        </p:nvSpPr>
        <p:spPr bwMode="auto">
          <a:xfrm>
            <a:off x="304800" y="273050"/>
            <a:ext cx="11887200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defRPr/>
            </a:pPr>
            <a:r>
              <a:rPr lang="en-US" dirty="0">
                <a:effectLst>
                  <a:outerShdw blurRad="38100" dist="38100" dir="2700000" algn="tl">
                    <a:srgbClr val="336699"/>
                  </a:outerShdw>
                </a:effectLst>
              </a:rPr>
              <a:t> </a:t>
            </a:r>
            <a:r>
              <a:rPr lang="en-US" sz="6000" dirty="0">
                <a:effectLst>
                  <a:outerShdw blurRad="38100" dist="38100" dir="2700000" algn="tl">
                    <a:srgbClr val="336699"/>
                  </a:outerShdw>
                </a:effectLst>
              </a:rPr>
              <a:t>Woman, without her man, is nothing.</a:t>
            </a:r>
          </a:p>
        </p:txBody>
      </p:sp>
    </p:spTree>
    <p:extLst>
      <p:ext uri="{BB962C8B-B14F-4D97-AF65-F5344CB8AC3E}">
        <p14:creationId xmlns:p14="http://schemas.microsoft.com/office/powerpoint/2010/main" val="490398002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10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010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10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010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10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010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010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010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15204lov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96068" y="1"/>
            <a:ext cx="12395200" cy="6911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2083" name="Text Box 3"/>
          <p:cNvSpPr txBox="1">
            <a:spLocks noChangeArrowheads="1"/>
          </p:cNvSpPr>
          <p:nvPr/>
        </p:nvSpPr>
        <p:spPr bwMode="auto">
          <a:xfrm>
            <a:off x="7122332" y="429250"/>
            <a:ext cx="4876800" cy="31700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4000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Without each other, </a:t>
            </a:r>
            <a:r>
              <a:rPr lang="en-US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men and women</a:t>
            </a:r>
            <a:r>
              <a:rPr lang="en-US" sz="4000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 would miss the most wonderful part of this life’s experience.</a:t>
            </a:r>
          </a:p>
        </p:txBody>
      </p:sp>
    </p:spTree>
    <p:extLst>
      <p:ext uri="{BB962C8B-B14F-4D97-AF65-F5344CB8AC3E}">
        <p14:creationId xmlns:p14="http://schemas.microsoft.com/office/powerpoint/2010/main" val="3593097027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Dating Customs in China &amp; America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>
            <a:noAutofit/>
          </a:bodyPr>
          <a:lstStyle/>
          <a:p>
            <a:pPr algn="ctr"/>
            <a:r>
              <a:rPr lang="en-US" sz="6000" dirty="0" smtClean="0"/>
              <a:t>China	</a:t>
            </a:r>
            <a:endParaRPr lang="en-US" sz="6000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"/>
          </p:nvPr>
        </p:nvSpPr>
        <p:spPr/>
        <p:txBody>
          <a:bodyPr>
            <a:noAutofit/>
          </a:bodyPr>
          <a:lstStyle/>
          <a:p>
            <a:pPr algn="ctr"/>
            <a:r>
              <a:rPr lang="en-US" sz="6000" dirty="0" smtClean="0"/>
              <a:t>America</a:t>
            </a:r>
            <a:endParaRPr lang="en-US" sz="6000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4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Boy asks girl (few exceptions)</a:t>
            </a:r>
          </a:p>
          <a:p>
            <a:r>
              <a:rPr lang="en-US" dirty="0" smtClean="0"/>
              <a:t>Boy pays for the date.</a:t>
            </a:r>
          </a:p>
          <a:p>
            <a:r>
              <a:rPr lang="en-US" dirty="0" smtClean="0"/>
              <a:t>Dating doesn’t start until age 16</a:t>
            </a:r>
          </a:p>
          <a:p>
            <a:r>
              <a:rPr lang="en-US" dirty="0" smtClean="0"/>
              <a:t>Double or group dating is most common.</a:t>
            </a:r>
          </a:p>
          <a:p>
            <a:r>
              <a:rPr lang="en-US" dirty="0" smtClean="0"/>
              <a:t>Dates may consist of dancing, dinner, playing games, watching a movie, and </a:t>
            </a:r>
            <a:r>
              <a:rPr lang="en-US" dirty="0" smtClean="0"/>
              <a:t>performing service </a:t>
            </a:r>
            <a:r>
              <a:rPr lang="en-US" dirty="0" smtClean="0"/>
              <a:t>projects.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3536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Dating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Questions</a:t>
            </a:r>
            <a:b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 your groups, please discuss the following: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Polite ways for attracting the attention of someone (of the opposite gender) with whom you wish to become acquainted.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Polite ways for a young man to ask a young woman on a date.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Identify three activities / dates that would be fun, but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costs little or no money.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Polite ways to tell someone no thank you when you do not want their attention.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What is the best strategy for dealing with someone who is too aggressive?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What is the role of intimacy in dating?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What is the right age to consider marriage?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>
              <a:buFont typeface="+mj-lt"/>
              <a:buAutoNum type="arabicPeriod"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1759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304800" y="5121276"/>
            <a:ext cx="11684000" cy="1736725"/>
          </a:xfrm>
        </p:spPr>
        <p:txBody>
          <a:bodyPr/>
          <a:lstStyle/>
          <a:p>
            <a:pPr algn="ctr" eaLnBrk="1" hangingPunct="1"/>
            <a:r>
              <a:rPr lang="en-US" altLang="zh-CN" sz="8000" dirty="0" smtClean="0">
                <a:latin typeface="Comic Sans MS" pitchFamily="66" charset="0"/>
                <a:ea typeface="宋体" pitchFamily="2" charset="-122"/>
              </a:rPr>
              <a:t>JOHNNY LINGO</a:t>
            </a:r>
          </a:p>
        </p:txBody>
      </p:sp>
      <p:pic>
        <p:nvPicPr>
          <p:cNvPr id="61443" name="Picture 3" descr="355995x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473" b="26523"/>
          <a:stretch>
            <a:fillRect/>
          </a:stretch>
        </p:blipFill>
        <p:spPr bwMode="auto">
          <a:xfrm>
            <a:off x="2032000" y="1"/>
            <a:ext cx="8187267" cy="528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43427757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D\Pictures\100 PPT pictures\world map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215781" cy="6451592"/>
          </a:xfrm>
          <a:prstGeom prst="rect">
            <a:avLst/>
          </a:prstGeom>
          <a:solidFill>
            <a:srgbClr val="FF0000"/>
          </a:solidFill>
          <a:extLst/>
        </p:spPr>
      </p:pic>
      <p:sp>
        <p:nvSpPr>
          <p:cNvPr id="2" name="Down Arrow 1"/>
          <p:cNvSpPr/>
          <p:nvPr/>
        </p:nvSpPr>
        <p:spPr>
          <a:xfrm>
            <a:off x="10972800" y="2736592"/>
            <a:ext cx="646176" cy="978408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3143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6" name="Text Box 4"/>
          <p:cNvSpPr txBox="1">
            <a:spLocks noChangeArrowheads="1"/>
          </p:cNvSpPr>
          <p:nvPr/>
        </p:nvSpPr>
        <p:spPr bwMode="auto">
          <a:xfrm>
            <a:off x="800200" y="3505201"/>
            <a:ext cx="11134993" cy="2862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>
            <a:lvl1pPr eaLnBrk="0" hangingPunct="0">
              <a:defRPr sz="3600" b="1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3600" b="1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3600" b="1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3600" b="1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3600" b="1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r>
              <a:rPr lang="en-US" sz="2000" u="sng" dirty="0" smtClean="0"/>
              <a:t>Story Line</a:t>
            </a:r>
          </a:p>
          <a:p>
            <a:endParaRPr lang="en-US" sz="2000" dirty="0"/>
          </a:p>
          <a:p>
            <a:r>
              <a:rPr lang="en-US" sz="2000" b="0" dirty="0" smtClean="0"/>
              <a:t>In this true </a:t>
            </a:r>
            <a:r>
              <a:rPr lang="en-US" sz="2000" b="0" dirty="0"/>
              <a:t>story, Johnny Lingo </a:t>
            </a:r>
            <a:r>
              <a:rPr lang="en-US" sz="2000" b="0" dirty="0" smtClean="0"/>
              <a:t>is </a:t>
            </a:r>
            <a:r>
              <a:rPr lang="en-US" sz="2000" b="0" dirty="0"/>
              <a:t>a </a:t>
            </a:r>
            <a:r>
              <a:rPr lang="en-US" sz="2000" i="1" dirty="0"/>
              <a:t>shrewd </a:t>
            </a:r>
            <a:r>
              <a:rPr lang="en-US" sz="2000" i="1" dirty="0" smtClean="0"/>
              <a:t>Polynesian </a:t>
            </a:r>
            <a:r>
              <a:rPr lang="en-US" sz="2000" i="1" dirty="0"/>
              <a:t>trader</a:t>
            </a:r>
            <a:r>
              <a:rPr lang="en-US" sz="2000" i="1" dirty="0" smtClean="0"/>
              <a:t>.</a:t>
            </a:r>
          </a:p>
          <a:p>
            <a:r>
              <a:rPr lang="en-US" altLang="zh-CN" sz="2000" i="1" dirty="0" smtClean="0">
                <a:solidFill>
                  <a:srgbClr val="FF0000"/>
                </a:solidFill>
                <a:ea typeface="宋体" pitchFamily="2" charset="-122"/>
              </a:rPr>
              <a:t>	shrewd</a:t>
            </a:r>
            <a:r>
              <a:rPr lang="en-US" altLang="zh-CN" sz="2000" b="0" i="1" dirty="0" smtClean="0">
                <a:solidFill>
                  <a:srgbClr val="FF0000"/>
                </a:solidFill>
                <a:ea typeface="宋体" pitchFamily="2" charset="-122"/>
              </a:rPr>
              <a:t> </a:t>
            </a:r>
            <a:r>
              <a:rPr lang="en-US" altLang="zh-CN" sz="2000" b="0" dirty="0" smtClean="0">
                <a:ea typeface="宋体" pitchFamily="2" charset="-122"/>
              </a:rPr>
              <a:t>– </a:t>
            </a:r>
            <a:r>
              <a:rPr lang="en-US" altLang="zh-CN" sz="2000" b="0" i="1" dirty="0" smtClean="0">
                <a:ea typeface="宋体" pitchFamily="2" charset="-122"/>
              </a:rPr>
              <a:t>smart or wise </a:t>
            </a:r>
            <a:r>
              <a:rPr lang="en-US" altLang="zh-CN" sz="2000" b="0" i="1" dirty="0">
                <a:ea typeface="宋体" pitchFamily="2" charset="-122"/>
              </a:rPr>
              <a:t>in business </a:t>
            </a:r>
            <a:r>
              <a:rPr lang="en-US" altLang="zh-CN" sz="2000" b="0" i="1" dirty="0" smtClean="0">
                <a:ea typeface="宋体" pitchFamily="2" charset="-122"/>
              </a:rPr>
              <a:t>matters</a:t>
            </a:r>
          </a:p>
          <a:p>
            <a:r>
              <a:rPr lang="en-US" sz="2000" i="1" dirty="0" smtClean="0">
                <a:solidFill>
                  <a:srgbClr val="FF0000"/>
                </a:solidFill>
              </a:rPr>
              <a:t>	Polynesian </a:t>
            </a:r>
            <a:r>
              <a:rPr lang="en-US" sz="2000" b="0" i="1" dirty="0" smtClean="0"/>
              <a:t>-  island people</a:t>
            </a:r>
            <a:endParaRPr lang="en-US" altLang="zh-CN" sz="2000" b="0" i="1" dirty="0">
              <a:ea typeface="宋体" pitchFamily="2" charset="-122"/>
            </a:endParaRPr>
          </a:p>
          <a:p>
            <a:r>
              <a:rPr lang="en-US" sz="2000" i="1" dirty="0" smtClean="0">
                <a:solidFill>
                  <a:srgbClr val="FF0000"/>
                </a:solidFill>
              </a:rPr>
              <a:t>	trader</a:t>
            </a:r>
            <a:r>
              <a:rPr lang="en-US" sz="2000" i="1" dirty="0" smtClean="0"/>
              <a:t> </a:t>
            </a:r>
            <a:r>
              <a:rPr lang="en-US" sz="2000" dirty="0" smtClean="0"/>
              <a:t>– </a:t>
            </a:r>
            <a:r>
              <a:rPr lang="en-US" sz="2000" b="0" i="1" dirty="0" smtClean="0"/>
              <a:t>person who buys and sells merchandise</a:t>
            </a:r>
          </a:p>
          <a:p>
            <a:r>
              <a:rPr lang="en-US" sz="2000" dirty="0" smtClean="0"/>
              <a:t>“He </a:t>
            </a:r>
            <a:r>
              <a:rPr lang="en-US" sz="2000" dirty="0"/>
              <a:t>is the </a:t>
            </a:r>
            <a:r>
              <a:rPr lang="en-US" sz="2000" i="1" dirty="0"/>
              <a:t>sharpest</a:t>
            </a:r>
            <a:r>
              <a:rPr lang="en-US" sz="2000" dirty="0"/>
              <a:t> trader in all the islands</a:t>
            </a:r>
            <a:r>
              <a:rPr lang="en-US" sz="2000" dirty="0" smtClean="0"/>
              <a:t>.” </a:t>
            </a:r>
          </a:p>
          <a:p>
            <a:r>
              <a:rPr lang="en-US" sz="2000" i="1" dirty="0">
                <a:solidFill>
                  <a:srgbClr val="FF0000"/>
                </a:solidFill>
              </a:rPr>
              <a:t>	</a:t>
            </a:r>
            <a:r>
              <a:rPr lang="en-US" sz="2000" i="1" dirty="0" smtClean="0">
                <a:solidFill>
                  <a:srgbClr val="FF0000"/>
                </a:solidFill>
              </a:rPr>
              <a:t>(very smart, bright, similar to shrewd)</a:t>
            </a:r>
          </a:p>
          <a:p>
            <a:r>
              <a:rPr lang="en-US" sz="2000" dirty="0" smtClean="0"/>
              <a:t> </a:t>
            </a:r>
            <a:r>
              <a:rPr lang="en-US" sz="2000" dirty="0"/>
              <a:t>The girls all </a:t>
            </a:r>
            <a:r>
              <a:rPr lang="en-US" sz="2000" i="1" dirty="0"/>
              <a:t>flutter like </a:t>
            </a:r>
            <a:r>
              <a:rPr lang="en-US" sz="2000" i="1" dirty="0" smtClean="0"/>
              <a:t>birds </a:t>
            </a:r>
            <a:r>
              <a:rPr lang="en-US" sz="2000" i="1" dirty="0" smtClean="0">
                <a:solidFill>
                  <a:srgbClr val="FF0000"/>
                </a:solidFill>
              </a:rPr>
              <a:t>(get excited)</a:t>
            </a:r>
            <a:r>
              <a:rPr lang="en-US" sz="2000" dirty="0" smtClean="0"/>
              <a:t> when </a:t>
            </a:r>
            <a:r>
              <a:rPr lang="en-US" sz="2000" dirty="0"/>
              <a:t>he </a:t>
            </a:r>
            <a:r>
              <a:rPr lang="en-US" sz="2000" dirty="0" smtClean="0"/>
              <a:t>comes around. 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2467" y="300709"/>
            <a:ext cx="6542725" cy="3675546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800200" y="990600"/>
            <a:ext cx="3601435" cy="175432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5400" dirty="0">
                <a:solidFill>
                  <a:schemeClr val="bg2">
                    <a:lumMod val="25000"/>
                  </a:schemeClr>
                </a:solidFill>
                <a:latin typeface="Comic Sans MS" pitchFamily="66" charset="0"/>
                <a:ea typeface="宋体" pitchFamily="2" charset="-122"/>
              </a:rPr>
              <a:t>JOHNNY </a:t>
            </a:r>
            <a:endParaRPr lang="en-US" altLang="zh-CN" sz="5400" dirty="0" smtClean="0">
              <a:solidFill>
                <a:schemeClr val="bg2">
                  <a:lumMod val="25000"/>
                </a:schemeClr>
              </a:solidFill>
              <a:latin typeface="Comic Sans MS" pitchFamily="66" charset="0"/>
              <a:ea typeface="宋体" pitchFamily="2" charset="-122"/>
            </a:endParaRPr>
          </a:p>
          <a:p>
            <a:pPr algn="ctr"/>
            <a:r>
              <a:rPr lang="en-US" altLang="zh-CN" sz="5400" dirty="0" smtClean="0">
                <a:solidFill>
                  <a:schemeClr val="bg2">
                    <a:lumMod val="25000"/>
                  </a:schemeClr>
                </a:solidFill>
                <a:latin typeface="Comic Sans MS" pitchFamily="66" charset="0"/>
                <a:ea typeface="宋体" pitchFamily="2" charset="-122"/>
              </a:rPr>
              <a:t>LINGO</a:t>
            </a:r>
            <a:endParaRPr lang="en-US" sz="5400" dirty="0">
              <a:solidFill>
                <a:schemeClr val="bg2">
                  <a:lumMod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4067442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6" name="Text Box 4"/>
          <p:cNvSpPr txBox="1">
            <a:spLocks noChangeArrowheads="1"/>
          </p:cNvSpPr>
          <p:nvPr/>
        </p:nvSpPr>
        <p:spPr bwMode="auto">
          <a:xfrm>
            <a:off x="914400" y="609600"/>
            <a:ext cx="10668000" cy="31085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>
            <a:lvl1pPr eaLnBrk="0" hangingPunct="0">
              <a:defRPr sz="3600" b="1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3600" b="1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3600" b="1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3600" b="1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3600" b="1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endParaRPr lang="en-US" sz="1600" dirty="0" smtClean="0"/>
          </a:p>
          <a:p>
            <a:r>
              <a:rPr lang="en-US" sz="2000" dirty="0" smtClean="0"/>
              <a:t>Johnny Lingo </a:t>
            </a:r>
            <a:r>
              <a:rPr lang="en-US" sz="2000" dirty="0"/>
              <a:t>has come to </a:t>
            </a:r>
            <a:r>
              <a:rPr lang="en-US" sz="2000" dirty="0" smtClean="0"/>
              <a:t>the </a:t>
            </a:r>
            <a:r>
              <a:rPr lang="en-US" sz="2000" dirty="0"/>
              <a:t>island to </a:t>
            </a:r>
            <a:r>
              <a:rPr lang="en-US" sz="2000" i="1" dirty="0"/>
              <a:t>bargain</a:t>
            </a:r>
            <a:r>
              <a:rPr lang="en-US" sz="2000" dirty="0"/>
              <a:t> </a:t>
            </a:r>
            <a:r>
              <a:rPr lang="en-US" sz="2000" dirty="0" smtClean="0"/>
              <a:t>for </a:t>
            </a:r>
            <a:r>
              <a:rPr lang="en-US" sz="2000" dirty="0"/>
              <a:t>a wife. On this island a man must give cows to his future wife’s </a:t>
            </a:r>
            <a:r>
              <a:rPr lang="en-US" sz="2000" dirty="0" smtClean="0"/>
              <a:t>father as the marriage settlement.</a:t>
            </a:r>
          </a:p>
          <a:p>
            <a:r>
              <a:rPr lang="en-US" sz="2000" dirty="0" smtClean="0"/>
              <a:t> </a:t>
            </a:r>
          </a:p>
          <a:p>
            <a:pPr eaLnBrk="1" hangingPunct="1"/>
            <a:r>
              <a:rPr lang="en-US" altLang="zh-CN" sz="2000" i="1" dirty="0" smtClean="0">
                <a:solidFill>
                  <a:srgbClr val="FF0000"/>
                </a:solidFill>
                <a:ea typeface="宋体" pitchFamily="2" charset="-122"/>
              </a:rPr>
              <a:t>	bargain</a:t>
            </a:r>
            <a:r>
              <a:rPr lang="en-US" altLang="zh-CN" sz="2000" b="0" i="1" dirty="0" smtClean="0">
                <a:ea typeface="宋体" pitchFamily="2" charset="-122"/>
              </a:rPr>
              <a:t> – make an agreement with future father-in-law on how many cows to give for his wife</a:t>
            </a:r>
            <a:endParaRPr lang="en-US" altLang="zh-CN" sz="2000" b="0" i="1" dirty="0">
              <a:latin typeface="Arial" charset="0"/>
              <a:ea typeface="宋体" pitchFamily="2" charset="-122"/>
            </a:endParaRPr>
          </a:p>
          <a:p>
            <a:r>
              <a:rPr lang="en-US" altLang="zh-CN" sz="2000" i="1" dirty="0" smtClean="0">
                <a:solidFill>
                  <a:srgbClr val="FF0000"/>
                </a:solidFill>
                <a:ea typeface="宋体" pitchFamily="2" charset="-122"/>
              </a:rPr>
              <a:t>	settlement</a:t>
            </a:r>
            <a:r>
              <a:rPr lang="en-US" altLang="zh-CN" sz="2000" dirty="0" smtClean="0">
                <a:ea typeface="宋体" pitchFamily="2" charset="-122"/>
              </a:rPr>
              <a:t> </a:t>
            </a:r>
            <a:r>
              <a:rPr lang="en-US" altLang="zh-CN" sz="2000" b="0" dirty="0" smtClean="0">
                <a:ea typeface="宋体" pitchFamily="2" charset="-122"/>
              </a:rPr>
              <a:t>- </a:t>
            </a:r>
            <a:r>
              <a:rPr lang="en-US" altLang="zh-CN" sz="2000" b="0" i="1" dirty="0">
                <a:ea typeface="宋体" pitchFamily="2" charset="-122"/>
              </a:rPr>
              <a:t>business agreement</a:t>
            </a:r>
          </a:p>
          <a:p>
            <a:r>
              <a:rPr lang="en-US" sz="2000" i="1" dirty="0" smtClean="0">
                <a:solidFill>
                  <a:srgbClr val="FF0000"/>
                </a:solidFill>
              </a:rPr>
              <a:t>	3 </a:t>
            </a:r>
            <a:r>
              <a:rPr lang="en-US" sz="2000" i="1" dirty="0">
                <a:solidFill>
                  <a:srgbClr val="FF0000"/>
                </a:solidFill>
              </a:rPr>
              <a:t>legged cow </a:t>
            </a:r>
            <a:r>
              <a:rPr lang="en-US" sz="2000" dirty="0"/>
              <a:t>– </a:t>
            </a:r>
            <a:r>
              <a:rPr lang="en-US" sz="2000" b="0" i="1" dirty="0"/>
              <a:t>an imperfect </a:t>
            </a:r>
            <a:r>
              <a:rPr lang="en-US" sz="2000" b="0" i="1" dirty="0" smtClean="0"/>
              <a:t>cow</a:t>
            </a:r>
          </a:p>
          <a:p>
            <a:endParaRPr lang="en-US" sz="2000" b="0" i="1" dirty="0"/>
          </a:p>
          <a:p>
            <a:r>
              <a:rPr lang="en-US" sz="2000" dirty="0" smtClean="0"/>
              <a:t>A long time ago when this story happened, girls got married very young</a:t>
            </a:r>
            <a:r>
              <a:rPr lang="en-US" sz="1800" dirty="0" smtClean="0"/>
              <a:t>.</a:t>
            </a:r>
            <a:endParaRPr lang="en-US" sz="1800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6401" y="4615123"/>
            <a:ext cx="6502400" cy="1935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5471757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6" name="Text Box 4"/>
          <p:cNvSpPr txBox="1">
            <a:spLocks noChangeArrowheads="1"/>
          </p:cNvSpPr>
          <p:nvPr/>
        </p:nvSpPr>
        <p:spPr bwMode="auto">
          <a:xfrm>
            <a:off x="572655" y="3276600"/>
            <a:ext cx="11379200" cy="2554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>
            <a:lvl1pPr eaLnBrk="0" hangingPunct="0">
              <a:defRPr sz="3600" b="1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3600" b="1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3600" b="1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3600" b="1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3600" b="1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r>
              <a:rPr lang="en-US" sz="1600" dirty="0" err="1" smtClean="0"/>
              <a:t>Mahana</a:t>
            </a:r>
            <a:r>
              <a:rPr lang="en-US" sz="1600" dirty="0" smtClean="0"/>
              <a:t>, the </a:t>
            </a:r>
            <a:r>
              <a:rPr lang="en-US" sz="1600" dirty="0"/>
              <a:t>young woman he </a:t>
            </a:r>
            <a:r>
              <a:rPr lang="en-US" sz="1600" dirty="0" smtClean="0"/>
              <a:t>wants to marry is considered </a:t>
            </a:r>
            <a:r>
              <a:rPr lang="en-US" sz="1600" dirty="0"/>
              <a:t>to be </a:t>
            </a:r>
            <a:r>
              <a:rPr lang="en-US" sz="1600" i="1" dirty="0" smtClean="0"/>
              <a:t>foolish and ugly</a:t>
            </a:r>
            <a:r>
              <a:rPr lang="en-US" sz="1600" dirty="0" smtClean="0"/>
              <a:t>.</a:t>
            </a:r>
          </a:p>
          <a:p>
            <a:r>
              <a:rPr lang="en-US" sz="1600" dirty="0" smtClean="0"/>
              <a:t> </a:t>
            </a:r>
            <a:r>
              <a:rPr lang="en-US" altLang="zh-CN" sz="1600" i="1" dirty="0">
                <a:solidFill>
                  <a:srgbClr val="FF0000"/>
                </a:solidFill>
                <a:ea typeface="宋体" pitchFamily="2" charset="-122"/>
              </a:rPr>
              <a:t>foolish</a:t>
            </a:r>
            <a:r>
              <a:rPr lang="en-US" altLang="zh-CN" sz="1600" b="0" i="1" dirty="0">
                <a:solidFill>
                  <a:srgbClr val="FF0000"/>
                </a:solidFill>
                <a:ea typeface="宋体" pitchFamily="2" charset="-122"/>
              </a:rPr>
              <a:t> </a:t>
            </a:r>
            <a:r>
              <a:rPr lang="en-US" altLang="zh-CN" sz="1600" b="0" i="1" dirty="0">
                <a:ea typeface="宋体" pitchFamily="2" charset="-122"/>
              </a:rPr>
              <a:t>- lack of common sense, </a:t>
            </a:r>
            <a:r>
              <a:rPr lang="en-US" altLang="zh-CN" sz="1600" b="0" i="1" dirty="0" smtClean="0">
                <a:ea typeface="宋体" pitchFamily="2" charset="-122"/>
              </a:rPr>
              <a:t>unwise</a:t>
            </a:r>
          </a:p>
          <a:p>
            <a:r>
              <a:rPr lang="en-US" altLang="zh-CN" sz="1600" i="1" dirty="0" smtClean="0">
                <a:solidFill>
                  <a:srgbClr val="FF0000"/>
                </a:solidFill>
                <a:ea typeface="宋体" pitchFamily="2" charset="-122"/>
              </a:rPr>
              <a:t> ugly </a:t>
            </a:r>
            <a:r>
              <a:rPr lang="en-US" altLang="zh-CN" sz="1600" b="0" i="1" dirty="0" smtClean="0">
                <a:ea typeface="宋体" pitchFamily="2" charset="-122"/>
              </a:rPr>
              <a:t>– not good looking</a:t>
            </a:r>
          </a:p>
          <a:p>
            <a:endParaRPr lang="en-US" altLang="zh-CN" sz="1600" b="0" i="1" dirty="0" smtClean="0">
              <a:ea typeface="宋体" pitchFamily="2" charset="-122"/>
            </a:endParaRPr>
          </a:p>
          <a:p>
            <a:r>
              <a:rPr lang="en-US" sz="1600" dirty="0" smtClean="0"/>
              <a:t>She was said to have </a:t>
            </a:r>
            <a:r>
              <a:rPr lang="en-US" sz="1600" dirty="0"/>
              <a:t>a </a:t>
            </a:r>
            <a:r>
              <a:rPr lang="en-US" sz="1600" i="1" dirty="0"/>
              <a:t>face like a </a:t>
            </a:r>
            <a:r>
              <a:rPr lang="en-US" sz="1600" i="1" dirty="0" smtClean="0">
                <a:solidFill>
                  <a:srgbClr val="FF0000"/>
                </a:solidFill>
              </a:rPr>
              <a:t>stone</a:t>
            </a:r>
            <a:r>
              <a:rPr lang="en-US" sz="1600" i="1" dirty="0" smtClean="0"/>
              <a:t> </a:t>
            </a:r>
            <a:r>
              <a:rPr lang="en-US" sz="1600" dirty="0" smtClean="0"/>
              <a:t>which would break a </a:t>
            </a:r>
            <a:r>
              <a:rPr lang="en-US" sz="1600" i="1" dirty="0" smtClean="0">
                <a:solidFill>
                  <a:srgbClr val="FF0000"/>
                </a:solidFill>
              </a:rPr>
              <a:t>mirror</a:t>
            </a:r>
            <a:r>
              <a:rPr lang="en-US" sz="1600" dirty="0" smtClean="0"/>
              <a:t> if she looked in it.</a:t>
            </a:r>
          </a:p>
          <a:p>
            <a:endParaRPr lang="en-US" sz="1600" dirty="0" smtClean="0"/>
          </a:p>
          <a:p>
            <a:r>
              <a:rPr lang="en-US" sz="1600" dirty="0" smtClean="0"/>
              <a:t>“She </a:t>
            </a:r>
            <a:r>
              <a:rPr lang="en-US" sz="1600" dirty="0"/>
              <a:t>looks like she’s </a:t>
            </a:r>
            <a:r>
              <a:rPr lang="en-US" sz="1600" i="1" dirty="0"/>
              <a:t>missed too many </a:t>
            </a:r>
            <a:r>
              <a:rPr lang="en-US" sz="1600" i="1" dirty="0" smtClean="0"/>
              <a:t>meals.” </a:t>
            </a:r>
            <a:r>
              <a:rPr lang="en-US" sz="1600" b="0" i="1" dirty="0" smtClean="0"/>
              <a:t>(she is too thin).</a:t>
            </a:r>
          </a:p>
          <a:p>
            <a:endParaRPr lang="en-US" sz="1600" b="0" i="1" dirty="0" smtClean="0"/>
          </a:p>
          <a:p>
            <a:r>
              <a:rPr lang="en-US" sz="1600" dirty="0" smtClean="0"/>
              <a:t>“…the </a:t>
            </a:r>
            <a:r>
              <a:rPr lang="en-US" sz="1600" dirty="0"/>
              <a:t>little </a:t>
            </a:r>
            <a:r>
              <a:rPr lang="en-US" sz="1600" dirty="0" smtClean="0"/>
              <a:t>shadow (</a:t>
            </a:r>
            <a:r>
              <a:rPr lang="en-US" altLang="zh-CN" sz="1600" b="0" i="1" dirty="0" err="1" smtClean="0">
                <a:ea typeface="宋体" pitchFamily="2" charset="-122"/>
              </a:rPr>
              <a:t>ying</a:t>
            </a:r>
            <a:r>
              <a:rPr lang="en-US" altLang="zh-CN" sz="1600" b="0" i="1" dirty="0" smtClean="0">
                <a:ea typeface="宋体" pitchFamily="2" charset="-122"/>
              </a:rPr>
              <a:t> </a:t>
            </a:r>
            <a:r>
              <a:rPr lang="en-US" altLang="zh-CN" sz="1600" b="0" i="1" dirty="0" err="1" smtClean="0">
                <a:ea typeface="宋体" pitchFamily="2" charset="-122"/>
              </a:rPr>
              <a:t>zi</a:t>
            </a:r>
            <a:r>
              <a:rPr lang="en-US" altLang="zh-CN" sz="1600" b="0" i="1" dirty="0" smtClean="0">
                <a:ea typeface="宋体" pitchFamily="2" charset="-122"/>
              </a:rPr>
              <a:t>) </a:t>
            </a:r>
            <a:r>
              <a:rPr lang="en-US" sz="1600" dirty="0" smtClean="0"/>
              <a:t>who </a:t>
            </a:r>
            <a:r>
              <a:rPr lang="en-US" sz="1600" dirty="0"/>
              <a:t>comes in who comes in every once in a while for a spool of </a:t>
            </a:r>
            <a:r>
              <a:rPr lang="en-US" sz="1600" dirty="0" smtClean="0"/>
              <a:t>thread.”</a:t>
            </a:r>
          </a:p>
          <a:p>
            <a:endParaRPr lang="en-US" sz="16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113"/>
          <a:stretch/>
        </p:blipFill>
        <p:spPr>
          <a:xfrm>
            <a:off x="2743199" y="1"/>
            <a:ext cx="6705167" cy="31004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3263274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EE506A-6572-4D7F-A7DF-D184AC2FA788}" type="slidenum">
              <a:rPr lang="en-US" smtClean="0"/>
              <a:pPr/>
              <a:t>19</a:t>
            </a:fld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3271234" y="2176529"/>
            <a:ext cx="4919730" cy="20928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130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Break</a:t>
            </a:r>
            <a:endParaRPr lang="en-US" sz="130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031" y="773293"/>
            <a:ext cx="3250794" cy="325079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5144" y="3607206"/>
            <a:ext cx="3250794" cy="32507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832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6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Introductions</a:t>
            </a:r>
            <a:endParaRPr lang="en-US" sz="6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Please stand and introduce yourself if this is your first English Corner.</a:t>
            </a:r>
          </a:p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What is your name?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Where are you from (hometown)?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What is one thing you did during this past summer?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Tell one thing you like to do in your free time?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9722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Text Box 2"/>
          <p:cNvSpPr txBox="1">
            <a:spLocks noChangeArrowheads="1"/>
          </p:cNvSpPr>
          <p:nvPr/>
        </p:nvSpPr>
        <p:spPr bwMode="auto">
          <a:xfrm>
            <a:off x="304800" y="66676"/>
            <a:ext cx="11684000" cy="671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800100" indent="-3429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257300" indent="-3429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714500" indent="-3429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171700" indent="-3429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62890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308610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54330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400050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buFontTx/>
              <a:buAutoNum type="arabicPeriod"/>
              <a:defRPr/>
            </a:pPr>
            <a:r>
              <a:rPr lang="en-US" sz="3100" smtClean="0">
                <a:solidFill>
                  <a:schemeClr val="folHlink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  Why did Mahanna feel she was of so little  </a:t>
            </a:r>
          </a:p>
          <a:p>
            <a:pPr>
              <a:defRPr/>
            </a:pPr>
            <a:r>
              <a:rPr lang="en-US" sz="3100" smtClean="0">
                <a:solidFill>
                  <a:schemeClr val="folHlink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     worth?</a:t>
            </a:r>
          </a:p>
          <a:p>
            <a:pPr>
              <a:buFontTx/>
              <a:buAutoNum type="arabicPeriod" startAt="2"/>
              <a:defRPr/>
            </a:pPr>
            <a:r>
              <a:rPr lang="en-US" sz="3100" smtClean="0">
                <a:effectLst>
                  <a:outerShdw blurRad="38100" dist="38100" dir="2700000" algn="tl">
                    <a:srgbClr val="336699"/>
                  </a:outerShdw>
                </a:effectLst>
              </a:rPr>
              <a:t>  Why did the other people in the village </a:t>
            </a:r>
          </a:p>
          <a:p>
            <a:pPr>
              <a:defRPr/>
            </a:pPr>
            <a:r>
              <a:rPr lang="en-US" sz="3100" smtClean="0">
                <a:effectLst>
                  <a:outerShdw blurRad="38100" dist="38100" dir="2700000" algn="tl">
                    <a:srgbClr val="336699"/>
                  </a:outerShdw>
                </a:effectLst>
              </a:rPr>
              <a:t>     think Mahanna was of so little worth?</a:t>
            </a:r>
          </a:p>
          <a:p>
            <a:pPr>
              <a:buFontTx/>
              <a:buAutoNum type="arabicPeriod" startAt="3"/>
              <a:defRPr/>
            </a:pPr>
            <a:r>
              <a:rPr lang="en-US" sz="3100" smtClean="0">
                <a:solidFill>
                  <a:schemeClr val="folHlink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  Why did Johnny Lingo pay more than</a:t>
            </a:r>
          </a:p>
          <a:p>
            <a:pPr>
              <a:defRPr/>
            </a:pPr>
            <a:r>
              <a:rPr lang="en-US" sz="3100" smtClean="0">
                <a:solidFill>
                  <a:schemeClr val="folHlink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     any other bridegroom had paid?</a:t>
            </a:r>
          </a:p>
          <a:p>
            <a:pPr>
              <a:buFontTx/>
              <a:buAutoNum type="arabicPeriod" startAt="4"/>
              <a:defRPr/>
            </a:pPr>
            <a:r>
              <a:rPr lang="en-US" sz="3100" smtClean="0">
                <a:effectLst>
                  <a:outerShdw blurRad="38100" dist="38100" dir="2700000" algn="tl">
                    <a:srgbClr val="336699"/>
                  </a:outerShdw>
                </a:effectLst>
              </a:rPr>
              <a:t>  Why did payment of the 8 cows make</a:t>
            </a:r>
          </a:p>
          <a:p>
            <a:pPr>
              <a:defRPr/>
            </a:pPr>
            <a:r>
              <a:rPr lang="en-US" sz="3100" smtClean="0">
                <a:effectLst>
                  <a:outerShdw blurRad="38100" dist="38100" dir="2700000" algn="tl">
                    <a:srgbClr val="336699"/>
                  </a:outerShdw>
                </a:effectLst>
              </a:rPr>
              <a:t>     such a difference in the way Mahanna </a:t>
            </a:r>
          </a:p>
          <a:p>
            <a:pPr>
              <a:defRPr/>
            </a:pPr>
            <a:r>
              <a:rPr lang="en-US" sz="3100" smtClean="0">
                <a:effectLst>
                  <a:outerShdw blurRad="38100" dist="38100" dir="2700000" algn="tl">
                    <a:srgbClr val="336699"/>
                  </a:outerShdw>
                </a:effectLst>
              </a:rPr>
              <a:t>     thought of herself?</a:t>
            </a:r>
          </a:p>
          <a:p>
            <a:pPr>
              <a:buFontTx/>
              <a:buAutoNum type="arabicPeriod" startAt="5"/>
              <a:defRPr/>
            </a:pPr>
            <a:r>
              <a:rPr lang="en-US" sz="3100" smtClean="0">
                <a:solidFill>
                  <a:schemeClr val="folHlink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  Did Johnny Lingo pay too much?</a:t>
            </a:r>
          </a:p>
          <a:p>
            <a:pPr>
              <a:buFontTx/>
              <a:buAutoNum type="arabicPeriod" startAt="5"/>
              <a:defRPr/>
            </a:pPr>
            <a:r>
              <a:rPr lang="en-US" sz="3100" smtClean="0">
                <a:effectLst>
                  <a:outerShdw blurRad="38100" dist="38100" dir="2700000" algn="tl">
                    <a:srgbClr val="336699"/>
                  </a:outerShdw>
                </a:effectLst>
              </a:rPr>
              <a:t>  Have you known any Johnny Lingos </a:t>
            </a:r>
          </a:p>
          <a:p>
            <a:pPr>
              <a:defRPr/>
            </a:pPr>
            <a:r>
              <a:rPr lang="en-US" sz="3100" smtClean="0">
                <a:effectLst>
                  <a:outerShdw blurRad="38100" dist="38100" dir="2700000" algn="tl">
                    <a:srgbClr val="336699"/>
                  </a:outerShdw>
                </a:effectLst>
              </a:rPr>
              <a:t>     in your life?</a:t>
            </a:r>
          </a:p>
          <a:p>
            <a:pPr>
              <a:defRPr/>
            </a:pPr>
            <a:r>
              <a:rPr lang="en-US" sz="3100" smtClean="0">
                <a:solidFill>
                  <a:schemeClr val="folHlink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7.  Have you known any Mahannas in your</a:t>
            </a:r>
          </a:p>
          <a:p>
            <a:pPr>
              <a:defRPr/>
            </a:pPr>
            <a:r>
              <a:rPr lang="en-US" sz="3100" smtClean="0">
                <a:solidFill>
                  <a:schemeClr val="folHlink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     life that you could or have helped?</a:t>
            </a:r>
            <a:r>
              <a:rPr lang="en-US" sz="3100" smtClean="0">
                <a:effectLst>
                  <a:outerShdw blurRad="38100" dist="38100" dir="2700000" algn="tl">
                    <a:srgbClr val="336699"/>
                  </a:outerShdw>
                </a:effectLst>
              </a:rPr>
              <a:t>      </a:t>
            </a:r>
          </a:p>
        </p:txBody>
      </p:sp>
    </p:spTree>
    <p:extLst>
      <p:ext uri="{BB962C8B-B14F-4D97-AF65-F5344CB8AC3E}">
        <p14:creationId xmlns:p14="http://schemas.microsoft.com/office/powerpoint/2010/main" val="1296049039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754" name="Picture 5" descr="rose-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1600" y="-76200"/>
            <a:ext cx="12395200" cy="6972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4755" name="TextBox 2"/>
          <p:cNvSpPr txBox="1">
            <a:spLocks noChangeArrowheads="1"/>
          </p:cNvSpPr>
          <p:nvPr/>
        </p:nvSpPr>
        <p:spPr bwMode="auto">
          <a:xfrm>
            <a:off x="508000" y="457201"/>
            <a:ext cx="10160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CN" altLang="en-US" sz="3600" b="0">
              <a:latin typeface="Comic Sans MS" pitchFamily="66" charset="0"/>
              <a:ea typeface="宋体" pitchFamily="2" charset="-122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030469" y="1"/>
            <a:ext cx="8137164" cy="1569660"/>
          </a:xfrm>
          <a:prstGeom prst="rect">
            <a:avLst/>
          </a:prstGeom>
          <a:noFill/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defRPr/>
            </a:pPr>
            <a:r>
              <a:rPr lang="en-US" sz="4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336699"/>
                  </a:outerShdw>
                </a:effectLst>
                <a:latin typeface="Comic Sans MS" pitchFamily="66" charset="0"/>
              </a:rPr>
              <a:t>Treat a person as he is and </a:t>
            </a:r>
          </a:p>
          <a:p>
            <a:pPr algn="ctr" eaLnBrk="1" hangingPunct="1">
              <a:defRPr/>
            </a:pPr>
            <a:r>
              <a:rPr lang="en-US" sz="4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336699"/>
                  </a:outerShdw>
                </a:effectLst>
                <a:latin typeface="Comic Sans MS" pitchFamily="66" charset="0"/>
              </a:rPr>
              <a:t>he will remain as he is.</a:t>
            </a:r>
            <a:endParaRPr lang="en-US" sz="4800" b="0" dirty="0" smtClean="0">
              <a:solidFill>
                <a:schemeClr val="bg1"/>
              </a:solidFill>
              <a:latin typeface="Comic Sans MS" pitchFamily="66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278913" y="3810001"/>
            <a:ext cx="9833141" cy="1569660"/>
          </a:xfrm>
          <a:prstGeom prst="rect">
            <a:avLst/>
          </a:prstGeom>
          <a:noFill/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defRPr/>
            </a:pPr>
            <a:r>
              <a:rPr lang="en-US" sz="4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336699"/>
                  </a:outerShdw>
                </a:effectLst>
                <a:latin typeface="Comic Sans MS" pitchFamily="66" charset="0"/>
              </a:rPr>
              <a:t>Treat him as he could be and </a:t>
            </a:r>
          </a:p>
          <a:p>
            <a:pPr algn="ctr" eaLnBrk="1" hangingPunct="1">
              <a:defRPr/>
            </a:pPr>
            <a:r>
              <a:rPr lang="en-US" sz="4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336699"/>
                  </a:outerShdw>
                </a:effectLst>
                <a:latin typeface="Comic Sans MS" pitchFamily="66" charset="0"/>
              </a:rPr>
              <a:t>he will become what he should be</a:t>
            </a:r>
            <a:r>
              <a:rPr lang="en-US" sz="4800" dirty="0" smtClean="0">
                <a:effectLst>
                  <a:outerShdw blurRad="38100" dist="38100" dir="2700000" algn="tl">
                    <a:srgbClr val="336699"/>
                  </a:outerShdw>
                </a:effectLst>
                <a:latin typeface="Comic Sans MS" pitchFamily="66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035932312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6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Talking Cards</a:t>
            </a:r>
            <a:endParaRPr lang="en-US" sz="6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Please form groups of 3-5 people.</a:t>
            </a:r>
          </a:p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You will be given a number of playing cards.</a:t>
            </a:r>
          </a:p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 turn, starting with the person whose birthday is closest to today’s date, draw a card from the top of the deck and answer the corresponding question.  </a:t>
            </a:r>
          </a:p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Then take turns answering questions, until you have use up all of your cards.</a:t>
            </a:r>
          </a:p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Please speak loudly enough for your group to hear and understand you.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2763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8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Vocabulary Builders</a:t>
            </a:r>
            <a:endParaRPr lang="en-US" sz="8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Instructions:</a:t>
            </a:r>
          </a:p>
          <a:p>
            <a:pPr lvl="1"/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Form groups of three or four people.</a:t>
            </a:r>
          </a:p>
          <a:p>
            <a:pPr lvl="1"/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Distribute the vocabulary card so each person in your group has one.</a:t>
            </a:r>
          </a:p>
          <a:p>
            <a:pPr lvl="1"/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Taking turns, each person then pronounces each word on his/her card.</a:t>
            </a:r>
          </a:p>
          <a:p>
            <a:pPr lvl="1"/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When everyone is finished, pass your card one person to the left and then each person pronounces the words on his/new card.</a:t>
            </a:r>
          </a:p>
          <a:p>
            <a:pPr lvl="1"/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Repeat the process until everyone has had a chance to pronounce the words on each card.</a:t>
            </a:r>
          </a:p>
          <a:p>
            <a:pPr lvl="1"/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Note: If someone needs help pronouncing a word, other group members should provide assistance.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2944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sz="7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Adjective Opposites </a:t>
            </a:r>
            <a:r>
              <a:rPr lang="en-US" sz="7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Crossword Puzzle</a:t>
            </a:r>
            <a:endParaRPr lang="en-US" sz="7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147597"/>
            <a:ext cx="10515600" cy="4351338"/>
          </a:xfrm>
        </p:spPr>
        <p:txBody>
          <a:bodyPr/>
          <a:lstStyle/>
          <a:p>
            <a:r>
              <a:rPr lang="en-US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Form groups of 3 or 4.</a:t>
            </a:r>
          </a:p>
          <a:p>
            <a:r>
              <a:rPr lang="en-US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Working together complete the crossword puzzle; no technology please.</a:t>
            </a:r>
          </a:p>
          <a:p>
            <a:r>
              <a:rPr lang="en-US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When completed come to the front and check your answers.</a:t>
            </a:r>
            <a:endParaRPr lang="en-US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7252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What are some of the topics you would like to discuss in class and/or English Corners?</a:t>
            </a:r>
            <a:endParaRPr lang="en-US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EE506A-6572-4D7F-A7DF-D184AC2FA788}" type="slidenum">
              <a:rPr lang="en-US" smtClean="0"/>
              <a:pPr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3400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1416516" y="2967335"/>
            <a:ext cx="9358972" cy="230832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7200" b="1" cap="none" spc="0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Questions for </a:t>
            </a:r>
            <a:r>
              <a:rPr lang="en-US" sz="7200" b="1" cap="none" spc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and from</a:t>
            </a:r>
          </a:p>
          <a:p>
            <a:pPr algn="ctr"/>
            <a:r>
              <a:rPr lang="en-US" sz="7200" b="1" cap="none" spc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sz="7200" b="1" cap="none" spc="0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Professors.</a:t>
            </a:r>
            <a:endParaRPr lang="en-US" sz="7200" b="1" cap="none" spc="0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027463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English Corner’s Goals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 improve oral English skills—we speak only English. </a:t>
            </a:r>
          </a:p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 improve English listening skills.</a:t>
            </a:r>
          </a:p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 meet new friends.</a:t>
            </a:r>
          </a:p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 build social skills.</a:t>
            </a:r>
          </a:p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 learn about American and Chinese Cultures.</a:t>
            </a:r>
          </a:p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 share ideas and opinions.</a:t>
            </a:r>
          </a:p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Let’s have fun!</a:t>
            </a:r>
          </a:p>
        </p:txBody>
      </p:sp>
    </p:spTree>
    <p:extLst>
      <p:ext uri="{BB962C8B-B14F-4D97-AF65-F5344CB8AC3E}">
        <p14:creationId xmlns:p14="http://schemas.microsoft.com/office/powerpoint/2010/main" val="6925606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569333"/>
            <a:ext cx="105156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en-US" sz="6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Next English Corner</a:t>
            </a:r>
            <a:br>
              <a:rPr lang="en-US" sz="6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6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October 29, 2013</a:t>
            </a:r>
            <a:br>
              <a:rPr lang="en-US" sz="6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6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 PM</a:t>
            </a:r>
            <a:endParaRPr lang="en-US" sz="6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506662"/>
            <a:ext cx="1051560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7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next English Corner </a:t>
            </a:r>
          </a:p>
          <a:p>
            <a:pPr marL="0" indent="0" algn="ctr">
              <a:buNone/>
            </a:pPr>
            <a:r>
              <a:rPr lang="en-US" sz="7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will be in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Room 218-this same room.</a:t>
            </a:r>
            <a:endParaRPr lang="en-US" sz="7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3945" y="278969"/>
            <a:ext cx="2816113" cy="19062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888888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8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Your Discussion Topics</a:t>
            </a:r>
            <a:endParaRPr lang="en-US" sz="8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Instructions: </a:t>
            </a:r>
          </a:p>
          <a:p>
            <a:pPr lvl="1"/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Form groups of 3-6 so you can face each other.</a:t>
            </a:r>
          </a:p>
          <a:p>
            <a:pPr lvl="1"/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 discussing each topic:  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ou will first have 3 minutes to define the topic / problem / issue.  Second, you will have 5 minutes to discuss possible solutions.  Third, we will select one person from each group to summarize the group’s discussion.</a:t>
            </a:r>
          </a:p>
          <a:p>
            <a:pPr lvl="2"/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Topic: Ways to be in harmony with the people with whom you share living quarters.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7657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8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8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Limericks are short (sometimes serious; sometime silly) poems that are fun to recite.</a:t>
            </a:r>
          </a:p>
          <a:p>
            <a:pPr marL="0" indent="0">
              <a:buNone/>
            </a:pPr>
            <a: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A: 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What is a limerick, Mother?</a:t>
            </a:r>
            <a:b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A: 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It's a form of verse, said brother</a:t>
            </a:r>
            <a:b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B: 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which lines one and two </a:t>
            </a:r>
            <a:b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B: 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Rhyme with five when it's through </a:t>
            </a:r>
            <a:b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A: 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 three and four rhyme with each other.</a:t>
            </a:r>
          </a:p>
          <a:p>
            <a:pPr marL="0" indent="0">
              <a:buNone/>
            </a:pPr>
            <a:endParaRPr lang="en-US" sz="4400" dirty="0" smtClean="0"/>
          </a:p>
        </p:txBody>
      </p:sp>
      <p:sp>
        <p:nvSpPr>
          <p:cNvPr id="4" name="Rectangle 3"/>
          <p:cNvSpPr/>
          <p:nvPr/>
        </p:nvSpPr>
        <p:spPr>
          <a:xfrm>
            <a:off x="1162373" y="780103"/>
            <a:ext cx="892702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5400" b="1" dirty="0">
                <a:solidFill>
                  <a:srgbClr val="FF0000"/>
                </a:solidFill>
              </a:rPr>
              <a:t>Did anyone write a Limerick?</a:t>
            </a:r>
            <a:endParaRPr lang="en-US" sz="5400" dirty="0"/>
          </a:p>
        </p:txBody>
      </p:sp>
    </p:spTree>
    <p:extLst>
      <p:ext uri="{BB962C8B-B14F-4D97-AF65-F5344CB8AC3E}">
        <p14:creationId xmlns:p14="http://schemas.microsoft.com/office/powerpoint/2010/main" val="2455485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8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8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Limericks are short (sometimes serious; sometime silly) poems that are fun to recite.</a:t>
            </a:r>
          </a:p>
          <a:p>
            <a:pPr marL="0" indent="0">
              <a:buNone/>
            </a:pPr>
            <a: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A: 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There was a pretty girl named Marie,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A: 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Who I 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hoped 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my attention she would see,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B: 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So, I asked her to dance, 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B: 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Oh 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how 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we did 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prance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A: 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And my love for her was the key!</a:t>
            </a:r>
            <a:endParaRPr lang="en-US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4400" dirty="0" smtClean="0"/>
          </a:p>
        </p:txBody>
      </p:sp>
      <p:sp>
        <p:nvSpPr>
          <p:cNvPr id="4" name="Rectangle 3"/>
          <p:cNvSpPr/>
          <p:nvPr/>
        </p:nvSpPr>
        <p:spPr>
          <a:xfrm>
            <a:off x="1162373" y="780103"/>
            <a:ext cx="892702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5400" b="1" dirty="0" smtClean="0">
                <a:solidFill>
                  <a:srgbClr val="FF0000"/>
                </a:solidFill>
              </a:rPr>
              <a:t>One More Limerick</a:t>
            </a:r>
            <a:endParaRPr lang="en-US" sz="54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40660" y="4013894"/>
            <a:ext cx="2651340" cy="36472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990050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724" name="Text Box 4"/>
          <p:cNvSpPr txBox="1">
            <a:spLocks noChangeArrowheads="1"/>
          </p:cNvSpPr>
          <p:nvPr/>
        </p:nvSpPr>
        <p:spPr bwMode="auto">
          <a:xfrm>
            <a:off x="304800" y="4264026"/>
            <a:ext cx="11988800" cy="19389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defRPr/>
            </a:pPr>
            <a:r>
              <a:rPr lang="en-US" sz="4000" dirty="0">
                <a:effectLst>
                  <a:outerShdw blurRad="38100" dist="38100" dir="2700000" algn="tl">
                    <a:srgbClr val="336699"/>
                  </a:outerShdw>
                </a:effectLst>
              </a:rPr>
              <a:t>An English professor wrote the words, “woman without her man is nothing” on the blackboard and directed his students to punctuate it correctly.   </a:t>
            </a:r>
          </a:p>
        </p:txBody>
      </p:sp>
      <p:pic>
        <p:nvPicPr>
          <p:cNvPr id="20483" name="Picture 6" descr="6a00e5529185638833012877a9d42f970c-320pi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0000" y="1"/>
            <a:ext cx="7315200" cy="3908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15552795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binocula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1600" y="115295"/>
            <a:ext cx="12700000" cy="697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0035" name="Text Box 3"/>
          <p:cNvSpPr txBox="1">
            <a:spLocks noChangeArrowheads="1"/>
          </p:cNvSpPr>
          <p:nvPr/>
        </p:nvSpPr>
        <p:spPr bwMode="auto">
          <a:xfrm>
            <a:off x="304800" y="385764"/>
            <a:ext cx="11182164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6000" dirty="0">
                <a:effectLst>
                  <a:outerShdw blurRad="38100" dist="38100" dir="2700000" algn="tl">
                    <a:srgbClr val="336699"/>
                  </a:outerShdw>
                </a:effectLst>
              </a:rPr>
              <a:t>woman without her man is nothing</a:t>
            </a:r>
          </a:p>
        </p:txBody>
      </p:sp>
    </p:spTree>
    <p:extLst>
      <p:ext uri="{BB962C8B-B14F-4D97-AF65-F5344CB8AC3E}">
        <p14:creationId xmlns:p14="http://schemas.microsoft.com/office/powerpoint/2010/main" val="2973166381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753</TotalTime>
  <Words>1009</Words>
  <Application>Microsoft Office PowerPoint</Application>
  <PresentationFormat>Custom</PresentationFormat>
  <Paragraphs>124</Paragraphs>
  <Slides>26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27" baseType="lpstr">
      <vt:lpstr>Office Theme</vt:lpstr>
      <vt:lpstr>Professors John &amp; Marie Murdoch  </vt:lpstr>
      <vt:lpstr>Introductions</vt:lpstr>
      <vt:lpstr>English Corner’s Goals</vt:lpstr>
      <vt:lpstr>Next English Corner October 29, 2013 7 PM</vt:lpstr>
      <vt:lpstr>Your Discussion Topics</vt:lpstr>
      <vt:lpstr> </vt:lpstr>
      <vt:lpstr> </vt:lpstr>
      <vt:lpstr>PowerPoint Presentation</vt:lpstr>
      <vt:lpstr>PowerPoint Presentation</vt:lpstr>
      <vt:lpstr>PowerPoint Presentation</vt:lpstr>
      <vt:lpstr>PowerPoint Presentation</vt:lpstr>
      <vt:lpstr>Dating Customs in China &amp; America</vt:lpstr>
      <vt:lpstr>Dating Questions In your groups, please discuss the following:</vt:lpstr>
      <vt:lpstr>JOHNNY LINGO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Talking Cards</vt:lpstr>
      <vt:lpstr>Vocabulary Builders</vt:lpstr>
      <vt:lpstr>Adjective Opposites Crossword Puzzle</vt:lpstr>
      <vt:lpstr>What are some of the topics you would like to discuss in class and/or English Corners?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Professors John &amp; Marie Murdoch</dc:title>
  <dc:creator>John Murdoch</dc:creator>
  <cp:lastModifiedBy>murdjohn</cp:lastModifiedBy>
  <cp:revision>77</cp:revision>
  <cp:lastPrinted>2013-09-23T08:57:36Z</cp:lastPrinted>
  <dcterms:created xsi:type="dcterms:W3CDTF">2013-09-17T00:49:18Z</dcterms:created>
  <dcterms:modified xsi:type="dcterms:W3CDTF">2013-10-21T03:23:13Z</dcterms:modified>
</cp:coreProperties>
</file>