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69" r:id="rId3"/>
    <p:sldId id="258" r:id="rId4"/>
    <p:sldId id="267" r:id="rId5"/>
    <p:sldId id="265" r:id="rId6"/>
    <p:sldId id="270" r:id="rId7"/>
    <p:sldId id="306" r:id="rId8"/>
    <p:sldId id="310" r:id="rId9"/>
    <p:sldId id="311" r:id="rId10"/>
    <p:sldId id="312" r:id="rId11"/>
    <p:sldId id="313" r:id="rId12"/>
    <p:sldId id="308" r:id="rId13"/>
    <p:sldId id="309" r:id="rId14"/>
    <p:sldId id="314" r:id="rId15"/>
    <p:sldId id="317" r:id="rId16"/>
    <p:sldId id="318" r:id="rId17"/>
    <p:sldId id="319" r:id="rId18"/>
    <p:sldId id="320" r:id="rId19"/>
    <p:sldId id="263" r:id="rId20"/>
    <p:sldId id="316" r:id="rId21"/>
    <p:sldId id="315" r:id="rId22"/>
    <p:sldId id="300" r:id="rId23"/>
    <p:sldId id="264" r:id="rId24"/>
    <p:sldId id="273" r:id="rId25"/>
    <p:sldId id="304" r:id="rId26"/>
    <p:sldId id="262" r:id="rId27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-102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42191-C85D-40F8-B3AE-E8AC54426D83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02954-3A6B-497E-8CAD-8CC77A6059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9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0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5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7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6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9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1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0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9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7E469-E76D-4506-93AE-00EBB45EAD69}" type="datetimeFigureOut">
              <a:rPr lang="en-US" smtClean="0"/>
              <a:pPr/>
              <a:t>10/20/2013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482" y="1214438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Professors John &amp; Marie Murdoch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8694" y="660698"/>
            <a:ext cx="105112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Welcome to English Corner</a:t>
            </a:r>
            <a:endParaRPr lang="en-US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383" y="2818332"/>
            <a:ext cx="3370320" cy="506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259465" y="5842337"/>
            <a:ext cx="1186991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 </a:t>
            </a:r>
            <a:r>
              <a:rPr lang="en-US" sz="60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Woman: without her, man is nothing.</a:t>
            </a:r>
          </a:p>
        </p:txBody>
      </p:sp>
      <p:pic>
        <p:nvPicPr>
          <p:cNvPr id="22531" name="Picture 3" descr="538px-Man-and-woman-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1" y="914400"/>
            <a:ext cx="6102349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304800" y="273050"/>
            <a:ext cx="11887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 </a:t>
            </a:r>
            <a:r>
              <a:rPr lang="en-US" sz="60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Woman, without her man, is nothing.</a:t>
            </a:r>
          </a:p>
        </p:txBody>
      </p:sp>
    </p:spTree>
    <p:extLst>
      <p:ext uri="{BB962C8B-B14F-4D97-AF65-F5344CB8AC3E}">
        <p14:creationId xmlns:p14="http://schemas.microsoft.com/office/powerpoint/2010/main" val="49039800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1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1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1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1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1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1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5204lo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068" y="1"/>
            <a:ext cx="12395200" cy="691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083" name="Text Box 3"/>
          <p:cNvSpPr txBox="1">
            <a:spLocks noChangeArrowheads="1"/>
          </p:cNvSpPr>
          <p:nvPr/>
        </p:nvSpPr>
        <p:spPr bwMode="auto">
          <a:xfrm>
            <a:off x="7122332" y="429250"/>
            <a:ext cx="487680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Without each other, 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men and women</a:t>
            </a:r>
            <a:r>
              <a:rPr lang="en-U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would miss the most wonderful part of this life’s experience.</a:t>
            </a:r>
          </a:p>
        </p:txBody>
      </p:sp>
    </p:spTree>
    <p:extLst>
      <p:ext uri="{BB962C8B-B14F-4D97-AF65-F5344CB8AC3E}">
        <p14:creationId xmlns:p14="http://schemas.microsoft.com/office/powerpoint/2010/main" val="359309702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Dating Customs in China &amp; America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>China	</a:t>
            </a:r>
            <a:endParaRPr lang="en-US" sz="6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>America</a:t>
            </a:r>
            <a:endParaRPr lang="en-US" sz="60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Boy asks girl (few exceptions)</a:t>
            </a:r>
          </a:p>
          <a:p>
            <a:r>
              <a:rPr lang="en-US" dirty="0" smtClean="0"/>
              <a:t>Boy pays for the date.</a:t>
            </a:r>
          </a:p>
          <a:p>
            <a:r>
              <a:rPr lang="en-US" dirty="0" smtClean="0"/>
              <a:t>Dating doesn’t start until age 16</a:t>
            </a:r>
          </a:p>
          <a:p>
            <a:r>
              <a:rPr lang="en-US" dirty="0" smtClean="0"/>
              <a:t>Double or group dating is most common.</a:t>
            </a:r>
          </a:p>
          <a:p>
            <a:r>
              <a:rPr lang="en-US" dirty="0" smtClean="0"/>
              <a:t>Dates may consist of dancing, dinner, playing games, watching a movie, and </a:t>
            </a:r>
            <a:r>
              <a:rPr lang="en-US" dirty="0" smtClean="0"/>
              <a:t>performing service </a:t>
            </a:r>
            <a:r>
              <a:rPr lang="en-US" dirty="0" smtClean="0"/>
              <a:t>projects.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53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your groups, please discuss the following: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Polite ways for attracting the attention of someone (of the opposite gender) with whom you wish to become acquainted.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Polite ways for a young man to ask a young woman on a date.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three activities / dates that would be fun, but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costs little or no money.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Polite ways to tell someone no thank you when you do not want their attention.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best strategy for dealing with someone who is too aggressive?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role of intimacy in dating?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right age to consider marriage?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75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04800" y="5121276"/>
            <a:ext cx="11684000" cy="1736725"/>
          </a:xfrm>
        </p:spPr>
        <p:txBody>
          <a:bodyPr/>
          <a:lstStyle/>
          <a:p>
            <a:pPr algn="ctr" eaLnBrk="1" hangingPunct="1"/>
            <a:r>
              <a:rPr lang="en-US" altLang="zh-CN" sz="8000" dirty="0" smtClean="0">
                <a:latin typeface="Comic Sans MS" pitchFamily="66" charset="0"/>
                <a:ea typeface="宋体" pitchFamily="2" charset="-122"/>
              </a:rPr>
              <a:t>JOHNNY LINGO</a:t>
            </a:r>
          </a:p>
        </p:txBody>
      </p:sp>
      <p:pic>
        <p:nvPicPr>
          <p:cNvPr id="61443" name="Picture 3" descr="355995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3" b="26523"/>
          <a:stretch>
            <a:fillRect/>
          </a:stretch>
        </p:blipFill>
        <p:spPr bwMode="auto">
          <a:xfrm>
            <a:off x="2032000" y="1"/>
            <a:ext cx="8187267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42775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\Pictures\100 PPT pictures\world 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781" cy="6451592"/>
          </a:xfrm>
          <a:prstGeom prst="rect">
            <a:avLst/>
          </a:prstGeom>
          <a:solidFill>
            <a:srgbClr val="FF0000"/>
          </a:solidFill>
          <a:extLst/>
        </p:spPr>
      </p:pic>
      <p:sp>
        <p:nvSpPr>
          <p:cNvPr id="2" name="Down Arrow 1"/>
          <p:cNvSpPr/>
          <p:nvPr/>
        </p:nvSpPr>
        <p:spPr>
          <a:xfrm>
            <a:off x="10972800" y="2736592"/>
            <a:ext cx="646176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4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800200" y="3505201"/>
            <a:ext cx="1113499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sz="2000" u="sng" dirty="0" smtClean="0"/>
              <a:t>Story Line</a:t>
            </a:r>
          </a:p>
          <a:p>
            <a:endParaRPr lang="en-US" sz="2000" dirty="0"/>
          </a:p>
          <a:p>
            <a:r>
              <a:rPr lang="en-US" sz="2000" b="0" dirty="0" smtClean="0"/>
              <a:t>In this true </a:t>
            </a:r>
            <a:r>
              <a:rPr lang="en-US" sz="2000" b="0" dirty="0"/>
              <a:t>story, Johnny Lingo </a:t>
            </a:r>
            <a:r>
              <a:rPr lang="en-US" sz="2000" b="0" dirty="0" smtClean="0"/>
              <a:t>is </a:t>
            </a:r>
            <a:r>
              <a:rPr lang="en-US" sz="2000" b="0" dirty="0"/>
              <a:t>a </a:t>
            </a:r>
            <a:r>
              <a:rPr lang="en-US" sz="2000" i="1" dirty="0"/>
              <a:t>shrewd </a:t>
            </a:r>
            <a:r>
              <a:rPr lang="en-US" sz="2000" i="1" dirty="0" smtClean="0"/>
              <a:t>Polynesian </a:t>
            </a:r>
            <a:r>
              <a:rPr lang="en-US" sz="2000" i="1" dirty="0"/>
              <a:t>trader</a:t>
            </a:r>
            <a:r>
              <a:rPr lang="en-US" sz="2000" i="1" dirty="0" smtClean="0"/>
              <a:t>.</a:t>
            </a:r>
          </a:p>
          <a:p>
            <a:r>
              <a:rPr lang="en-US" altLang="zh-CN" sz="2000" i="1" dirty="0" smtClean="0">
                <a:solidFill>
                  <a:srgbClr val="FF0000"/>
                </a:solidFill>
                <a:ea typeface="宋体" pitchFamily="2" charset="-122"/>
              </a:rPr>
              <a:t>	shrewd</a:t>
            </a:r>
            <a:r>
              <a:rPr lang="en-US" altLang="zh-CN" sz="2000" b="0" i="1" dirty="0" smtClean="0">
                <a:solidFill>
                  <a:srgbClr val="FF0000"/>
                </a:solidFill>
                <a:ea typeface="宋体" pitchFamily="2" charset="-122"/>
              </a:rPr>
              <a:t> </a:t>
            </a:r>
            <a:r>
              <a:rPr lang="en-US" altLang="zh-CN" sz="2000" b="0" dirty="0" smtClean="0">
                <a:ea typeface="宋体" pitchFamily="2" charset="-122"/>
              </a:rPr>
              <a:t>– </a:t>
            </a:r>
            <a:r>
              <a:rPr lang="en-US" altLang="zh-CN" sz="2000" b="0" i="1" dirty="0" smtClean="0">
                <a:ea typeface="宋体" pitchFamily="2" charset="-122"/>
              </a:rPr>
              <a:t>smart or wise </a:t>
            </a:r>
            <a:r>
              <a:rPr lang="en-US" altLang="zh-CN" sz="2000" b="0" i="1" dirty="0">
                <a:ea typeface="宋体" pitchFamily="2" charset="-122"/>
              </a:rPr>
              <a:t>in business </a:t>
            </a:r>
            <a:r>
              <a:rPr lang="en-US" altLang="zh-CN" sz="2000" b="0" i="1" dirty="0" smtClean="0">
                <a:ea typeface="宋体" pitchFamily="2" charset="-122"/>
              </a:rPr>
              <a:t>matters</a:t>
            </a:r>
          </a:p>
          <a:p>
            <a:r>
              <a:rPr lang="en-US" sz="2000" i="1" dirty="0" smtClean="0">
                <a:solidFill>
                  <a:srgbClr val="FF0000"/>
                </a:solidFill>
              </a:rPr>
              <a:t>	Polynesian </a:t>
            </a:r>
            <a:r>
              <a:rPr lang="en-US" sz="2000" b="0" i="1" dirty="0" smtClean="0"/>
              <a:t>-  island people</a:t>
            </a:r>
            <a:endParaRPr lang="en-US" altLang="zh-CN" sz="2000" b="0" i="1" dirty="0">
              <a:ea typeface="宋体" pitchFamily="2" charset="-122"/>
            </a:endParaRPr>
          </a:p>
          <a:p>
            <a:r>
              <a:rPr lang="en-US" sz="2000" i="1" dirty="0" smtClean="0">
                <a:solidFill>
                  <a:srgbClr val="FF0000"/>
                </a:solidFill>
              </a:rPr>
              <a:t>	trader</a:t>
            </a:r>
            <a:r>
              <a:rPr lang="en-US" sz="2000" i="1" dirty="0" smtClean="0"/>
              <a:t> </a:t>
            </a:r>
            <a:r>
              <a:rPr lang="en-US" sz="2000" dirty="0" smtClean="0"/>
              <a:t>– </a:t>
            </a:r>
            <a:r>
              <a:rPr lang="en-US" sz="2000" b="0" i="1" dirty="0" smtClean="0"/>
              <a:t>person who buys and sells merchandise</a:t>
            </a:r>
          </a:p>
          <a:p>
            <a:r>
              <a:rPr lang="en-US" sz="2000" dirty="0" smtClean="0"/>
              <a:t>“He </a:t>
            </a:r>
            <a:r>
              <a:rPr lang="en-US" sz="2000" dirty="0"/>
              <a:t>is the </a:t>
            </a:r>
            <a:r>
              <a:rPr lang="en-US" sz="2000" i="1" dirty="0"/>
              <a:t>sharpest</a:t>
            </a:r>
            <a:r>
              <a:rPr lang="en-US" sz="2000" dirty="0"/>
              <a:t> trader in all the islands</a:t>
            </a:r>
            <a:r>
              <a:rPr lang="en-US" sz="2000" dirty="0" smtClean="0"/>
              <a:t>.” </a:t>
            </a:r>
          </a:p>
          <a:p>
            <a:r>
              <a:rPr lang="en-US" sz="2000" i="1" dirty="0">
                <a:solidFill>
                  <a:srgbClr val="FF0000"/>
                </a:solidFill>
              </a:rPr>
              <a:t>	</a:t>
            </a:r>
            <a:r>
              <a:rPr lang="en-US" sz="2000" i="1" dirty="0" smtClean="0">
                <a:solidFill>
                  <a:srgbClr val="FF0000"/>
                </a:solidFill>
              </a:rPr>
              <a:t>(very smart, bright, similar to shrewd)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The girls all </a:t>
            </a:r>
            <a:r>
              <a:rPr lang="en-US" sz="2000" i="1" dirty="0"/>
              <a:t>flutter like </a:t>
            </a:r>
            <a:r>
              <a:rPr lang="en-US" sz="2000" i="1" dirty="0" smtClean="0"/>
              <a:t>birds </a:t>
            </a:r>
            <a:r>
              <a:rPr lang="en-US" sz="2000" i="1" dirty="0" smtClean="0">
                <a:solidFill>
                  <a:srgbClr val="FF0000"/>
                </a:solidFill>
              </a:rPr>
              <a:t>(get excited)</a:t>
            </a:r>
            <a:r>
              <a:rPr lang="en-US" sz="2000" dirty="0" smtClean="0"/>
              <a:t> when </a:t>
            </a:r>
            <a:r>
              <a:rPr lang="en-US" sz="2000" dirty="0"/>
              <a:t>he </a:t>
            </a:r>
            <a:r>
              <a:rPr lang="en-US" sz="2000" dirty="0" smtClean="0"/>
              <a:t>comes around.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467" y="300709"/>
            <a:ext cx="6542725" cy="36755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00200" y="990600"/>
            <a:ext cx="360143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宋体" pitchFamily="2" charset="-122"/>
              </a:rPr>
              <a:t>JOHNNY </a:t>
            </a:r>
            <a:endParaRPr lang="en-US" altLang="zh-CN" sz="54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ea typeface="宋体" pitchFamily="2" charset="-122"/>
            </a:endParaRPr>
          </a:p>
          <a:p>
            <a:pPr algn="ctr"/>
            <a:r>
              <a:rPr lang="en-US" altLang="zh-CN" sz="5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宋体" pitchFamily="2" charset="-122"/>
              </a:rPr>
              <a:t>LINGO</a:t>
            </a:r>
            <a:endParaRPr lang="en-US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06744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14400" y="609600"/>
            <a:ext cx="10668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endParaRPr lang="en-US" sz="1600" dirty="0" smtClean="0"/>
          </a:p>
          <a:p>
            <a:r>
              <a:rPr lang="en-US" sz="2000" dirty="0" smtClean="0"/>
              <a:t>Johnny Lingo </a:t>
            </a:r>
            <a:r>
              <a:rPr lang="en-US" sz="2000" dirty="0"/>
              <a:t>has come to </a:t>
            </a:r>
            <a:r>
              <a:rPr lang="en-US" sz="2000" dirty="0" smtClean="0"/>
              <a:t>the </a:t>
            </a:r>
            <a:r>
              <a:rPr lang="en-US" sz="2000" dirty="0"/>
              <a:t>island to </a:t>
            </a:r>
            <a:r>
              <a:rPr lang="en-US" sz="2000" i="1" dirty="0"/>
              <a:t>bargain</a:t>
            </a:r>
            <a:r>
              <a:rPr lang="en-US" sz="2000" dirty="0"/>
              <a:t> </a:t>
            </a:r>
            <a:r>
              <a:rPr lang="en-US" sz="2000" dirty="0" smtClean="0"/>
              <a:t>for </a:t>
            </a:r>
            <a:r>
              <a:rPr lang="en-US" sz="2000" dirty="0"/>
              <a:t>a wife. On this island a man must give cows to his future wife’s </a:t>
            </a:r>
            <a:r>
              <a:rPr lang="en-US" sz="2000" dirty="0" smtClean="0"/>
              <a:t>father as the marriage settlement.</a:t>
            </a:r>
          </a:p>
          <a:p>
            <a:r>
              <a:rPr lang="en-US" sz="2000" dirty="0" smtClean="0"/>
              <a:t> </a:t>
            </a:r>
          </a:p>
          <a:p>
            <a:pPr eaLnBrk="1" hangingPunct="1"/>
            <a:r>
              <a:rPr lang="en-US" altLang="zh-CN" sz="2000" i="1" dirty="0" smtClean="0">
                <a:solidFill>
                  <a:srgbClr val="FF0000"/>
                </a:solidFill>
                <a:ea typeface="宋体" pitchFamily="2" charset="-122"/>
              </a:rPr>
              <a:t>	bargain</a:t>
            </a:r>
            <a:r>
              <a:rPr lang="en-US" altLang="zh-CN" sz="2000" b="0" i="1" dirty="0" smtClean="0">
                <a:ea typeface="宋体" pitchFamily="2" charset="-122"/>
              </a:rPr>
              <a:t> – make an agreement with future father-in-law on how many cows to give for his wife</a:t>
            </a:r>
            <a:endParaRPr lang="en-US" altLang="zh-CN" sz="2000" b="0" i="1" dirty="0">
              <a:latin typeface="Arial" charset="0"/>
              <a:ea typeface="宋体" pitchFamily="2" charset="-122"/>
            </a:endParaRPr>
          </a:p>
          <a:p>
            <a:r>
              <a:rPr lang="en-US" altLang="zh-CN" sz="2000" i="1" dirty="0" smtClean="0">
                <a:solidFill>
                  <a:srgbClr val="FF0000"/>
                </a:solidFill>
                <a:ea typeface="宋体" pitchFamily="2" charset="-122"/>
              </a:rPr>
              <a:t>	settlement</a:t>
            </a:r>
            <a:r>
              <a:rPr lang="en-US" altLang="zh-CN" sz="2000" dirty="0" smtClean="0">
                <a:ea typeface="宋体" pitchFamily="2" charset="-122"/>
              </a:rPr>
              <a:t> </a:t>
            </a:r>
            <a:r>
              <a:rPr lang="en-US" altLang="zh-CN" sz="2000" b="0" dirty="0" smtClean="0">
                <a:ea typeface="宋体" pitchFamily="2" charset="-122"/>
              </a:rPr>
              <a:t>- </a:t>
            </a:r>
            <a:r>
              <a:rPr lang="en-US" altLang="zh-CN" sz="2000" b="0" i="1" dirty="0">
                <a:ea typeface="宋体" pitchFamily="2" charset="-122"/>
              </a:rPr>
              <a:t>business agreement</a:t>
            </a:r>
          </a:p>
          <a:p>
            <a:r>
              <a:rPr lang="en-US" sz="2000" i="1" dirty="0" smtClean="0">
                <a:solidFill>
                  <a:srgbClr val="FF0000"/>
                </a:solidFill>
              </a:rPr>
              <a:t>	3 </a:t>
            </a:r>
            <a:r>
              <a:rPr lang="en-US" sz="2000" i="1" dirty="0">
                <a:solidFill>
                  <a:srgbClr val="FF0000"/>
                </a:solidFill>
              </a:rPr>
              <a:t>legged cow </a:t>
            </a:r>
            <a:r>
              <a:rPr lang="en-US" sz="2000" dirty="0"/>
              <a:t>– </a:t>
            </a:r>
            <a:r>
              <a:rPr lang="en-US" sz="2000" b="0" i="1" dirty="0"/>
              <a:t>an imperfect </a:t>
            </a:r>
            <a:r>
              <a:rPr lang="en-US" sz="2000" b="0" i="1" dirty="0" smtClean="0"/>
              <a:t>cow</a:t>
            </a:r>
          </a:p>
          <a:p>
            <a:endParaRPr lang="en-US" sz="2000" b="0" i="1" dirty="0"/>
          </a:p>
          <a:p>
            <a:r>
              <a:rPr lang="en-US" sz="2000" dirty="0" smtClean="0"/>
              <a:t>A long time ago when this story happened, girls got married very young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01" y="4615123"/>
            <a:ext cx="6502400" cy="19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47175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72655" y="3276600"/>
            <a:ext cx="11379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sz="1600" dirty="0" err="1" smtClean="0"/>
              <a:t>Mahana</a:t>
            </a:r>
            <a:r>
              <a:rPr lang="en-US" sz="1600" dirty="0" smtClean="0"/>
              <a:t>, the </a:t>
            </a:r>
            <a:r>
              <a:rPr lang="en-US" sz="1600" dirty="0"/>
              <a:t>young woman he </a:t>
            </a:r>
            <a:r>
              <a:rPr lang="en-US" sz="1600" dirty="0" smtClean="0"/>
              <a:t>wants to marry is considered </a:t>
            </a:r>
            <a:r>
              <a:rPr lang="en-US" sz="1600" dirty="0"/>
              <a:t>to be </a:t>
            </a:r>
            <a:r>
              <a:rPr lang="en-US" sz="1600" i="1" dirty="0" smtClean="0"/>
              <a:t>foolish and ugly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 </a:t>
            </a:r>
            <a:r>
              <a:rPr lang="en-US" altLang="zh-CN" sz="1600" i="1" dirty="0">
                <a:solidFill>
                  <a:srgbClr val="FF0000"/>
                </a:solidFill>
                <a:ea typeface="宋体" pitchFamily="2" charset="-122"/>
              </a:rPr>
              <a:t>foolish</a:t>
            </a:r>
            <a:r>
              <a:rPr lang="en-US" altLang="zh-CN" sz="1600" b="0" i="1" dirty="0">
                <a:solidFill>
                  <a:srgbClr val="FF0000"/>
                </a:solidFill>
                <a:ea typeface="宋体" pitchFamily="2" charset="-122"/>
              </a:rPr>
              <a:t> </a:t>
            </a:r>
            <a:r>
              <a:rPr lang="en-US" altLang="zh-CN" sz="1600" b="0" i="1" dirty="0">
                <a:ea typeface="宋体" pitchFamily="2" charset="-122"/>
              </a:rPr>
              <a:t>- lack of common sense, </a:t>
            </a:r>
            <a:r>
              <a:rPr lang="en-US" altLang="zh-CN" sz="1600" b="0" i="1" dirty="0" smtClean="0">
                <a:ea typeface="宋体" pitchFamily="2" charset="-122"/>
              </a:rPr>
              <a:t>unwise</a:t>
            </a:r>
          </a:p>
          <a:p>
            <a:r>
              <a:rPr lang="en-US" altLang="zh-CN" sz="1600" i="1" dirty="0" smtClean="0">
                <a:solidFill>
                  <a:srgbClr val="FF0000"/>
                </a:solidFill>
                <a:ea typeface="宋体" pitchFamily="2" charset="-122"/>
              </a:rPr>
              <a:t> ugly </a:t>
            </a:r>
            <a:r>
              <a:rPr lang="en-US" altLang="zh-CN" sz="1600" b="0" i="1" dirty="0" smtClean="0">
                <a:ea typeface="宋体" pitchFamily="2" charset="-122"/>
              </a:rPr>
              <a:t>– not good looking</a:t>
            </a:r>
          </a:p>
          <a:p>
            <a:endParaRPr lang="en-US" altLang="zh-CN" sz="1600" b="0" i="1" dirty="0" smtClean="0">
              <a:ea typeface="宋体" pitchFamily="2" charset="-122"/>
            </a:endParaRPr>
          </a:p>
          <a:p>
            <a:r>
              <a:rPr lang="en-US" sz="1600" dirty="0" smtClean="0"/>
              <a:t>She was said to have </a:t>
            </a:r>
            <a:r>
              <a:rPr lang="en-US" sz="1600" dirty="0"/>
              <a:t>a </a:t>
            </a:r>
            <a:r>
              <a:rPr lang="en-US" sz="1600" i="1" dirty="0"/>
              <a:t>face like a </a:t>
            </a:r>
            <a:r>
              <a:rPr lang="en-US" sz="1600" i="1" dirty="0" smtClean="0">
                <a:solidFill>
                  <a:srgbClr val="FF0000"/>
                </a:solidFill>
              </a:rPr>
              <a:t>stone</a:t>
            </a:r>
            <a:r>
              <a:rPr lang="en-US" sz="1600" i="1" dirty="0" smtClean="0"/>
              <a:t> </a:t>
            </a:r>
            <a:r>
              <a:rPr lang="en-US" sz="1600" dirty="0" smtClean="0"/>
              <a:t>which would break a </a:t>
            </a:r>
            <a:r>
              <a:rPr lang="en-US" sz="1600" i="1" dirty="0" smtClean="0">
                <a:solidFill>
                  <a:srgbClr val="FF0000"/>
                </a:solidFill>
              </a:rPr>
              <a:t>mirror</a:t>
            </a:r>
            <a:r>
              <a:rPr lang="en-US" sz="1600" dirty="0" smtClean="0"/>
              <a:t> if she looked in it.</a:t>
            </a:r>
          </a:p>
          <a:p>
            <a:endParaRPr lang="en-US" sz="1600" dirty="0" smtClean="0"/>
          </a:p>
          <a:p>
            <a:r>
              <a:rPr lang="en-US" sz="1600" dirty="0" smtClean="0"/>
              <a:t>“She </a:t>
            </a:r>
            <a:r>
              <a:rPr lang="en-US" sz="1600" dirty="0"/>
              <a:t>looks like she’s </a:t>
            </a:r>
            <a:r>
              <a:rPr lang="en-US" sz="1600" i="1" dirty="0"/>
              <a:t>missed too many </a:t>
            </a:r>
            <a:r>
              <a:rPr lang="en-US" sz="1600" i="1" dirty="0" smtClean="0"/>
              <a:t>meals.” </a:t>
            </a:r>
            <a:r>
              <a:rPr lang="en-US" sz="1600" b="0" i="1" dirty="0" smtClean="0"/>
              <a:t>(she is too thin).</a:t>
            </a:r>
          </a:p>
          <a:p>
            <a:endParaRPr lang="en-US" sz="1600" b="0" i="1" dirty="0" smtClean="0"/>
          </a:p>
          <a:p>
            <a:r>
              <a:rPr lang="en-US" sz="1600" dirty="0" smtClean="0"/>
              <a:t>“…the </a:t>
            </a:r>
            <a:r>
              <a:rPr lang="en-US" sz="1600" dirty="0"/>
              <a:t>little </a:t>
            </a:r>
            <a:r>
              <a:rPr lang="en-US" sz="1600" dirty="0" smtClean="0"/>
              <a:t>shadow (</a:t>
            </a:r>
            <a:r>
              <a:rPr lang="en-US" altLang="zh-CN" sz="1600" b="0" i="1" dirty="0" err="1" smtClean="0">
                <a:ea typeface="宋体" pitchFamily="2" charset="-122"/>
              </a:rPr>
              <a:t>ying</a:t>
            </a:r>
            <a:r>
              <a:rPr lang="en-US" altLang="zh-CN" sz="1600" b="0" i="1" dirty="0" smtClean="0">
                <a:ea typeface="宋体" pitchFamily="2" charset="-122"/>
              </a:rPr>
              <a:t> </a:t>
            </a:r>
            <a:r>
              <a:rPr lang="en-US" altLang="zh-CN" sz="1600" b="0" i="1" dirty="0" err="1" smtClean="0">
                <a:ea typeface="宋体" pitchFamily="2" charset="-122"/>
              </a:rPr>
              <a:t>zi</a:t>
            </a:r>
            <a:r>
              <a:rPr lang="en-US" altLang="zh-CN" sz="1600" b="0" i="1" dirty="0" smtClean="0">
                <a:ea typeface="宋体" pitchFamily="2" charset="-122"/>
              </a:rPr>
              <a:t>) </a:t>
            </a:r>
            <a:r>
              <a:rPr lang="en-US" sz="1600" dirty="0" smtClean="0"/>
              <a:t>who </a:t>
            </a:r>
            <a:r>
              <a:rPr lang="en-US" sz="1600" dirty="0"/>
              <a:t>comes in who comes in every once in a while for a spool of </a:t>
            </a:r>
            <a:r>
              <a:rPr lang="en-US" sz="1600" dirty="0" smtClean="0"/>
              <a:t>thread.”</a:t>
            </a:r>
          </a:p>
          <a:p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13"/>
          <a:stretch/>
        </p:blipFill>
        <p:spPr>
          <a:xfrm>
            <a:off x="2743199" y="1"/>
            <a:ext cx="6705167" cy="310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26327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506A-6572-4D7F-A7DF-D184AC2FA78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71234" y="2176529"/>
            <a:ext cx="49197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Break</a:t>
            </a:r>
            <a:endParaRPr lang="en-US" sz="13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1" y="773293"/>
            <a:ext cx="3250794" cy="3250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144" y="3607206"/>
            <a:ext cx="3250794" cy="3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Introductions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stand and introduce yourself if this is your first English Corner.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name?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are you from (hometown)?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one thing you did during this past summer?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Tell one thing you like to do in your free time?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7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304800" y="66676"/>
            <a:ext cx="11684000" cy="671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n-US" sz="310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Why did Mahanna feel she was of so little  </a:t>
            </a:r>
          </a:p>
          <a:p>
            <a:pPr>
              <a:defRPr/>
            </a:pPr>
            <a:r>
              <a:rPr lang="en-US" sz="310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worth?</a:t>
            </a:r>
          </a:p>
          <a:p>
            <a:pPr>
              <a:buFontTx/>
              <a:buAutoNum type="arabicPeriod" startAt="2"/>
              <a:defRPr/>
            </a:pPr>
            <a:r>
              <a:rPr lang="en-US" sz="310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  Why did the other people in the village </a:t>
            </a:r>
          </a:p>
          <a:p>
            <a:pPr>
              <a:defRPr/>
            </a:pPr>
            <a:r>
              <a:rPr lang="en-US" sz="310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     think Mahanna was of so little worth?</a:t>
            </a:r>
          </a:p>
          <a:p>
            <a:pPr>
              <a:buFontTx/>
              <a:buAutoNum type="arabicPeriod" startAt="3"/>
              <a:defRPr/>
            </a:pPr>
            <a:r>
              <a:rPr lang="en-US" sz="310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Why did Johnny Lingo pay more than</a:t>
            </a:r>
          </a:p>
          <a:p>
            <a:pPr>
              <a:defRPr/>
            </a:pPr>
            <a:r>
              <a:rPr lang="en-US" sz="310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any other bridegroom had paid?</a:t>
            </a:r>
          </a:p>
          <a:p>
            <a:pPr>
              <a:buFontTx/>
              <a:buAutoNum type="arabicPeriod" startAt="4"/>
              <a:defRPr/>
            </a:pPr>
            <a:r>
              <a:rPr lang="en-US" sz="310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  Why did payment of the 8 cows make</a:t>
            </a:r>
          </a:p>
          <a:p>
            <a:pPr>
              <a:defRPr/>
            </a:pPr>
            <a:r>
              <a:rPr lang="en-US" sz="310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     such a difference in the way Mahanna </a:t>
            </a:r>
          </a:p>
          <a:p>
            <a:pPr>
              <a:defRPr/>
            </a:pPr>
            <a:r>
              <a:rPr lang="en-US" sz="310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     thought of herself?</a:t>
            </a:r>
          </a:p>
          <a:p>
            <a:pPr>
              <a:buFontTx/>
              <a:buAutoNum type="arabicPeriod" startAt="5"/>
              <a:defRPr/>
            </a:pPr>
            <a:r>
              <a:rPr lang="en-US" sz="310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Did Johnny Lingo pay too much?</a:t>
            </a:r>
          </a:p>
          <a:p>
            <a:pPr>
              <a:buFontTx/>
              <a:buAutoNum type="arabicPeriod" startAt="5"/>
              <a:defRPr/>
            </a:pPr>
            <a:r>
              <a:rPr lang="en-US" sz="310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  Have you known any Johnny Lingos </a:t>
            </a:r>
          </a:p>
          <a:p>
            <a:pPr>
              <a:defRPr/>
            </a:pPr>
            <a:r>
              <a:rPr lang="en-US" sz="310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     in your life?</a:t>
            </a:r>
          </a:p>
          <a:p>
            <a:pPr>
              <a:defRPr/>
            </a:pPr>
            <a:r>
              <a:rPr lang="en-US" sz="310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7.  Have you known any Mahannas in your</a:t>
            </a:r>
          </a:p>
          <a:p>
            <a:pPr>
              <a:defRPr/>
            </a:pPr>
            <a:r>
              <a:rPr lang="en-US" sz="310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life that you could or have helped?</a:t>
            </a:r>
            <a:r>
              <a:rPr lang="en-US" sz="310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29604903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5" descr="rose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0" y="-76200"/>
            <a:ext cx="12395200" cy="697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Box 2"/>
          <p:cNvSpPr txBox="1">
            <a:spLocks noChangeArrowheads="1"/>
          </p:cNvSpPr>
          <p:nvPr/>
        </p:nvSpPr>
        <p:spPr bwMode="auto">
          <a:xfrm>
            <a:off x="508000" y="457201"/>
            <a:ext cx="10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3600" b="0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0469" y="1"/>
            <a:ext cx="8137164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Treat a person as he is and </a:t>
            </a:r>
          </a:p>
          <a:p>
            <a:pPr algn="ctr"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he will remain as he is.</a:t>
            </a:r>
            <a:endParaRPr lang="en-US" sz="4800" b="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8913" y="3810001"/>
            <a:ext cx="9833141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Treat him as he could be and </a:t>
            </a:r>
          </a:p>
          <a:p>
            <a:pPr algn="ctr"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he will become what he should be</a:t>
            </a:r>
            <a:r>
              <a:rPr lang="en-US" sz="4800" dirty="0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593231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Talking Cards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form groups of 3-5 people.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will be given a number of playing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turn, starting with the person whose birthday is closest to today’s date, draw a card from the top of the deck and answer the corresponding question. 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 take turns answering questions, until you have use up all of your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speak loudly enough for your group to hear and understand you.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76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Vocabulary Builders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three or four people.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 the vocabulary card so each person in your group has one.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Taking turns, each person then pronounces each word on his/her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everyone is finished, pass your card one person to the left and then each person pronounces the words on his/new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Repeat the process until everyone has had a chance to pronounce the words on each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If someone needs help pronouncing a word, other group members should provide assistance.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4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Adjective Opposites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Crossword Puzzle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7597"/>
            <a:ext cx="10515600" cy="4351338"/>
          </a:xfrm>
        </p:spPr>
        <p:txBody>
          <a:bodyPr/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3 or 4.</a:t>
            </a:r>
          </a:p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together complete the crossword puzzle; no technology please.</a:t>
            </a:r>
          </a:p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completed come to the front and check your answers.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25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some of the topics you would like to discuss in class and/or English Corners?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506A-6572-4D7F-A7DF-D184AC2FA78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40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6516" y="2967335"/>
            <a:ext cx="935897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Questions for </a:t>
            </a:r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from</a:t>
            </a:r>
          </a:p>
          <a:p>
            <a:pPr algn="ctr"/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Professors.</a:t>
            </a:r>
            <a:endParaRPr lang="en-US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746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 Corner’s Goals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oral English skills—we speak only English.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English listening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meet new friends.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social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learn about American and Chinese Cultures.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share ideas and opinions.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Let’s have fun!</a:t>
            </a:r>
          </a:p>
        </p:txBody>
      </p:sp>
    </p:spTree>
    <p:extLst>
      <p:ext uri="{BB962C8B-B14F-4D97-AF65-F5344CB8AC3E}">
        <p14:creationId xmlns:p14="http://schemas.microsoft.com/office/powerpoint/2010/main" val="6925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933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English Corner</a:t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 29, 2013</a:t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PM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next English Corner </a:t>
            </a:r>
          </a:p>
          <a:p>
            <a:pPr marL="0" indent="0" algn="ctr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be in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Room 218-this same room.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45" y="278969"/>
            <a:ext cx="2816113" cy="190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8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Discussion Topics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 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3-6 so you can face each other.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discussing each topic: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 will first have 3 minutes to define the topic / problem / issue.  Second, you will have 5 minutes to discuss possible solutions.  Third, we will select one person from each group to summarize the group’s discussion.</a:t>
            </a:r>
          </a:p>
          <a:p>
            <a:pPr lvl="2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Topic: Ways to be in harmony with the people with whom you share living quarters.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6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are short (sometimes serious; sometime silly) poems that are fun to recite.</a:t>
            </a:r>
          </a:p>
          <a:p>
            <a:pPr marL="0" indent="0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limerick, Mother?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It's a form of verse, said brother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which lines one and two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Rhyme with five when it's through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three and four rhyme with each other.</a:t>
            </a: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62373" y="780103"/>
            <a:ext cx="89270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Did anyone write a Limerick?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45548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are short (sometimes serious; sometime silly) poems that are fun to recite.</a:t>
            </a:r>
          </a:p>
          <a:p>
            <a:pPr marL="0" indent="0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was a pretty girl named Marie,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I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hoped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attention she would see,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So, I asked her to dance,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did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prance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my love for her was the key!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62373" y="780103"/>
            <a:ext cx="89270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One More Limerick</a:t>
            </a:r>
            <a:endParaRPr lang="en-US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660" y="4013894"/>
            <a:ext cx="2651340" cy="3647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00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304800" y="4264026"/>
            <a:ext cx="119888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40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An English professor wrote the words, “woman without her man is nothing” on the blackboard and directed his students to punctuate it correctly.   </a:t>
            </a:r>
          </a:p>
        </p:txBody>
      </p:sp>
      <p:pic>
        <p:nvPicPr>
          <p:cNvPr id="20483" name="Picture 6" descr="6a00e5529185638833012877a9d42f970c-320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1"/>
            <a:ext cx="73152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55279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binoc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0" y="115295"/>
            <a:ext cx="12700000" cy="697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0035" name="Text Box 3"/>
          <p:cNvSpPr txBox="1">
            <a:spLocks noChangeArrowheads="1"/>
          </p:cNvSpPr>
          <p:nvPr/>
        </p:nvSpPr>
        <p:spPr bwMode="auto">
          <a:xfrm>
            <a:off x="304800" y="385764"/>
            <a:ext cx="1118216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woman without her man is nothing</a:t>
            </a:r>
          </a:p>
        </p:txBody>
      </p:sp>
    </p:spTree>
    <p:extLst>
      <p:ext uri="{BB962C8B-B14F-4D97-AF65-F5344CB8AC3E}">
        <p14:creationId xmlns:p14="http://schemas.microsoft.com/office/powerpoint/2010/main" val="297316638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1009</Words>
  <Application>Microsoft Office PowerPoint</Application>
  <PresentationFormat>Custom</PresentationFormat>
  <Paragraphs>124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Professors John &amp; Marie Murdoch  </vt:lpstr>
      <vt:lpstr>Introductions</vt:lpstr>
      <vt:lpstr>English Corner’s Goals</vt:lpstr>
      <vt:lpstr>Next English Corner October 29, 2013 7 PM</vt:lpstr>
      <vt:lpstr>Your Discussion Topics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Dating Customs in China &amp; America</vt:lpstr>
      <vt:lpstr>Dating Questions In your groups, please discuss the following:</vt:lpstr>
      <vt:lpstr>JOHNNY LINGO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Talking Cards</vt:lpstr>
      <vt:lpstr>Vocabulary Builders</vt:lpstr>
      <vt:lpstr>Adjective Opposites Crossword Puzzle</vt:lpstr>
      <vt:lpstr>What are some of the topics you would like to discuss in class and/or English Corners?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Professors John &amp; Marie Murdoch</dc:title>
  <dc:creator>John Murdoch</dc:creator>
  <cp:lastModifiedBy>murdjohn</cp:lastModifiedBy>
  <cp:revision>77</cp:revision>
  <cp:lastPrinted>2013-09-23T08:57:36Z</cp:lastPrinted>
  <dcterms:created xsi:type="dcterms:W3CDTF">2013-09-17T00:49:18Z</dcterms:created>
  <dcterms:modified xsi:type="dcterms:W3CDTF">2013-10-21T03:23:13Z</dcterms:modified>
</cp:coreProperties>
</file>