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9" r:id="rId3"/>
    <p:sldId id="258" r:id="rId4"/>
    <p:sldId id="267" r:id="rId5"/>
    <p:sldId id="270" r:id="rId6"/>
    <p:sldId id="306" r:id="rId7"/>
    <p:sldId id="265" r:id="rId8"/>
    <p:sldId id="307" r:id="rId9"/>
    <p:sldId id="300" r:id="rId10"/>
    <p:sldId id="263" r:id="rId11"/>
    <p:sldId id="303" r:id="rId12"/>
    <p:sldId id="302" r:id="rId13"/>
    <p:sldId id="305" r:id="rId14"/>
    <p:sldId id="264" r:id="rId15"/>
    <p:sldId id="273" r:id="rId16"/>
    <p:sldId id="304" r:id="rId17"/>
    <p:sldId id="262" r:id="rId18"/>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64" d="100"/>
          <a:sy n="64" d="100"/>
        </p:scale>
        <p:origin x="-108" y="-27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260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10/15/2013</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xmlns=""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10/15/2013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482" y="1214438"/>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698694" y="660698"/>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460383" y="2818332"/>
            <a:ext cx="3370320" cy="5063538"/>
          </a:xfrm>
          <a:prstGeom prst="rect">
            <a:avLst/>
          </a:prstGeom>
        </p:spPr>
      </p:pic>
    </p:spTree>
    <p:extLst>
      <p:ext uri="{BB962C8B-B14F-4D97-AF65-F5344CB8AC3E}">
        <p14:creationId xmlns:p14="http://schemas.microsoft.com/office/powerpoint/2010/main" xmlns=""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10</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xmlns="" val="2478324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Comparisons of Cultures</a:t>
            </a:r>
            <a:br>
              <a:rPr lang="en-US" b="1" dirty="0" smtClean="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Fast Food</a:t>
            </a:r>
            <a:endParaRPr lang="en-US" b="1" dirty="0">
              <a:latin typeface="Times New Roman" panose="02020603050405020304" pitchFamily="18" charset="0"/>
              <a:cs typeface="Times New Roman" panose="02020603050405020304" pitchFamily="18" charset="0"/>
            </a:endParaRPr>
          </a:p>
        </p:txBody>
      </p:sp>
      <p:sp>
        <p:nvSpPr>
          <p:cNvPr id="11" name="Text Placeholder 10"/>
          <p:cNvSpPr>
            <a:spLocks noGrp="1"/>
          </p:cNvSpPr>
          <p:nvPr>
            <p:ph type="body" idx="1"/>
          </p:nvPr>
        </p:nvSpPr>
        <p:spPr/>
        <p:txBody>
          <a:bodyPr/>
          <a:lstStyle/>
          <a:p>
            <a:pPr algn="ctr"/>
            <a:r>
              <a:rPr lang="en-US" dirty="0" smtClean="0">
                <a:latin typeface="Times New Roman" panose="02020603050405020304" pitchFamily="18" charset="0"/>
                <a:cs typeface="Times New Roman" panose="02020603050405020304" pitchFamily="18" charset="0"/>
              </a:rPr>
              <a:t>America</a:t>
            </a:r>
            <a:endParaRPr lang="en-US" dirty="0">
              <a:latin typeface="Times New Roman" panose="02020603050405020304" pitchFamily="18" charset="0"/>
              <a:cs typeface="Times New Roman" panose="02020603050405020304" pitchFamily="18" charset="0"/>
            </a:endParaRPr>
          </a:p>
        </p:txBody>
      </p:sp>
      <p:sp>
        <p:nvSpPr>
          <p:cNvPr id="12" name="Content Placeholder 11"/>
          <p:cNvSpPr>
            <a:spLocks noGrp="1"/>
          </p:cNvSpPr>
          <p:nvPr>
            <p:ph sz="half" idx="2"/>
          </p:nvPr>
        </p:nvSpPr>
        <p:spPr/>
        <p:txBody>
          <a:bodyPr>
            <a:normAutofit fontScale="70000" lnSpcReduction="20000"/>
          </a:bodyPr>
          <a:lstStyle/>
          <a:p>
            <a:r>
              <a:rPr lang="en-US" dirty="0" smtClean="0">
                <a:latin typeface="Times New Roman" panose="02020603050405020304" pitchFamily="18" charset="0"/>
                <a:cs typeface="Times New Roman" panose="02020603050405020304" pitchFamily="18" charset="0"/>
              </a:rPr>
              <a:t>Burgers (beef / chicken)</a:t>
            </a:r>
          </a:p>
          <a:p>
            <a:r>
              <a:rPr lang="en-US" dirty="0" smtClean="0">
                <a:latin typeface="Times New Roman" panose="02020603050405020304" pitchFamily="18" charset="0"/>
                <a:cs typeface="Times New Roman" panose="02020603050405020304" pitchFamily="18" charset="0"/>
              </a:rPr>
              <a:t>Hotdogs</a:t>
            </a:r>
          </a:p>
          <a:p>
            <a:r>
              <a:rPr lang="en-US" dirty="0" smtClean="0">
                <a:latin typeface="Times New Roman" panose="02020603050405020304" pitchFamily="18" charset="0"/>
                <a:cs typeface="Times New Roman" panose="02020603050405020304" pitchFamily="18" charset="0"/>
              </a:rPr>
              <a:t>French Fries</a:t>
            </a:r>
          </a:p>
          <a:p>
            <a:r>
              <a:rPr lang="en-US" dirty="0" smtClean="0">
                <a:latin typeface="Times New Roman" panose="02020603050405020304" pitchFamily="18" charset="0"/>
                <a:cs typeface="Times New Roman" panose="02020603050405020304" pitchFamily="18" charset="0"/>
              </a:rPr>
              <a:t>Tacos (Mexican)</a:t>
            </a:r>
          </a:p>
          <a:p>
            <a:r>
              <a:rPr lang="en-US" dirty="0" smtClean="0">
                <a:latin typeface="Times New Roman" panose="02020603050405020304" pitchFamily="18" charset="0"/>
                <a:cs typeface="Times New Roman" panose="02020603050405020304" pitchFamily="18" charset="0"/>
              </a:rPr>
              <a:t>Soda Pop </a:t>
            </a:r>
          </a:p>
          <a:p>
            <a:r>
              <a:rPr lang="en-US" dirty="0" smtClean="0">
                <a:latin typeface="Times New Roman" panose="02020603050405020304" pitchFamily="18" charset="0"/>
                <a:cs typeface="Times New Roman" panose="02020603050405020304" pitchFamily="18" charset="0"/>
              </a:rPr>
              <a:t>Pizza</a:t>
            </a:r>
          </a:p>
          <a:p>
            <a:r>
              <a:rPr lang="en-US" dirty="0" smtClean="0">
                <a:latin typeface="Times New Roman" panose="02020603050405020304" pitchFamily="18" charset="0"/>
                <a:cs typeface="Times New Roman" panose="02020603050405020304" pitchFamily="18" charset="0"/>
              </a:rPr>
              <a:t>Ice Cream Cones, Malts, Ice Cream </a:t>
            </a:r>
            <a:r>
              <a:rPr lang="en-US" dirty="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undays</a:t>
            </a:r>
          </a:p>
          <a:p>
            <a:r>
              <a:rPr lang="en-US" dirty="0" smtClean="0">
                <a:latin typeface="Times New Roman" panose="02020603050405020304" pitchFamily="18" charset="0"/>
                <a:cs typeface="Times New Roman" panose="02020603050405020304" pitchFamily="18" charset="0"/>
              </a:rPr>
              <a:t>Fried rice /Sweet &amp; Sour pork or chicken</a:t>
            </a:r>
          </a:p>
          <a:p>
            <a:r>
              <a:rPr lang="en-US" dirty="0" smtClean="0">
                <a:latin typeface="Times New Roman" panose="02020603050405020304" pitchFamily="18" charset="0"/>
                <a:cs typeface="Times New Roman" panose="02020603050405020304" pitchFamily="18" charset="0"/>
              </a:rPr>
              <a:t>Chicken Nuggets</a:t>
            </a:r>
          </a:p>
          <a:p>
            <a:r>
              <a:rPr lang="en-US" dirty="0" smtClean="0">
                <a:latin typeface="Times New Roman" panose="02020603050405020304" pitchFamily="18" charset="0"/>
                <a:cs typeface="Times New Roman" panose="02020603050405020304" pitchFamily="18" charset="0"/>
              </a:rPr>
              <a:t>Fried Chicken</a:t>
            </a:r>
          </a:p>
          <a:p>
            <a:endParaRPr lang="en-US" dirty="0"/>
          </a:p>
        </p:txBody>
      </p:sp>
      <p:sp>
        <p:nvSpPr>
          <p:cNvPr id="13" name="Text Placeholder 12"/>
          <p:cNvSpPr>
            <a:spLocks noGrp="1"/>
          </p:cNvSpPr>
          <p:nvPr>
            <p:ph type="body" sz="quarter" idx="3"/>
          </p:nvPr>
        </p:nvSpPr>
        <p:spPr/>
        <p:txBody>
          <a:bodyPr/>
          <a:lstStyle/>
          <a:p>
            <a:pPr algn="ctr"/>
            <a:r>
              <a:rPr lang="en-US" dirty="0" smtClean="0">
                <a:latin typeface="Times New Roman" panose="02020603050405020304" pitchFamily="18" charset="0"/>
                <a:cs typeface="Times New Roman" panose="02020603050405020304" pitchFamily="18" charset="0"/>
              </a:rPr>
              <a:t>China</a:t>
            </a:r>
            <a:endParaRPr lang="en-US" dirty="0">
              <a:latin typeface="Times New Roman" panose="02020603050405020304" pitchFamily="18" charset="0"/>
              <a:cs typeface="Times New Roman" panose="02020603050405020304" pitchFamily="18" charset="0"/>
            </a:endParaRPr>
          </a:p>
        </p:txBody>
      </p:sp>
      <p:sp>
        <p:nvSpPr>
          <p:cNvPr id="14" name="Content Placeholder 13"/>
          <p:cNvSpPr>
            <a:spLocks noGrp="1"/>
          </p:cNvSpPr>
          <p:nvPr>
            <p:ph sz="quarter" idx="4"/>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11</a:t>
            </a:fld>
            <a:endParaRPr lang="en-US"/>
          </a:p>
        </p:txBody>
      </p:sp>
    </p:spTree>
    <p:extLst>
      <p:ext uri="{BB962C8B-B14F-4D97-AF65-F5344CB8AC3E}">
        <p14:creationId xmlns:p14="http://schemas.microsoft.com/office/powerpoint/2010/main" xmlns="" val="38741716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Fast Food Establishments</a:t>
            </a:r>
            <a:endParaRPr lang="en-US"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9BEE506A-6572-4D7F-A7DF-D184AC2FA788}" type="slidenum">
              <a:rPr lang="en-US" smtClean="0"/>
              <a:pPr/>
              <a:t>12</a:t>
            </a:fld>
            <a:endParaRPr lang="en-US"/>
          </a:p>
        </p:txBody>
      </p:sp>
      <p:pic>
        <p:nvPicPr>
          <p:cNvPr id="6" name="Content Placeholder 5"/>
          <p:cNvPicPr>
            <a:picLocks noGrp="1" noChangeAspect="1"/>
          </p:cNvPicPr>
          <p:nvPr>
            <p:ph idx="1"/>
          </p:nvPr>
        </p:nvPicPr>
        <p:blipFill>
          <a:blip r:embed="rId2"/>
          <a:stretch>
            <a:fillRect/>
          </a:stretch>
        </p:blipFill>
        <p:spPr>
          <a:xfrm>
            <a:off x="3056640" y="1617723"/>
            <a:ext cx="1438275" cy="1428750"/>
          </a:xfrm>
          <a:prstGeom prst="rect">
            <a:avLst/>
          </a:prstGeom>
        </p:spPr>
      </p:pic>
      <p:pic>
        <p:nvPicPr>
          <p:cNvPr id="7" name="Picture 6"/>
          <p:cNvPicPr>
            <a:picLocks noChangeAspect="1"/>
          </p:cNvPicPr>
          <p:nvPr/>
        </p:nvPicPr>
        <p:blipFill>
          <a:blip r:embed="rId3"/>
          <a:stretch>
            <a:fillRect/>
          </a:stretch>
        </p:blipFill>
        <p:spPr>
          <a:xfrm>
            <a:off x="9669235" y="3386450"/>
            <a:ext cx="2042056" cy="1153161"/>
          </a:xfrm>
          <a:prstGeom prst="rect">
            <a:avLst/>
          </a:prstGeom>
        </p:spPr>
      </p:pic>
      <p:pic>
        <p:nvPicPr>
          <p:cNvPr id="8" name="Picture 7"/>
          <p:cNvPicPr>
            <a:picLocks noChangeAspect="1"/>
          </p:cNvPicPr>
          <p:nvPr/>
        </p:nvPicPr>
        <p:blipFill>
          <a:blip r:embed="rId4"/>
          <a:stretch>
            <a:fillRect/>
          </a:stretch>
        </p:blipFill>
        <p:spPr>
          <a:xfrm>
            <a:off x="493835" y="2264560"/>
            <a:ext cx="1438275" cy="1438275"/>
          </a:xfrm>
          <a:prstGeom prst="rect">
            <a:avLst/>
          </a:prstGeom>
        </p:spPr>
      </p:pic>
      <p:pic>
        <p:nvPicPr>
          <p:cNvPr id="9" name="Picture 8"/>
          <p:cNvPicPr>
            <a:picLocks noChangeAspect="1"/>
          </p:cNvPicPr>
          <p:nvPr/>
        </p:nvPicPr>
        <p:blipFill>
          <a:blip r:embed="rId5"/>
          <a:stretch>
            <a:fillRect/>
          </a:stretch>
        </p:blipFill>
        <p:spPr>
          <a:xfrm>
            <a:off x="580141" y="159297"/>
            <a:ext cx="1737218" cy="1737218"/>
          </a:xfrm>
          <a:prstGeom prst="rect">
            <a:avLst/>
          </a:prstGeom>
        </p:spPr>
      </p:pic>
      <p:pic>
        <p:nvPicPr>
          <p:cNvPr id="10" name="Picture 9"/>
          <p:cNvPicPr>
            <a:picLocks noChangeAspect="1"/>
          </p:cNvPicPr>
          <p:nvPr/>
        </p:nvPicPr>
        <p:blipFill>
          <a:blip r:embed="rId6"/>
          <a:stretch>
            <a:fillRect/>
          </a:stretch>
        </p:blipFill>
        <p:spPr>
          <a:xfrm>
            <a:off x="9972896" y="35080"/>
            <a:ext cx="1952625" cy="2171700"/>
          </a:xfrm>
          <a:prstGeom prst="rect">
            <a:avLst/>
          </a:prstGeom>
        </p:spPr>
      </p:pic>
      <p:pic>
        <p:nvPicPr>
          <p:cNvPr id="11" name="Picture 10"/>
          <p:cNvPicPr>
            <a:picLocks noChangeAspect="1"/>
          </p:cNvPicPr>
          <p:nvPr/>
        </p:nvPicPr>
        <p:blipFill>
          <a:blip r:embed="rId7"/>
          <a:stretch>
            <a:fillRect/>
          </a:stretch>
        </p:blipFill>
        <p:spPr>
          <a:xfrm>
            <a:off x="2541923" y="3008290"/>
            <a:ext cx="2897353" cy="1226126"/>
          </a:xfrm>
          <a:prstGeom prst="rect">
            <a:avLst/>
          </a:prstGeom>
        </p:spPr>
      </p:pic>
      <p:pic>
        <p:nvPicPr>
          <p:cNvPr id="12" name="Picture 11"/>
          <p:cNvPicPr>
            <a:picLocks noChangeAspect="1"/>
          </p:cNvPicPr>
          <p:nvPr/>
        </p:nvPicPr>
        <p:blipFill>
          <a:blip r:embed="rId8"/>
          <a:stretch>
            <a:fillRect/>
          </a:stretch>
        </p:blipFill>
        <p:spPr>
          <a:xfrm>
            <a:off x="5705931" y="1282525"/>
            <a:ext cx="1519744" cy="1690983"/>
          </a:xfrm>
          <a:prstGeom prst="rect">
            <a:avLst/>
          </a:prstGeom>
        </p:spPr>
      </p:pic>
      <p:sp>
        <p:nvSpPr>
          <p:cNvPr id="13" name="Rectangle 12"/>
          <p:cNvSpPr/>
          <p:nvPr/>
        </p:nvSpPr>
        <p:spPr>
          <a:xfrm>
            <a:off x="838200" y="4539611"/>
            <a:ext cx="10272143" cy="1938992"/>
          </a:xfrm>
          <a:prstGeom prst="rect">
            <a:avLst/>
          </a:prstGeom>
        </p:spPr>
        <p:txBody>
          <a:bodyPr wrap="square">
            <a:spAutoFit/>
          </a:bodyPr>
          <a:lstStyle/>
          <a:p>
            <a:r>
              <a:rPr lang="en-US" sz="2400" b="1" dirty="0">
                <a:latin typeface="Times New Roman" panose="02020603050405020304" pitchFamily="18" charset="0"/>
                <a:cs typeface="Times New Roman" panose="02020603050405020304" pitchFamily="18" charset="0"/>
              </a:rPr>
              <a:t>In recent years, reduced leisure time in China has led to a consumer shift away from traditional full-service restaurants toward fast-food establishments. Over the five years to 2012, revenue for the Fast-Food Restaurant industry in China grew at an annualized rate of 16.9% to $89.6 billion, says </a:t>
            </a:r>
            <a:r>
              <a:rPr lang="en-US" sz="2400" b="1" dirty="0" err="1">
                <a:latin typeface="Times New Roman" panose="02020603050405020304" pitchFamily="18" charset="0"/>
                <a:cs typeface="Times New Roman" panose="02020603050405020304" pitchFamily="18" charset="0"/>
              </a:rPr>
              <a:t>IBISWorld</a:t>
            </a:r>
            <a:r>
              <a:rPr lang="en-US" sz="2400" b="1" dirty="0">
                <a:latin typeface="Times New Roman" panose="02020603050405020304" pitchFamily="18" charset="0"/>
                <a:cs typeface="Times New Roman" panose="02020603050405020304" pitchFamily="18" charset="0"/>
              </a:rPr>
              <a:t>. </a:t>
            </a:r>
          </a:p>
        </p:txBody>
      </p:sp>
      <p:pic>
        <p:nvPicPr>
          <p:cNvPr id="3" name="Picture 2"/>
          <p:cNvPicPr>
            <a:picLocks noChangeAspect="1"/>
          </p:cNvPicPr>
          <p:nvPr/>
        </p:nvPicPr>
        <p:blipFill>
          <a:blip r:embed="rId9"/>
          <a:stretch>
            <a:fillRect/>
          </a:stretch>
        </p:blipFill>
        <p:spPr>
          <a:xfrm>
            <a:off x="8036461" y="1406519"/>
            <a:ext cx="1737060" cy="1737060"/>
          </a:xfrm>
          <a:prstGeom prst="rect">
            <a:avLst/>
          </a:prstGeom>
        </p:spPr>
      </p:pic>
      <p:pic>
        <p:nvPicPr>
          <p:cNvPr id="5" name="Picture 4"/>
          <p:cNvPicPr>
            <a:picLocks noChangeAspect="1"/>
          </p:cNvPicPr>
          <p:nvPr/>
        </p:nvPicPr>
        <p:blipFill>
          <a:blip r:embed="rId10"/>
          <a:stretch>
            <a:fillRect/>
          </a:stretch>
        </p:blipFill>
        <p:spPr>
          <a:xfrm>
            <a:off x="7455816" y="3231645"/>
            <a:ext cx="1431023" cy="1431023"/>
          </a:xfrm>
          <a:prstGeom prst="rect">
            <a:avLst/>
          </a:prstGeom>
        </p:spPr>
      </p:pic>
      <p:pic>
        <p:nvPicPr>
          <p:cNvPr id="14" name="Picture 13"/>
          <p:cNvPicPr>
            <a:picLocks noChangeAspect="1"/>
          </p:cNvPicPr>
          <p:nvPr/>
        </p:nvPicPr>
        <p:blipFill>
          <a:blip r:embed="rId11"/>
          <a:stretch>
            <a:fillRect/>
          </a:stretch>
        </p:blipFill>
        <p:spPr>
          <a:xfrm>
            <a:off x="5250235" y="3066918"/>
            <a:ext cx="2076323" cy="1002806"/>
          </a:xfrm>
          <a:prstGeom prst="rect">
            <a:avLst/>
          </a:prstGeom>
        </p:spPr>
      </p:pic>
    </p:spTree>
    <p:extLst>
      <p:ext uri="{BB962C8B-B14F-4D97-AF65-F5344CB8AC3E}">
        <p14:creationId xmlns:p14="http://schemas.microsoft.com/office/powerpoint/2010/main" xmlns="" val="5354270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Choosing the Best Fast Food Restaurant</a:t>
            </a:r>
            <a:br>
              <a:rPr lang="en-US" dirty="0" smtClean="0"/>
            </a:br>
            <a:r>
              <a:rPr lang="en-US" dirty="0" smtClean="0"/>
              <a:t>Caucus Format </a:t>
            </a:r>
            <a:endParaRPr lang="en-US" dirty="0"/>
          </a:p>
        </p:txBody>
      </p:sp>
      <p:sp>
        <p:nvSpPr>
          <p:cNvPr id="3" name="Content Placeholder 2"/>
          <p:cNvSpPr>
            <a:spLocks noGrp="1"/>
          </p:cNvSpPr>
          <p:nvPr>
            <p:ph idx="1"/>
          </p:nvPr>
        </p:nvSpPr>
        <p:spPr/>
        <p:txBody>
          <a:bodyPr>
            <a:normAutofit lnSpcReduction="10000"/>
          </a:bodyPr>
          <a:lstStyle/>
          <a:p>
            <a:r>
              <a:rPr lang="en-US" dirty="0" smtClean="0"/>
              <a:t>A caucus is a format for making a group decision.</a:t>
            </a:r>
          </a:p>
          <a:p>
            <a:r>
              <a:rPr lang="en-US" dirty="0" smtClean="0"/>
              <a:t>Caucus rules:</a:t>
            </a:r>
          </a:p>
          <a:p>
            <a:pPr lvl="1"/>
            <a:r>
              <a:rPr lang="en-US" dirty="0" smtClean="0"/>
              <a:t>Divide into groups of three to six.</a:t>
            </a:r>
          </a:p>
          <a:p>
            <a:pPr lvl="1"/>
            <a:r>
              <a:rPr lang="en-US" dirty="0" smtClean="0"/>
              <a:t>Appoint a spokesperson.  </a:t>
            </a:r>
          </a:p>
          <a:p>
            <a:pPr lvl="1"/>
            <a:r>
              <a:rPr lang="en-US" dirty="0" smtClean="0"/>
              <a:t>From the list of fast food restaurants (select) the one that your group prefers.  Your decision, must be based upon some rationale criteria e.g. quality, value, taste, cleanliness, etc.</a:t>
            </a:r>
          </a:p>
          <a:p>
            <a:pPr lvl="1"/>
            <a:r>
              <a:rPr lang="en-US" dirty="0" smtClean="0"/>
              <a:t>The spokesperson should be prepared to announce your groups choice and the reasons for the choice.  </a:t>
            </a:r>
          </a:p>
          <a:p>
            <a:pPr lvl="1"/>
            <a:r>
              <a:rPr lang="en-US" dirty="0" smtClean="0"/>
              <a:t>Restaurants receiving the fewest votes will be dropped from the list and the process will be repeated until there is only one restaurant remaining or until one has the majority of the votes.</a:t>
            </a:r>
          </a:p>
          <a:p>
            <a:pPr lvl="1"/>
            <a:endParaRPr lang="en-US" dirty="0" smtClean="0"/>
          </a:p>
          <a:p>
            <a:pPr lvl="1"/>
            <a:endParaRPr lang="en-US" dirty="0"/>
          </a:p>
        </p:txBody>
      </p:sp>
    </p:spTree>
    <p:extLst>
      <p:ext uri="{BB962C8B-B14F-4D97-AF65-F5344CB8AC3E}">
        <p14:creationId xmlns:p14="http://schemas.microsoft.com/office/powerpoint/2010/main" xmlns="" val="36046686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829445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7200" b="1" dirty="0" smtClean="0">
                <a:latin typeface="Times New Roman" panose="02020603050405020304" pitchFamily="18" charset="0"/>
                <a:cs typeface="Times New Roman" panose="02020603050405020304" pitchFamily="18" charset="0"/>
              </a:rPr>
              <a:t>Adjective Opposites </a:t>
            </a:r>
            <a:r>
              <a:rPr lang="en-US" sz="7200" dirty="0" smtClean="0">
                <a:latin typeface="Times New Roman" panose="02020603050405020304" pitchFamily="18" charset="0"/>
                <a:cs typeface="Times New Roman" panose="02020603050405020304" pitchFamily="18" charset="0"/>
              </a:rPr>
              <a:t>Crossword Puzzle</a:t>
            </a: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147597"/>
            <a:ext cx="10515600" cy="4351338"/>
          </a:xfrm>
        </p:spPr>
        <p:txBody>
          <a:bodyPr/>
          <a:lstStyle/>
          <a:p>
            <a:r>
              <a:rPr lang="en-US" sz="4800" dirty="0" smtClean="0">
                <a:latin typeface="Times New Roman" panose="02020603050405020304" pitchFamily="18" charset="0"/>
                <a:cs typeface="Times New Roman" panose="02020603050405020304" pitchFamily="18" charset="0"/>
              </a:rPr>
              <a:t>Form groups of 3 or 4.</a:t>
            </a:r>
          </a:p>
          <a:p>
            <a:r>
              <a:rPr lang="en-US" sz="4800" dirty="0" smtClean="0">
                <a:latin typeface="Times New Roman" panose="02020603050405020304" pitchFamily="18" charset="0"/>
                <a:cs typeface="Times New Roman" panose="02020603050405020304" pitchFamily="18" charset="0"/>
              </a:rPr>
              <a:t>Working together complete the crossword puzzle; no technology please.</a:t>
            </a:r>
          </a:p>
          <a:p>
            <a:r>
              <a:rPr lang="en-US" sz="4800" dirty="0" smtClean="0">
                <a:latin typeface="Times New Roman" panose="02020603050405020304" pitchFamily="18" charset="0"/>
                <a:cs typeface="Times New Roman" panose="02020603050405020304" pitchFamily="18" charset="0"/>
              </a:rPr>
              <a:t>When completed come to the front and check your answers.</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972529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16</a:t>
            </a:fld>
            <a:endParaRPr lang="en-US"/>
          </a:p>
        </p:txBody>
      </p:sp>
    </p:spTree>
    <p:extLst>
      <p:ext uri="{BB962C8B-B14F-4D97-AF65-F5344CB8AC3E}">
        <p14:creationId xmlns:p14="http://schemas.microsoft.com/office/powerpoint/2010/main" xmlns="" val="41834009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967335"/>
            <a:ext cx="9358972" cy="2308324"/>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t>
            </a: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and from</a:t>
            </a:r>
          </a:p>
          <a:p>
            <a:pPr algn="ct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Professors.</a:t>
            </a: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xmlns="" val="1027463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p>
          <a:p>
            <a:r>
              <a:rPr lang="en-US" dirty="0">
                <a:latin typeface="Times New Roman" panose="02020603050405020304" pitchFamily="18" charset="0"/>
                <a:cs typeface="Times New Roman" panose="02020603050405020304" pitchFamily="18" charset="0"/>
              </a:rPr>
              <a:t>What is one thing you did during this past summer?</a:t>
            </a: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xmlns="" val="749722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xmlns="" val="6925606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9333"/>
            <a:ext cx="10515600" cy="1325563"/>
          </a:xfrm>
        </p:spPr>
        <p:txBody>
          <a:bodyPr>
            <a:normAutofit fontScale="90000"/>
          </a:bodyPr>
          <a:lstStyle/>
          <a:p>
            <a:pPr algn="ctr"/>
            <a:r>
              <a:rPr lang="en-US" sz="6000" b="1" dirty="0" smtClean="0">
                <a:latin typeface="Times New Roman" panose="02020603050405020304" pitchFamily="18" charset="0"/>
                <a:cs typeface="Times New Roman" panose="02020603050405020304" pitchFamily="18" charset="0"/>
              </a:rPr>
              <a:t>Next English Corner</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October 22, 2013</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PM</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506662"/>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218-this same room.</a:t>
            </a:r>
            <a:endParaRPr lang="en-US" sz="72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3945" y="278969"/>
            <a:ext cx="2816113" cy="19062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188888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xmlns="" val="2455485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smtClean="0">
                <a:latin typeface="Times New Roman" panose="02020603050405020304" pitchFamily="18" charset="0"/>
                <a:cs typeface="Times New Roman" panose="02020603050405020304" pitchFamily="18" charset="0"/>
              </a:rPr>
              <a:t>What’s the Tuesday English Corner?</a:t>
            </a:r>
            <a:r>
              <a:rPr lang="en-US" sz="4400" dirty="0">
                <a:latin typeface="Times New Roman" panose="02020603050405020304" pitchFamily="18" charset="0"/>
                <a:cs typeface="Times New Roman" panose="02020603050405020304" pitchFamily="18" charset="0"/>
              </a:rPr>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smtClean="0">
                <a:latin typeface="Times New Roman" panose="02020603050405020304" pitchFamily="18" charset="0"/>
                <a:cs typeface="Times New Roman" panose="02020603050405020304" pitchFamily="18" charset="0"/>
              </a:rPr>
              <a:t>It’s very fun—bring a partner,</a:t>
            </a:r>
            <a:r>
              <a:rPr lang="en-US" sz="4400" dirty="0">
                <a:latin typeface="Times New Roman" panose="02020603050405020304" pitchFamily="18" charset="0"/>
                <a:cs typeface="Times New Roman" panose="02020603050405020304" pitchFamily="18" charset="0"/>
              </a:rPr>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smtClean="0">
                <a:latin typeface="Times New Roman" panose="02020603050405020304" pitchFamily="18" charset="0"/>
                <a:cs typeface="Times New Roman" panose="02020603050405020304" pitchFamily="18" charset="0"/>
              </a:rPr>
              <a:t>There’s English speaking games, </a:t>
            </a:r>
            <a:r>
              <a:rPr lang="en-US" sz="4400" dirty="0">
                <a:latin typeface="Times New Roman" panose="02020603050405020304" pitchFamily="18" charset="0"/>
                <a:cs typeface="Times New Roman" panose="02020603050405020304" pitchFamily="18" charset="0"/>
              </a:rPr>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smtClean="0">
                <a:latin typeface="Times New Roman" panose="02020603050405020304" pitchFamily="18" charset="0"/>
                <a:cs typeface="Times New Roman" panose="02020603050405020304" pitchFamily="18" charset="0"/>
              </a:rPr>
              <a:t>Meet friends--you’ll learn their names,</a:t>
            </a:r>
            <a:r>
              <a:rPr lang="en-US" sz="4400" dirty="0">
                <a:latin typeface="Times New Roman" panose="02020603050405020304" pitchFamily="18" charset="0"/>
                <a:cs typeface="Times New Roman" panose="02020603050405020304" pitchFamily="18" charset="0"/>
              </a:rPr>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smtClean="0">
                <a:latin typeface="Times New Roman" panose="02020603050405020304" pitchFamily="18" charset="0"/>
                <a:cs typeface="Times New Roman" panose="02020603050405020304" pitchFamily="18" charset="0"/>
              </a:rPr>
              <a:t>There’s lots of laughter; nothings finer.</a:t>
            </a:r>
            <a:endParaRPr lang="en-US" sz="4400" dirty="0">
              <a:latin typeface="Times New Roman" panose="02020603050405020304" pitchFamily="18" charset="0"/>
              <a:cs typeface="Times New Roman" panose="02020603050405020304" pitchFamily="18" charset="0"/>
            </a:endParaRP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smtClean="0">
                <a:solidFill>
                  <a:srgbClr val="FF0000"/>
                </a:solidFill>
              </a:rPr>
              <a:t>English Corners</a:t>
            </a:r>
            <a:endParaRPr lang="en-US" sz="5400" dirty="0"/>
          </a:p>
        </p:txBody>
      </p:sp>
    </p:spTree>
    <p:extLst>
      <p:ext uri="{BB962C8B-B14F-4D97-AF65-F5344CB8AC3E}">
        <p14:creationId xmlns:p14="http://schemas.microsoft.com/office/powerpoint/2010/main" xmlns="" val="599005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85000" lnSpcReduction="200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of 3-6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first have 3 minutes to define the topic / problem / issue.  Second, you will have 5 minutes to discuss possible solutions.  Third, we will select one person from each group to summarize the group’s discussion.</a:t>
            </a:r>
          </a:p>
          <a:p>
            <a:pPr lvl="1"/>
            <a:endParaRPr lang="en-US" sz="3200" dirty="0" smtClean="0">
              <a:latin typeface="Times New Roman" panose="02020603050405020304" pitchFamily="18" charset="0"/>
              <a:cs typeface="Times New Roman" panose="02020603050405020304" pitchFamily="18" charset="0"/>
            </a:endParaRPr>
          </a:p>
          <a:p>
            <a:pPr lvl="2"/>
            <a:r>
              <a:rPr lang="en-US" sz="3200" dirty="0" smtClean="0">
                <a:latin typeface="Times New Roman" panose="02020603050405020304" pitchFamily="18" charset="0"/>
                <a:cs typeface="Times New Roman" panose="02020603050405020304" pitchFamily="18" charset="0"/>
              </a:rPr>
              <a:t>First Topic: Strategies for securing a </a:t>
            </a:r>
            <a:r>
              <a:rPr lang="en-US" sz="3200" smtClean="0">
                <a:latin typeface="Times New Roman" panose="02020603050405020304" pitchFamily="18" charset="0"/>
                <a:cs typeface="Times New Roman" panose="02020603050405020304" pitchFamily="18" charset="0"/>
              </a:rPr>
              <a:t>well </a:t>
            </a:r>
            <a:r>
              <a:rPr lang="en-US" sz="3200" smtClean="0">
                <a:latin typeface="Times New Roman" panose="02020603050405020304" pitchFamily="18" charset="0"/>
                <a:cs typeface="Times New Roman" panose="02020603050405020304" pitchFamily="18" charset="0"/>
              </a:rPr>
              <a:t>paying </a:t>
            </a:r>
            <a:r>
              <a:rPr lang="en-US" sz="3200" dirty="0" smtClean="0">
                <a:latin typeface="Times New Roman" panose="02020603050405020304" pitchFamily="18" charset="0"/>
                <a:cs typeface="Times New Roman" panose="02020603050405020304" pitchFamily="18" charset="0"/>
              </a:rPr>
              <a:t>job during college years and after graduation.</a:t>
            </a:r>
          </a:p>
          <a:p>
            <a:pPr marL="914400" lvl="2" indent="0">
              <a:buNone/>
            </a:pPr>
            <a:endParaRPr lang="en-US" sz="3200" dirty="0" smtClean="0">
              <a:latin typeface="Times New Roman" panose="02020603050405020304" pitchFamily="18" charset="0"/>
              <a:cs typeface="Times New Roman" panose="02020603050405020304" pitchFamily="18" charset="0"/>
            </a:endParaRPr>
          </a:p>
          <a:p>
            <a:pPr lvl="2"/>
            <a:r>
              <a:rPr lang="en-US" sz="3200" dirty="0" smtClean="0">
                <a:latin typeface="Times New Roman" panose="02020603050405020304" pitchFamily="18" charset="0"/>
                <a:cs typeface="Times New Roman" panose="02020603050405020304" pitchFamily="18" charset="0"/>
              </a:rPr>
              <a:t>Second Topic: Ways to be in harmony with the people with whom you share living quarters.</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576572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xmlns="" val="1063536771"/>
              </p:ext>
            </p:extLst>
          </p:nvPr>
        </p:nvGraphicFramePr>
        <p:xfrm>
          <a:off x="4237038" y="3084513"/>
          <a:ext cx="3717925" cy="685800"/>
        </p:xfrm>
        <a:graphic>
          <a:graphicData uri="http://schemas.openxmlformats.org/presentationml/2006/ole">
            <p:oleObj spid="_x0000_s1027" name="Package" showAsIcon="1" r:id="rId3" imgW="3718440" imgH="685800" progId="Package">
              <p:embed/>
            </p:oleObj>
          </a:graphicData>
        </a:graphic>
      </p:graphicFrame>
    </p:spTree>
    <p:extLst>
      <p:ext uri="{BB962C8B-B14F-4D97-AF65-F5344CB8AC3E}">
        <p14:creationId xmlns:p14="http://schemas.microsoft.com/office/powerpoint/2010/main" xmlns="" val="5151585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xmlns="" val="12627637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506</TotalTime>
  <Words>739</Words>
  <Application>Microsoft Office PowerPoint</Application>
  <PresentationFormat>自定义</PresentationFormat>
  <Paragraphs>84</Paragraphs>
  <Slides>17</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19" baseType="lpstr">
      <vt:lpstr>Office Theme</vt:lpstr>
      <vt:lpstr>Package</vt:lpstr>
      <vt:lpstr>Professors John &amp; Marie Murdoch  </vt:lpstr>
      <vt:lpstr>Introductions</vt:lpstr>
      <vt:lpstr>English Corner’s Goals</vt:lpstr>
      <vt:lpstr>Next English Corner October 22, 2013 7 PM</vt:lpstr>
      <vt:lpstr> </vt:lpstr>
      <vt:lpstr> </vt:lpstr>
      <vt:lpstr>Your Discussion Topics</vt:lpstr>
      <vt:lpstr>幻灯片 8</vt:lpstr>
      <vt:lpstr>Talking Cards</vt:lpstr>
      <vt:lpstr>幻灯片 10</vt:lpstr>
      <vt:lpstr>Comparisons of Cultures Fast Food</vt:lpstr>
      <vt:lpstr>Fast Food Establishments</vt:lpstr>
      <vt:lpstr>Choosing the Best Fast Food Restaurant Caucus Format </vt:lpstr>
      <vt:lpstr>Vocabulary Builders</vt:lpstr>
      <vt:lpstr>Adjective Opposites Crossword Puzzle</vt:lpstr>
      <vt:lpstr>What are some of the topics you would like to discuss in class and/or English Corners?</vt:lpstr>
      <vt:lpstr>幻灯片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Microsoft.com</cp:lastModifiedBy>
  <cp:revision>61</cp:revision>
  <cp:lastPrinted>2013-09-23T08:57:36Z</cp:lastPrinted>
  <dcterms:created xsi:type="dcterms:W3CDTF">2013-09-17T00:49:18Z</dcterms:created>
  <dcterms:modified xsi:type="dcterms:W3CDTF">2013-10-15T11:22:55Z</dcterms:modified>
</cp:coreProperties>
</file>