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5" r:id="rId3"/>
    <p:sldId id="258" r:id="rId4"/>
    <p:sldId id="257" r:id="rId5"/>
    <p:sldId id="259" r:id="rId6"/>
    <p:sldId id="278" r:id="rId7"/>
    <p:sldId id="260" r:id="rId8"/>
    <p:sldId id="261" r:id="rId9"/>
    <p:sldId id="262" r:id="rId10"/>
    <p:sldId id="276" r:id="rId11"/>
    <p:sldId id="263" r:id="rId12"/>
    <p:sldId id="264" r:id="rId13"/>
    <p:sldId id="265" r:id="rId14"/>
    <p:sldId id="266" r:id="rId15"/>
    <p:sldId id="267" r:id="rId16"/>
    <p:sldId id="277" r:id="rId17"/>
    <p:sldId id="268" r:id="rId18"/>
    <p:sldId id="269" r:id="rId19"/>
    <p:sldId id="270" r:id="rId20"/>
    <p:sldId id="279" r:id="rId21"/>
    <p:sldId id="280" r:id="rId22"/>
    <p:sldId id="281" r:id="rId23"/>
    <p:sldId id="28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7" d="100"/>
          <a:sy n="77" d="100"/>
        </p:scale>
        <p:origin x="72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8/11/2021</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73273"/>
            <a:ext cx="8001000" cy="2971801"/>
          </a:xfrm>
        </p:spPr>
        <p:txBody>
          <a:bodyPr>
            <a:normAutofit fontScale="90000"/>
          </a:bodyPr>
          <a:lstStyle/>
          <a:p>
            <a:r>
              <a:rPr lang="en-US" b="1" dirty="0" smtClean="0">
                <a:solidFill>
                  <a:schemeClr val="bg1"/>
                </a:solidFill>
              </a:rPr>
              <a:t>BYU china teachers program</a:t>
            </a:r>
            <a:br>
              <a:rPr lang="en-US" b="1" dirty="0" smtClean="0">
                <a:solidFill>
                  <a:schemeClr val="bg1"/>
                </a:solidFill>
              </a:rPr>
            </a:br>
            <a:r>
              <a:rPr lang="en-US" b="1" dirty="0" smtClean="0">
                <a:solidFill>
                  <a:schemeClr val="bg1"/>
                </a:solidFill>
              </a:rPr>
              <a:t>how to stay healthy in china </a:t>
            </a:r>
            <a:r>
              <a:rPr lang="en-US" b="1" dirty="0">
                <a:solidFill>
                  <a:schemeClr val="bg1"/>
                </a:solidFill>
              </a:rPr>
              <a:t> </a:t>
            </a:r>
            <a:r>
              <a:rPr lang="en-US" b="1" dirty="0" smtClean="0">
                <a:solidFill>
                  <a:schemeClr val="bg1"/>
                </a:solidFill>
              </a:rPr>
              <a:t>        August 11, 2021</a:t>
            </a:r>
            <a:endParaRPr lang="en-US" b="1" dirty="0">
              <a:solidFill>
                <a:schemeClr val="bg1"/>
              </a:solidFill>
            </a:endParaRPr>
          </a:p>
        </p:txBody>
      </p:sp>
      <p:sp>
        <p:nvSpPr>
          <p:cNvPr id="3" name="Subtitle 2"/>
          <p:cNvSpPr>
            <a:spLocks noGrp="1"/>
          </p:cNvSpPr>
          <p:nvPr>
            <p:ph type="subTitle" idx="1"/>
          </p:nvPr>
        </p:nvSpPr>
        <p:spPr/>
        <p:txBody>
          <a:bodyPr/>
          <a:lstStyle/>
          <a:p>
            <a:r>
              <a:rPr lang="en-US" dirty="0" smtClean="0"/>
              <a:t>Wendy Jones, RN</a:t>
            </a:r>
          </a:p>
          <a:p>
            <a:r>
              <a:rPr lang="en-US" dirty="0" smtClean="0"/>
              <a:t>Director </a:t>
            </a:r>
            <a:r>
              <a:rPr lang="en-US" dirty="0" smtClean="0"/>
              <a:t>of Nursing – Brigham Young University Student Health Services/Missionary Training Center; Provo, Utah</a:t>
            </a:r>
            <a:endParaRPr lang="en-US" dirty="0"/>
          </a:p>
        </p:txBody>
      </p:sp>
    </p:spTree>
    <p:extLst>
      <p:ext uri="{BB962C8B-B14F-4D97-AF65-F5344CB8AC3E}">
        <p14:creationId xmlns:p14="http://schemas.microsoft.com/office/powerpoint/2010/main" val="30020689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73541" y="1034441"/>
            <a:ext cx="6019800" cy="1143000"/>
          </a:xfrm>
        </p:spPr>
        <p:txBody>
          <a:bodyPr>
            <a:normAutofit fontScale="90000"/>
          </a:bodyPr>
          <a:lstStyle/>
          <a:p>
            <a:r>
              <a:rPr lang="en-US" b="1" dirty="0" smtClean="0"/>
              <a:t>         </a:t>
            </a:r>
            <a:r>
              <a:rPr lang="en-US" b="1" u="sng" dirty="0" smtClean="0">
                <a:solidFill>
                  <a:schemeClr val="bg1"/>
                </a:solidFill>
              </a:rPr>
              <a:t>Shingles vaccine</a:t>
            </a:r>
            <a:r>
              <a:rPr lang="en-US" b="1" dirty="0" smtClean="0">
                <a:solidFill>
                  <a:schemeClr val="bg1"/>
                </a:solidFill>
              </a:rPr>
              <a:t/>
            </a:r>
            <a:br>
              <a:rPr lang="en-US" b="1" dirty="0" smtClean="0">
                <a:solidFill>
                  <a:schemeClr val="bg1"/>
                </a:solidFill>
              </a:rPr>
            </a:br>
            <a:r>
              <a:rPr lang="en-US" b="1" dirty="0" smtClean="0">
                <a:solidFill>
                  <a:schemeClr val="bg1"/>
                </a:solidFill>
              </a:rPr>
              <a:t>      </a:t>
            </a:r>
            <a:r>
              <a:rPr lang="en-US" b="1" u="sng" dirty="0" smtClean="0">
                <a:solidFill>
                  <a:schemeClr val="bg1"/>
                </a:solidFill>
              </a:rPr>
              <a:t>(Varicella Zoster Virus)</a:t>
            </a:r>
            <a:r>
              <a:rPr lang="en-US" b="1" dirty="0" smtClean="0">
                <a:solidFill>
                  <a:schemeClr val="bg1"/>
                </a:solidFill>
              </a:rPr>
              <a:t/>
            </a:r>
            <a:br>
              <a:rPr lang="en-US" b="1" dirty="0" smtClean="0">
                <a:solidFill>
                  <a:schemeClr val="bg1"/>
                </a:solidFill>
              </a:rPr>
            </a:br>
            <a:endParaRPr lang="en-US" b="1" dirty="0">
              <a:solidFill>
                <a:schemeClr val="bg1"/>
              </a:solidFill>
            </a:endParaRPr>
          </a:p>
        </p:txBody>
      </p:sp>
      <p:pic>
        <p:nvPicPr>
          <p:cNvPr id="7" name="Picture Placeholder 6"/>
          <p:cNvPicPr>
            <a:picLocks noGrp="1" noChangeAspect="1"/>
          </p:cNvPicPr>
          <p:nvPr>
            <p:ph type="pic" idx="1"/>
          </p:nvPr>
        </p:nvPicPr>
        <p:blipFill>
          <a:blip r:embed="rId2"/>
          <a:srcRect l="25408" r="25408"/>
          <a:stretch>
            <a:fillRect/>
          </a:stretch>
        </p:blipFill>
        <p:spPr>
          <a:prstGeom prst="rect">
            <a:avLst/>
          </a:prstGeom>
        </p:spPr>
      </p:pic>
      <p:sp>
        <p:nvSpPr>
          <p:cNvPr id="6" name="Text Placeholder 5"/>
          <p:cNvSpPr>
            <a:spLocks noGrp="1"/>
          </p:cNvSpPr>
          <p:nvPr>
            <p:ph type="body" sz="half" idx="2"/>
          </p:nvPr>
        </p:nvSpPr>
        <p:spPr/>
        <p:txBody>
          <a:bodyPr>
            <a:noAutofit/>
          </a:bodyPr>
          <a:lstStyle/>
          <a:p>
            <a:r>
              <a:rPr lang="en-US" dirty="0" smtClean="0"/>
              <a:t>The CDC recommends adults ages 50 and older get the shingles vaccine. </a:t>
            </a:r>
          </a:p>
          <a:p>
            <a:r>
              <a:rPr lang="en-US" dirty="0" smtClean="0"/>
              <a:t>Two vaccines are licensed:</a:t>
            </a:r>
          </a:p>
          <a:p>
            <a:r>
              <a:rPr lang="en-US" dirty="0"/>
              <a:t>	</a:t>
            </a:r>
            <a:r>
              <a:rPr lang="en-US" dirty="0" err="1" smtClean="0"/>
              <a:t>Zostavax</a:t>
            </a:r>
            <a:r>
              <a:rPr lang="en-US" dirty="0" smtClean="0"/>
              <a:t>  (2006)  ages 60 and older</a:t>
            </a:r>
          </a:p>
          <a:p>
            <a:r>
              <a:rPr lang="en-US" dirty="0"/>
              <a:t>	</a:t>
            </a:r>
            <a:r>
              <a:rPr lang="en-US" dirty="0" err="1" smtClean="0"/>
              <a:t>Shingrix</a:t>
            </a:r>
            <a:r>
              <a:rPr lang="en-US" dirty="0" smtClean="0"/>
              <a:t> (2017) Recommended inactive vaccine  2 doses ages 50 and older given 0 and 2- 6 months apart</a:t>
            </a:r>
          </a:p>
          <a:p>
            <a:endParaRPr lang="en-US" dirty="0"/>
          </a:p>
        </p:txBody>
      </p:sp>
    </p:spTree>
    <p:extLst>
      <p:ext uri="{BB962C8B-B14F-4D97-AF65-F5344CB8AC3E}">
        <p14:creationId xmlns:p14="http://schemas.microsoft.com/office/powerpoint/2010/main" val="2199342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17106" y="4499858"/>
            <a:ext cx="5022938" cy="1333500"/>
          </a:xfrm>
          <a:prstGeom prst="rect">
            <a:avLst/>
          </a:prstGeom>
        </p:spPr>
      </p:pic>
      <p:sp>
        <p:nvSpPr>
          <p:cNvPr id="2" name="Title 1"/>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normAutofit fontScale="85000" lnSpcReduction="10000"/>
          </a:bodyPr>
          <a:lstStyle/>
          <a:p>
            <a:pPr marL="1828800" lvl="4" indent="0">
              <a:buNone/>
            </a:pPr>
            <a:r>
              <a:rPr lang="en-US" sz="2600" b="1" u="sng" dirty="0" smtClean="0"/>
              <a:t>Japanese Encephalitis</a:t>
            </a:r>
          </a:p>
          <a:p>
            <a:pPr marL="0" indent="0">
              <a:buNone/>
            </a:pPr>
            <a:r>
              <a:rPr lang="en-US" dirty="0" smtClean="0"/>
              <a:t>Viral infection transmitted to humans through the bit of an infected mosquito</a:t>
            </a:r>
          </a:p>
          <a:p>
            <a:pPr marL="0" indent="0">
              <a:buNone/>
            </a:pPr>
            <a:r>
              <a:rPr lang="en-US" dirty="0" smtClean="0"/>
              <a:t>Transmission occurs in rural agricultural areas in Asia associated with rice production, rice fields, and pig farms. </a:t>
            </a:r>
          </a:p>
          <a:p>
            <a:pPr marL="0" indent="0">
              <a:buNone/>
            </a:pPr>
            <a:r>
              <a:rPr lang="en-US" dirty="0" smtClean="0"/>
              <a:t>Large cities have very little risk. (from 1973-2015 only 10 JE cases among U.S. travelers</a:t>
            </a:r>
          </a:p>
          <a:p>
            <a:pPr marL="0" indent="0">
              <a:buNone/>
            </a:pPr>
            <a:r>
              <a:rPr lang="en-US" dirty="0" smtClean="0"/>
              <a:t>JE transmission occurs mainly from June to October.</a:t>
            </a:r>
          </a:p>
          <a:p>
            <a:pPr marL="0" indent="0">
              <a:buNone/>
            </a:pPr>
            <a:r>
              <a:rPr lang="en-US" dirty="0" smtClean="0"/>
              <a:t>Protection: stay away from flood irrigation like rice paddies. Use repellant that contains 35%-50% </a:t>
            </a:r>
            <a:r>
              <a:rPr lang="en-US" dirty="0" err="1" smtClean="0"/>
              <a:t>deet</a:t>
            </a:r>
            <a:r>
              <a:rPr lang="en-US" dirty="0" smtClean="0"/>
              <a:t>.</a:t>
            </a:r>
          </a:p>
          <a:p>
            <a:pPr marL="0" indent="0">
              <a:buNone/>
            </a:pPr>
            <a:r>
              <a:rPr lang="en-US" dirty="0" err="1" smtClean="0"/>
              <a:t>Ixiario</a:t>
            </a:r>
            <a:r>
              <a:rPr lang="en-US" dirty="0" smtClean="0"/>
              <a:t>- 2 shot series. Can be given 7 days apart.  Cost is approx. $300 each</a:t>
            </a:r>
          </a:p>
          <a:p>
            <a:pPr marL="0" indent="0">
              <a:buNone/>
            </a:pPr>
            <a:endParaRPr lang="en-US" dirty="0" smtClean="0"/>
          </a:p>
        </p:txBody>
      </p:sp>
    </p:spTree>
    <p:extLst>
      <p:ext uri="{BB962C8B-B14F-4D97-AF65-F5344CB8AC3E}">
        <p14:creationId xmlns:p14="http://schemas.microsoft.com/office/powerpoint/2010/main" val="2397357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sz="2400" b="1" u="sng" dirty="0" smtClean="0"/>
              <a:t>DENGUE, CHIKUNGUNYA </a:t>
            </a:r>
          </a:p>
          <a:p>
            <a:pPr marL="0" indent="0">
              <a:buNone/>
            </a:pPr>
            <a:r>
              <a:rPr lang="en-US" sz="2400" dirty="0" smtClean="0"/>
              <a:t>Illness caused by a virus that is spread through mosquito bites. Mosquito prevention, DEET</a:t>
            </a:r>
          </a:p>
          <a:p>
            <a:endParaRPr lang="en-US" sz="2400" dirty="0"/>
          </a:p>
          <a:p>
            <a:pPr marL="0" indent="0">
              <a:buNone/>
            </a:pPr>
            <a:r>
              <a:rPr lang="en-US" sz="2400" b="1" u="sng" dirty="0" smtClean="0"/>
              <a:t>Avian flu (H7N9) </a:t>
            </a:r>
          </a:p>
          <a:p>
            <a:pPr marL="0" indent="0">
              <a:buNone/>
            </a:pPr>
            <a:r>
              <a:rPr lang="en-US" sz="2400" dirty="0" smtClean="0"/>
              <a:t>Respiratory virus: fever, cough, muscle aches</a:t>
            </a:r>
            <a:endParaRPr lang="en-US" dirty="0"/>
          </a:p>
          <a:p>
            <a:pPr marL="0" indent="0">
              <a:buNone/>
            </a:pPr>
            <a:r>
              <a:rPr lang="en-US" dirty="0" smtClean="0"/>
              <a:t>Avoid contact with live poultry (including poultry markets and farms) birds and their droppings and to avoid eating undercooked poultry. </a:t>
            </a:r>
            <a:endParaRPr lang="en-US" dirty="0"/>
          </a:p>
        </p:txBody>
      </p:sp>
    </p:spTree>
    <p:extLst>
      <p:ext uri="{BB962C8B-B14F-4D97-AF65-F5344CB8AC3E}">
        <p14:creationId xmlns:p14="http://schemas.microsoft.com/office/powerpoint/2010/main" val="4263611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0305" y="5990455"/>
            <a:ext cx="8534400" cy="1507067"/>
          </a:xfrm>
        </p:spPr>
        <p:txBody>
          <a:bodyPr/>
          <a:lstStyle/>
          <a:p>
            <a:endParaRPr lang="en-US"/>
          </a:p>
        </p:txBody>
      </p:sp>
      <p:sp>
        <p:nvSpPr>
          <p:cNvPr id="3" name="Content Placeholder 2"/>
          <p:cNvSpPr>
            <a:spLocks noGrp="1"/>
          </p:cNvSpPr>
          <p:nvPr>
            <p:ph idx="1"/>
          </p:nvPr>
        </p:nvSpPr>
        <p:spPr>
          <a:xfrm>
            <a:off x="1210305" y="623170"/>
            <a:ext cx="8534400" cy="5367285"/>
          </a:xfrm>
        </p:spPr>
        <p:txBody>
          <a:bodyPr>
            <a:normAutofit fontScale="47500" lnSpcReduction="20000"/>
          </a:bodyPr>
          <a:lstStyle/>
          <a:p>
            <a:pPr marL="2743200" lvl="6" indent="0">
              <a:buNone/>
            </a:pPr>
            <a:r>
              <a:rPr lang="en-US" sz="5100" b="1" u="sng" dirty="0" smtClean="0"/>
              <a:t>WATER</a:t>
            </a:r>
          </a:p>
          <a:p>
            <a:pPr lvl="6"/>
            <a:endParaRPr lang="en-US" sz="3100" b="1" u="sng" dirty="0"/>
          </a:p>
          <a:p>
            <a:pPr marL="0" indent="0">
              <a:buNone/>
            </a:pPr>
            <a:r>
              <a:rPr lang="en-US" sz="4500" dirty="0" smtClean="0"/>
              <a:t>* Drinking water in China.    </a:t>
            </a:r>
            <a:r>
              <a:rPr lang="en-US" sz="4500" b="1" dirty="0" smtClean="0"/>
              <a:t>DON’T</a:t>
            </a:r>
          </a:p>
          <a:p>
            <a:pPr marL="0" indent="0">
              <a:buNone/>
            </a:pPr>
            <a:r>
              <a:rPr lang="en-US" sz="4500" dirty="0" smtClean="0"/>
              <a:t>*Water pollution is a major health concern in China.  Among the 200 major rivers in China the water quality was below grade.</a:t>
            </a:r>
          </a:p>
          <a:p>
            <a:pPr marL="0" indent="0">
              <a:buNone/>
            </a:pPr>
            <a:r>
              <a:rPr lang="en-US" sz="4500" dirty="0" smtClean="0"/>
              <a:t>*Tap water is not drinkable, even in major cities.  Bottled water is easily available</a:t>
            </a:r>
            <a:r>
              <a:rPr lang="en-US" sz="4500" dirty="0"/>
              <a:t>.</a:t>
            </a:r>
            <a:endParaRPr lang="en-US" sz="4500" dirty="0" smtClean="0"/>
          </a:p>
          <a:p>
            <a:pPr marL="0" indent="0">
              <a:buNone/>
            </a:pPr>
            <a:r>
              <a:rPr lang="en-US" sz="4500" dirty="0" smtClean="0"/>
              <a:t>*Do not use contaminated water to wash dishes, brush your teeth, wash and prepare food, or make ice. </a:t>
            </a:r>
          </a:p>
          <a:p>
            <a:pPr marL="0" indent="0">
              <a:buNone/>
            </a:pPr>
            <a:r>
              <a:rPr lang="en-US" sz="4500" dirty="0" smtClean="0"/>
              <a:t>*Boiling water kills harmful bacteria and parasites.  Rolling boil for 1 minute will kill most organisms. </a:t>
            </a:r>
          </a:p>
          <a:p>
            <a:pPr marL="0" indent="0">
              <a:buNone/>
            </a:pPr>
            <a:r>
              <a:rPr lang="en-US" sz="4500" dirty="0" smtClean="0"/>
              <a:t>*Chlorine bleach, 1/8 teaspoon of bleach per gallon of water if water is clear. ¼ teaspoon if water is cloudy.  (See CDC for complete concentration guide)</a:t>
            </a:r>
          </a:p>
          <a:p>
            <a:pPr marL="0" indent="0">
              <a:buNone/>
            </a:pPr>
            <a:r>
              <a:rPr lang="en-US" sz="4500" dirty="0" smtClean="0"/>
              <a:t>*Wash all fresh food very carefully in either vinegar  or bleach. </a:t>
            </a:r>
          </a:p>
        </p:txBody>
      </p:sp>
    </p:spTree>
    <p:extLst>
      <p:ext uri="{BB962C8B-B14F-4D97-AF65-F5344CB8AC3E}">
        <p14:creationId xmlns:p14="http://schemas.microsoft.com/office/powerpoint/2010/main" val="228392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4212" y="723378"/>
            <a:ext cx="8534400" cy="3615267"/>
          </a:xfrm>
        </p:spPr>
        <p:txBody>
          <a:bodyPr>
            <a:normAutofit lnSpcReduction="10000"/>
          </a:bodyPr>
          <a:lstStyle/>
          <a:p>
            <a:pPr marL="2743200" lvl="6" indent="0">
              <a:buNone/>
            </a:pPr>
            <a:r>
              <a:rPr lang="en-US" sz="1800" b="1" u="sng" dirty="0" smtClean="0"/>
              <a:t>Pollution </a:t>
            </a:r>
          </a:p>
          <a:p>
            <a:pPr marL="0" indent="0">
              <a:buNone/>
            </a:pPr>
            <a:r>
              <a:rPr lang="en-US" dirty="0" smtClean="0"/>
              <a:t>*Air pollution in Chinese cities is a mixture of coal-combustion and motor-vehicle emissions. 16 of the 20 most polluted cities in the world are in China, and Beijing regularly tops the list. </a:t>
            </a:r>
          </a:p>
          <a:p>
            <a:pPr marL="0" indent="0">
              <a:buNone/>
            </a:pPr>
            <a:r>
              <a:rPr lang="en-US" dirty="0" smtClean="0"/>
              <a:t>*If you have asthma or chronic pulmonary disease, or congestive  heart failure, take inhaler and use regularly especially during the winter months.  </a:t>
            </a:r>
          </a:p>
          <a:p>
            <a:pPr marL="0" indent="0">
              <a:buNone/>
            </a:pPr>
            <a:r>
              <a:rPr lang="en-US" dirty="0" smtClean="0"/>
              <a:t>*When pollution is bad, many people were a mask, or try to just stay in your apartment.  Properly fitted N95  masks can filter out particulates. Surgical style masks though popular provide no real protection. </a:t>
            </a:r>
            <a:endParaRPr lang="en-US" dirty="0"/>
          </a:p>
        </p:txBody>
      </p:sp>
    </p:spTree>
    <p:extLst>
      <p:ext uri="{BB962C8B-B14F-4D97-AF65-F5344CB8AC3E}">
        <p14:creationId xmlns:p14="http://schemas.microsoft.com/office/powerpoint/2010/main" val="2902147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004" y="5802565"/>
            <a:ext cx="8534400" cy="1507067"/>
          </a:xfrm>
        </p:spPr>
        <p:txBody>
          <a:bodyPr/>
          <a:lstStyle/>
          <a:p>
            <a:endParaRPr lang="en-US" dirty="0"/>
          </a:p>
        </p:txBody>
      </p:sp>
      <p:sp>
        <p:nvSpPr>
          <p:cNvPr id="3" name="Content Placeholder 2"/>
          <p:cNvSpPr>
            <a:spLocks noGrp="1"/>
          </p:cNvSpPr>
          <p:nvPr>
            <p:ph idx="1"/>
          </p:nvPr>
        </p:nvSpPr>
        <p:spPr>
          <a:xfrm>
            <a:off x="734316" y="685800"/>
            <a:ext cx="8534400" cy="3615267"/>
          </a:xfrm>
        </p:spPr>
        <p:txBody>
          <a:bodyPr>
            <a:normAutofit fontScale="25000" lnSpcReduction="20000"/>
          </a:bodyPr>
          <a:lstStyle/>
          <a:p>
            <a:pPr lvl="6"/>
            <a:endParaRPr lang="en-US" sz="5800" b="1" u="sng" dirty="0" smtClean="0"/>
          </a:p>
          <a:p>
            <a:pPr lvl="6"/>
            <a:endParaRPr lang="en-US" sz="5800" b="1" u="sng" dirty="0"/>
          </a:p>
          <a:p>
            <a:pPr lvl="6"/>
            <a:endParaRPr lang="en-US" sz="5800" b="1" u="sng" dirty="0" smtClean="0"/>
          </a:p>
          <a:p>
            <a:pPr lvl="6"/>
            <a:endParaRPr lang="en-US" sz="5800" b="1" u="sng" dirty="0"/>
          </a:p>
          <a:p>
            <a:pPr marL="2743200" lvl="6" indent="0">
              <a:buNone/>
            </a:pPr>
            <a:r>
              <a:rPr lang="en-US" sz="5800" b="1" u="sng" dirty="0" smtClean="0"/>
              <a:t>TRAVELER’S DIARRHEA</a:t>
            </a:r>
          </a:p>
          <a:p>
            <a:pPr lvl="6"/>
            <a:endParaRPr lang="en-US" sz="5800" b="1" u="sng" dirty="0"/>
          </a:p>
          <a:p>
            <a:pPr marL="0" indent="0">
              <a:buNone/>
            </a:pPr>
            <a:r>
              <a:rPr lang="en-US" sz="5600" dirty="0" smtClean="0"/>
              <a:t>*TRAVELER’S DIARRHEA  (SUDDEN ONSET OF SYMPTOMS THAT CAN RANGE FROM MILD CRAMPS AND URGENT LOOSE STOOLS TO SEVERE ABDOMINAL PAIN, FEVER, VOMITING AND BLOODY DIARRHEA)</a:t>
            </a:r>
          </a:p>
          <a:p>
            <a:pPr marL="0" indent="0">
              <a:buNone/>
            </a:pPr>
            <a:r>
              <a:rPr lang="en-US" sz="5600" dirty="0" smtClean="0"/>
              <a:t>*30-70% of travelers get this</a:t>
            </a:r>
          </a:p>
          <a:p>
            <a:pPr marL="0" indent="0">
              <a:buNone/>
            </a:pPr>
            <a:r>
              <a:rPr lang="en-US" sz="5600" dirty="0" smtClean="0"/>
              <a:t>*Traditionally it was thought that TD could be prevented by following simple recommendations, such as: </a:t>
            </a:r>
          </a:p>
          <a:p>
            <a:pPr marL="0" indent="0">
              <a:buNone/>
            </a:pPr>
            <a:r>
              <a:rPr lang="en-US" sz="5600" dirty="0" smtClean="0"/>
              <a:t>*BOIL IT, COOK IT, PEEL IT OR FORGET IT. But studies have shown that people who follow these rules can still get sick.  Poor hygiene practices in local restaurants is likely the biggest contributor. Bacteria is the most common cause. </a:t>
            </a:r>
            <a:endParaRPr lang="en-US" sz="5600" dirty="0"/>
          </a:p>
          <a:p>
            <a:pPr marL="0" indent="0">
              <a:buNone/>
            </a:pPr>
            <a:r>
              <a:rPr lang="en-US" sz="5600" dirty="0" smtClean="0"/>
              <a:t>*Zithromax- (Azithromycin) antibiotic :  Contact your private physician for a prescription. </a:t>
            </a:r>
          </a:p>
          <a:p>
            <a:pPr marL="0" indent="0">
              <a:buNone/>
            </a:pPr>
            <a:r>
              <a:rPr lang="en-US" sz="5600" dirty="0" smtClean="0"/>
              <a:t>*Bismuth subsalicylate (BSS) active  ingredient in Pepto-Bismol and </a:t>
            </a:r>
            <a:r>
              <a:rPr lang="en-US" sz="5600" dirty="0" err="1" smtClean="0"/>
              <a:t>Kaopectate</a:t>
            </a:r>
            <a:r>
              <a:rPr lang="en-US" sz="5600" dirty="0" smtClean="0"/>
              <a:t>. (Take daily as 2 oz. liquid or 2 chewable tablets 4 times per day reduces the incidence of TD by approximately 50%. </a:t>
            </a:r>
          </a:p>
          <a:p>
            <a:pPr marL="0" indent="0">
              <a:buNone/>
            </a:pPr>
            <a:r>
              <a:rPr lang="en-US" sz="5600" dirty="0" smtClean="0"/>
              <a:t>Note: BSS can cause blackening of the tongue and stool, nausea, constipation and rarely tinnitus. Has not been studies for longer than 3 weeks.  </a:t>
            </a:r>
          </a:p>
          <a:p>
            <a:endParaRPr lang="en-US" sz="5600" dirty="0" smtClean="0"/>
          </a:p>
        </p:txBody>
      </p:sp>
    </p:spTree>
    <p:extLst>
      <p:ext uri="{BB962C8B-B14F-4D97-AF65-F5344CB8AC3E}">
        <p14:creationId xmlns:p14="http://schemas.microsoft.com/office/powerpoint/2010/main" val="2989551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48062" y="366712"/>
            <a:ext cx="5095875" cy="6124575"/>
          </a:xfrm>
          <a:prstGeom prst="rect">
            <a:avLst/>
          </a:prstGeom>
        </p:spPr>
      </p:pic>
    </p:spTree>
    <p:extLst>
      <p:ext uri="{BB962C8B-B14F-4D97-AF65-F5344CB8AC3E}">
        <p14:creationId xmlns:p14="http://schemas.microsoft.com/office/powerpoint/2010/main" val="1600450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2743200" lvl="6" indent="0">
              <a:buNone/>
            </a:pPr>
            <a:r>
              <a:rPr lang="en-US" sz="2800" b="1" u="sng" dirty="0" smtClean="0"/>
              <a:t>Safety</a:t>
            </a:r>
          </a:p>
          <a:p>
            <a:pPr lvl="6"/>
            <a:endParaRPr lang="en-US" sz="2400" b="1" u="sng" dirty="0" smtClean="0"/>
          </a:p>
          <a:p>
            <a:pPr marL="0" indent="0">
              <a:buNone/>
            </a:pPr>
            <a:r>
              <a:rPr lang="en-US" dirty="0" smtClean="0"/>
              <a:t>*People are kind.  Subways are excellent.  </a:t>
            </a:r>
          </a:p>
          <a:p>
            <a:pPr marL="0" indent="0">
              <a:buNone/>
            </a:pPr>
            <a:r>
              <a:rPr lang="en-US" dirty="0" smtClean="0"/>
              <a:t>*The apps are </a:t>
            </a:r>
            <a:r>
              <a:rPr lang="en-US" dirty="0"/>
              <a:t>v</a:t>
            </a:r>
            <a:r>
              <a:rPr lang="en-US" dirty="0" smtClean="0"/>
              <a:t>ery user friendly. </a:t>
            </a:r>
            <a:r>
              <a:rPr lang="en-US" dirty="0"/>
              <a:t> </a:t>
            </a:r>
            <a:r>
              <a:rPr lang="en-US" dirty="0" smtClean="0"/>
              <a:t>Carry a phone charger </a:t>
            </a:r>
          </a:p>
          <a:p>
            <a:pPr marL="0" indent="0">
              <a:buNone/>
            </a:pPr>
            <a:r>
              <a:rPr lang="en-US" dirty="0" smtClean="0"/>
              <a:t>at all times. </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8193718" y="1345140"/>
            <a:ext cx="2343150" cy="3895725"/>
          </a:xfrm>
          <a:prstGeom prst="rect">
            <a:avLst/>
          </a:prstGeom>
        </p:spPr>
      </p:pic>
    </p:spTree>
    <p:extLst>
      <p:ext uri="{BB962C8B-B14F-4D97-AF65-F5344CB8AC3E}">
        <p14:creationId xmlns:p14="http://schemas.microsoft.com/office/powerpoint/2010/main" val="7679576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1828800" lvl="4" indent="0">
              <a:buNone/>
            </a:pPr>
            <a:r>
              <a:rPr lang="en-US" sz="2600" b="1" u="sng" dirty="0" smtClean="0"/>
              <a:t>ACCIDENTS AND FALLS</a:t>
            </a:r>
          </a:p>
          <a:p>
            <a:pPr lvl="4"/>
            <a:endParaRPr lang="en-US" sz="2600" b="1" u="sng" dirty="0" smtClean="0"/>
          </a:p>
          <a:p>
            <a:pPr marL="0" indent="0">
              <a:buNone/>
            </a:pPr>
            <a:r>
              <a:rPr lang="en-US" dirty="0" smtClean="0"/>
              <a:t>*According to the CDC motor vehicle crashes are the number 1 killer of healthy U.S. citizens living, working or traveling in foreign countries.</a:t>
            </a:r>
          </a:p>
          <a:p>
            <a:pPr marL="0" indent="0">
              <a:buNone/>
            </a:pPr>
            <a:r>
              <a:rPr lang="en-US" dirty="0" smtClean="0"/>
              <a:t>*Pedestrians do not matter. You are fare game for drivers. They drive through stop lights and walk lights. They don’t look , slow,  or stop. </a:t>
            </a:r>
          </a:p>
          <a:p>
            <a:pPr marL="0" indent="0">
              <a:buNone/>
            </a:pPr>
            <a:r>
              <a:rPr lang="en-US" dirty="0" smtClean="0"/>
              <a:t>*Crossing the street, a pedestrian must keep an eye on all four sides at all times. </a:t>
            </a:r>
          </a:p>
          <a:p>
            <a:pPr marL="0" indent="0">
              <a:buNone/>
            </a:pPr>
            <a:r>
              <a:rPr lang="en-US" dirty="0" smtClean="0"/>
              <a:t> *Electric motor  bikes – You can’t hear them coming, and they drive on the sidewalks very fast.  If you are hit they don’t stop. Be aware, not distracted. </a:t>
            </a:r>
          </a:p>
          <a:p>
            <a:pPr marL="0" indent="0">
              <a:buNone/>
            </a:pPr>
            <a:r>
              <a:rPr lang="en-US" dirty="0" smtClean="0"/>
              <a:t>*Walking and street hazards: Broken sidewalks, loose manhole covers, wires spread across sidewalks, construction.  </a:t>
            </a:r>
            <a:endParaRPr lang="en-US" dirty="0"/>
          </a:p>
        </p:txBody>
      </p:sp>
    </p:spTree>
    <p:extLst>
      <p:ext uri="{BB962C8B-B14F-4D97-AF65-F5344CB8AC3E}">
        <p14:creationId xmlns:p14="http://schemas.microsoft.com/office/powerpoint/2010/main" val="16791724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629650" y="3552825"/>
            <a:ext cx="3562350" cy="3305175"/>
          </a:xfrm>
          <a:prstGeom prst="rect">
            <a:avLst/>
          </a:prstGeom>
        </p:spPr>
      </p:pic>
      <p:pic>
        <p:nvPicPr>
          <p:cNvPr id="5" name="Picture 4"/>
          <p:cNvPicPr>
            <a:picLocks noChangeAspect="1"/>
          </p:cNvPicPr>
          <p:nvPr/>
        </p:nvPicPr>
        <p:blipFill>
          <a:blip r:embed="rId3"/>
          <a:stretch>
            <a:fillRect/>
          </a:stretch>
        </p:blipFill>
        <p:spPr>
          <a:xfrm>
            <a:off x="1465545" y="4487332"/>
            <a:ext cx="5010150" cy="19431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pPr marL="3200400" lvl="7" indent="0">
              <a:buNone/>
            </a:pPr>
            <a:r>
              <a:rPr lang="en-US" sz="2200" b="1" u="sng" dirty="0" smtClean="0"/>
              <a:t>Finding a doctor</a:t>
            </a:r>
          </a:p>
          <a:p>
            <a:r>
              <a:rPr lang="en-US" dirty="0" smtClean="0"/>
              <a:t>Go to the CDC site “Getting Health Care Abroad” they can give you help with where to find a doctor. There are many US, or British doctors</a:t>
            </a:r>
            <a:r>
              <a:rPr lang="en-US" dirty="0"/>
              <a:t> </a:t>
            </a:r>
            <a:r>
              <a:rPr lang="en-US" dirty="0" smtClean="0"/>
              <a:t>practicing in China. </a:t>
            </a:r>
          </a:p>
          <a:p>
            <a:r>
              <a:rPr lang="en-US" dirty="0" smtClean="0"/>
              <a:t>http</a:t>
            </a:r>
            <a:r>
              <a:rPr lang="en-US" dirty="0"/>
              <a:t>://www.usembassy.gov/on </a:t>
            </a:r>
            <a:endParaRPr lang="en-US" dirty="0" smtClean="0"/>
          </a:p>
          <a:p>
            <a:r>
              <a:rPr lang="en-US" dirty="0" smtClean="0"/>
              <a:t> </a:t>
            </a:r>
            <a:r>
              <a:rPr lang="en-US" dirty="0"/>
              <a:t>D</a:t>
            </a:r>
            <a:r>
              <a:rPr lang="en-US" dirty="0" smtClean="0"/>
              <a:t>o your homework. Check with Aetna or private insurance to see which medical organizations will accept your insurance. </a:t>
            </a:r>
          </a:p>
          <a:p>
            <a:r>
              <a:rPr lang="en-US" dirty="0" err="1" smtClean="0"/>
              <a:t>Ie</a:t>
            </a:r>
            <a:r>
              <a:rPr lang="en-US" dirty="0" smtClean="0"/>
              <a:t> Beijing Family Medical. Located all over Beijing. Excellent services. </a:t>
            </a:r>
          </a:p>
          <a:p>
            <a:r>
              <a:rPr lang="en-US" dirty="0" smtClean="0"/>
              <a:t>Prevention is better than treatment.  </a:t>
            </a:r>
          </a:p>
          <a:p>
            <a:r>
              <a:rPr lang="en-US" dirty="0" smtClean="0"/>
              <a:t>Keep in mind they love to treat </a:t>
            </a:r>
            <a:r>
              <a:rPr lang="en-US" dirty="0"/>
              <a:t>A</a:t>
            </a:r>
            <a:r>
              <a:rPr lang="en-US" dirty="0" smtClean="0"/>
              <a:t>mericans because they like our insurance.  The more treatment for you the more money for them. </a:t>
            </a:r>
            <a:endParaRPr lang="en-US" dirty="0"/>
          </a:p>
        </p:txBody>
      </p:sp>
    </p:spTree>
    <p:extLst>
      <p:ext uri="{BB962C8B-B14F-4D97-AF65-F5344CB8AC3E}">
        <p14:creationId xmlns:p14="http://schemas.microsoft.com/office/powerpoint/2010/main" val="2535301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052186" y="162838"/>
            <a:ext cx="8780746" cy="6263014"/>
          </a:xfrm>
          <a:prstGeom prst="rect">
            <a:avLst/>
          </a:prstGeom>
        </p:spPr>
      </p:pic>
    </p:spTree>
    <p:extLst>
      <p:ext uri="{BB962C8B-B14F-4D97-AF65-F5344CB8AC3E}">
        <p14:creationId xmlns:p14="http://schemas.microsoft.com/office/powerpoint/2010/main" val="67286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60098" y="1447800"/>
            <a:ext cx="5882513" cy="393526"/>
          </a:xfrm>
        </p:spPr>
        <p:txBody>
          <a:bodyPr>
            <a:normAutofit fontScale="90000"/>
          </a:bodyPr>
          <a:lstStyle/>
          <a:p>
            <a:r>
              <a:rPr lang="en-US" dirty="0" smtClean="0">
                <a:solidFill>
                  <a:schemeClr val="bg1"/>
                </a:solidFill>
              </a:rPr>
              <a:t>			</a:t>
            </a:r>
            <a:r>
              <a:rPr lang="en-US" b="1" u="sng" dirty="0" smtClean="0">
                <a:solidFill>
                  <a:schemeClr val="bg1"/>
                </a:solidFill>
              </a:rPr>
              <a:t>Hygiene</a:t>
            </a:r>
            <a:endParaRPr lang="en-US" b="1" u="sng" dirty="0">
              <a:solidFill>
                <a:schemeClr val="bg1"/>
              </a:solidFill>
            </a:endParaRPr>
          </a:p>
        </p:txBody>
      </p:sp>
      <p:sp>
        <p:nvSpPr>
          <p:cNvPr id="6" name="Text Placeholder 5"/>
          <p:cNvSpPr>
            <a:spLocks noGrp="1"/>
          </p:cNvSpPr>
          <p:nvPr>
            <p:ph type="body" sz="half" idx="2"/>
          </p:nvPr>
        </p:nvSpPr>
        <p:spPr>
          <a:xfrm>
            <a:off x="4860098" y="2351181"/>
            <a:ext cx="6021388" cy="3423318"/>
          </a:xfrm>
        </p:spPr>
        <p:txBody>
          <a:bodyPr/>
          <a:lstStyle/>
          <a:p>
            <a:r>
              <a:rPr lang="en-US" dirty="0" smtClean="0"/>
              <a:t>Use good hygiene to prevent infection and illness</a:t>
            </a:r>
          </a:p>
          <a:p>
            <a:r>
              <a:rPr lang="en-US" dirty="0"/>
              <a:t> </a:t>
            </a:r>
            <a:r>
              <a:rPr lang="en-US" dirty="0" smtClean="0"/>
              <a:t>Bring toilet paper (it is never in public restrooms)</a:t>
            </a:r>
          </a:p>
          <a:p>
            <a:r>
              <a:rPr lang="en-US" dirty="0" smtClean="0"/>
              <a:t>Follow these tips to avoid getting sick or spreading illness while traveling.</a:t>
            </a:r>
          </a:p>
          <a:p>
            <a:r>
              <a:rPr lang="en-US" dirty="0"/>
              <a:t>	</a:t>
            </a:r>
            <a:r>
              <a:rPr lang="en-US" dirty="0" smtClean="0"/>
              <a:t>*wash hands</a:t>
            </a:r>
          </a:p>
          <a:p>
            <a:r>
              <a:rPr lang="en-US" dirty="0"/>
              <a:t>	</a:t>
            </a:r>
            <a:r>
              <a:rPr lang="en-US" dirty="0" smtClean="0"/>
              <a:t>*keep hands away from face. Don’t touch eyes,	 nose, or mouth</a:t>
            </a:r>
          </a:p>
          <a:p>
            <a:r>
              <a:rPr lang="en-US" dirty="0"/>
              <a:t>	</a:t>
            </a:r>
            <a:r>
              <a:rPr lang="en-US" dirty="0" smtClean="0"/>
              <a:t>*Use hand sanitizer</a:t>
            </a:r>
          </a:p>
          <a:p>
            <a:r>
              <a:rPr lang="en-US" dirty="0" smtClean="0"/>
              <a:t>Fish sucking pedicures, use caution</a:t>
            </a:r>
            <a:endParaRPr lang="en-US" dirty="0"/>
          </a:p>
        </p:txBody>
      </p:sp>
      <p:pic>
        <p:nvPicPr>
          <p:cNvPr id="10" name="Picture 9"/>
          <p:cNvPicPr>
            <a:picLocks noChangeAspect="1"/>
          </p:cNvPicPr>
          <p:nvPr/>
        </p:nvPicPr>
        <p:blipFill>
          <a:blip r:embed="rId2"/>
          <a:stretch>
            <a:fillRect/>
          </a:stretch>
        </p:blipFill>
        <p:spPr>
          <a:xfrm>
            <a:off x="339987" y="588724"/>
            <a:ext cx="4144332" cy="4552126"/>
          </a:xfrm>
          <a:prstGeom prst="rect">
            <a:avLst/>
          </a:prstGeom>
        </p:spPr>
      </p:pic>
      <p:sp>
        <p:nvSpPr>
          <p:cNvPr id="11" name="Picture Placeholder 10"/>
          <p:cNvSpPr>
            <a:spLocks noGrp="1"/>
          </p:cNvSpPr>
          <p:nvPr>
            <p:ph type="pic" idx="1"/>
          </p:nvPr>
        </p:nvSpPr>
        <p:spPr>
          <a:xfrm>
            <a:off x="863751" y="350729"/>
            <a:ext cx="3280974" cy="4572000"/>
          </a:xfrm>
        </p:spPr>
      </p:sp>
    </p:spTree>
    <p:extLst>
      <p:ext uri="{BB962C8B-B14F-4D97-AF65-F5344CB8AC3E}">
        <p14:creationId xmlns:p14="http://schemas.microsoft.com/office/powerpoint/2010/main" val="29690037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81037" y="-719138"/>
            <a:ext cx="10829925" cy="8296275"/>
          </a:xfrm>
          <a:prstGeom prst="rect">
            <a:avLst/>
          </a:prstGeom>
        </p:spPr>
      </p:pic>
    </p:spTree>
    <p:extLst>
      <p:ext uri="{BB962C8B-B14F-4D97-AF65-F5344CB8AC3E}">
        <p14:creationId xmlns:p14="http://schemas.microsoft.com/office/powerpoint/2010/main" val="12441008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28850" y="852487"/>
            <a:ext cx="7734300" cy="5153025"/>
          </a:xfrm>
          <a:prstGeom prst="rect">
            <a:avLst/>
          </a:prstGeom>
        </p:spPr>
      </p:pic>
    </p:spTree>
    <p:extLst>
      <p:ext uri="{BB962C8B-B14F-4D97-AF65-F5344CB8AC3E}">
        <p14:creationId xmlns:p14="http://schemas.microsoft.com/office/powerpoint/2010/main" val="4086880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42076" y="165512"/>
            <a:ext cx="4705350" cy="1666875"/>
          </a:xfrm>
          <a:prstGeom prst="rect">
            <a:avLst/>
          </a:prstGeom>
        </p:spPr>
      </p:pic>
      <p:pic>
        <p:nvPicPr>
          <p:cNvPr id="3" name="Picture 2"/>
          <p:cNvPicPr>
            <a:picLocks noChangeAspect="1"/>
          </p:cNvPicPr>
          <p:nvPr/>
        </p:nvPicPr>
        <p:blipFill>
          <a:blip r:embed="rId3"/>
          <a:stretch>
            <a:fillRect/>
          </a:stretch>
        </p:blipFill>
        <p:spPr>
          <a:xfrm>
            <a:off x="175429" y="1680770"/>
            <a:ext cx="7381875" cy="4924425"/>
          </a:xfrm>
          <a:prstGeom prst="rect">
            <a:avLst/>
          </a:prstGeom>
        </p:spPr>
      </p:pic>
      <p:pic>
        <p:nvPicPr>
          <p:cNvPr id="4" name="Picture 3"/>
          <p:cNvPicPr>
            <a:picLocks noChangeAspect="1"/>
          </p:cNvPicPr>
          <p:nvPr/>
        </p:nvPicPr>
        <p:blipFill>
          <a:blip r:embed="rId4"/>
          <a:stretch>
            <a:fillRect/>
          </a:stretch>
        </p:blipFill>
        <p:spPr>
          <a:xfrm>
            <a:off x="1656176" y="623104"/>
            <a:ext cx="1485900" cy="600075"/>
          </a:xfrm>
          <a:prstGeom prst="rect">
            <a:avLst/>
          </a:prstGeom>
        </p:spPr>
      </p:pic>
      <p:pic>
        <p:nvPicPr>
          <p:cNvPr id="5" name="Picture 4"/>
          <p:cNvPicPr>
            <a:picLocks noChangeAspect="1"/>
          </p:cNvPicPr>
          <p:nvPr/>
        </p:nvPicPr>
        <p:blipFill>
          <a:blip r:embed="rId5"/>
          <a:stretch>
            <a:fillRect/>
          </a:stretch>
        </p:blipFill>
        <p:spPr>
          <a:xfrm>
            <a:off x="7557304" y="3535080"/>
            <a:ext cx="4505325" cy="514350"/>
          </a:xfrm>
          <a:prstGeom prst="rect">
            <a:avLst/>
          </a:prstGeom>
        </p:spPr>
      </p:pic>
    </p:spTree>
    <p:extLst>
      <p:ext uri="{BB962C8B-B14F-4D97-AF65-F5344CB8AC3E}">
        <p14:creationId xmlns:p14="http://schemas.microsoft.com/office/powerpoint/2010/main" val="252411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“Tell the people it was two of the best years of my life! You will not regret doing it. LOVED, </a:t>
            </a:r>
            <a:r>
              <a:rPr lang="en-US" dirty="0" err="1" smtClean="0"/>
              <a:t>lOVED</a:t>
            </a:r>
            <a:r>
              <a:rPr lang="en-US" dirty="0" smtClean="0"/>
              <a:t>, </a:t>
            </a:r>
            <a:r>
              <a:rPr lang="en-US" dirty="0" err="1" smtClean="0"/>
              <a:t>lOVED</a:t>
            </a:r>
            <a:r>
              <a:rPr lang="en-US" dirty="0"/>
              <a:t> </a:t>
            </a:r>
            <a:r>
              <a:rPr lang="en-US" dirty="0" smtClean="0"/>
              <a:t>my students. They still keep in contact with me and I just adore them!”</a:t>
            </a:r>
          </a:p>
          <a:p>
            <a:r>
              <a:rPr lang="en-US" dirty="0" smtClean="0"/>
              <a:t>              “Honestly two of the best years of my life.” </a:t>
            </a:r>
          </a:p>
          <a:p>
            <a:pPr lvl="1"/>
            <a:r>
              <a:rPr lang="en-US" dirty="0" smtClean="0"/>
              <a:t>Gloria Johnson     China Foreign Affairs </a:t>
            </a:r>
            <a:r>
              <a:rPr lang="en-US" dirty="0" err="1" smtClean="0"/>
              <a:t>Univeristy</a:t>
            </a:r>
            <a:r>
              <a:rPr lang="en-US" dirty="0" smtClean="0"/>
              <a:t>, </a:t>
            </a:r>
            <a:r>
              <a:rPr lang="en-US" dirty="0" err="1" smtClean="0"/>
              <a:t>Beiijing</a:t>
            </a:r>
            <a:endParaRPr lang="en-US" dirty="0"/>
          </a:p>
        </p:txBody>
      </p:sp>
    </p:spTree>
    <p:extLst>
      <p:ext uri="{BB962C8B-B14F-4D97-AF65-F5344CB8AC3E}">
        <p14:creationId xmlns:p14="http://schemas.microsoft.com/office/powerpoint/2010/main" val="2262074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834524" y="435280"/>
            <a:ext cx="8534400" cy="3615267"/>
          </a:xfrm>
        </p:spPr>
        <p:txBody>
          <a:bodyPr>
            <a:normAutofit/>
          </a:bodyPr>
          <a:lstStyle/>
          <a:p>
            <a:pPr marL="0" indent="0">
              <a:buNone/>
            </a:pPr>
            <a:r>
              <a:rPr lang="en-US" sz="4000" b="1" dirty="0" smtClean="0"/>
              <a:t>      Vaccines needed for China</a:t>
            </a:r>
          </a:p>
          <a:p>
            <a:pPr marL="0" indent="0">
              <a:buNone/>
            </a:pPr>
            <a:endParaRPr lang="en-US" sz="4000" b="1" dirty="0" smtClean="0"/>
          </a:p>
          <a:p>
            <a:pPr marL="0" indent="0">
              <a:buNone/>
            </a:pPr>
            <a:r>
              <a:rPr lang="en-US" b="1" u="sng" dirty="0" err="1" smtClean="0"/>
              <a:t>Tdap</a:t>
            </a:r>
            <a:r>
              <a:rPr lang="en-US" b="1" u="sng" dirty="0" smtClean="0"/>
              <a:t>/ TD    Tetanus-Diphtheria-Pertussis</a:t>
            </a:r>
          </a:p>
          <a:p>
            <a:pPr marL="0" indent="0">
              <a:buNone/>
            </a:pPr>
            <a:r>
              <a:rPr lang="en-US" dirty="0" smtClean="0"/>
              <a:t>Serious bacterial infection- TD</a:t>
            </a:r>
          </a:p>
          <a:p>
            <a:pPr marL="0" indent="0">
              <a:buNone/>
            </a:pPr>
            <a:r>
              <a:rPr lang="en-US" dirty="0" smtClean="0"/>
              <a:t>Whooping cough (Pertussis) Highly contagious disease that affects the lungs </a:t>
            </a:r>
          </a:p>
          <a:p>
            <a:pPr marL="0" indent="0">
              <a:buNone/>
            </a:pPr>
            <a:r>
              <a:rPr lang="en-US" dirty="0" smtClean="0"/>
              <a:t>Get a booster every 7-10 years</a:t>
            </a:r>
          </a:p>
        </p:txBody>
      </p:sp>
    </p:spTree>
    <p:extLst>
      <p:ext uri="{BB962C8B-B14F-4D97-AF65-F5344CB8AC3E}">
        <p14:creationId xmlns:p14="http://schemas.microsoft.com/office/powerpoint/2010/main" val="306767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2743200" lvl="6" indent="0">
              <a:buNone/>
            </a:pPr>
            <a:r>
              <a:rPr lang="en-US" sz="2400" b="1" u="sng" dirty="0" smtClean="0"/>
              <a:t>Hepatitis A  </a:t>
            </a:r>
          </a:p>
          <a:p>
            <a:pPr lvl="6"/>
            <a:endParaRPr lang="en-US" sz="2400" b="1" u="sng" dirty="0" smtClean="0"/>
          </a:p>
          <a:p>
            <a:pPr marL="0" indent="0">
              <a:buNone/>
            </a:pPr>
            <a:r>
              <a:rPr lang="en-US" dirty="0" smtClean="0"/>
              <a:t>2 vaccines given 6 months apart for lifetime protection. If you only have time to receive one vaccine you will have 1-2 year protection. </a:t>
            </a:r>
          </a:p>
          <a:p>
            <a:pPr marL="0" indent="0">
              <a:buNone/>
            </a:pPr>
            <a:r>
              <a:rPr lang="en-US" dirty="0" smtClean="0"/>
              <a:t>A common travel vaccine. </a:t>
            </a:r>
          </a:p>
          <a:p>
            <a:pPr marL="0" indent="0">
              <a:buNone/>
            </a:pPr>
            <a:r>
              <a:rPr lang="en-US" dirty="0" smtClean="0"/>
              <a:t>Highly contagious liver infection. </a:t>
            </a:r>
            <a:endParaRPr lang="en-US" dirty="0"/>
          </a:p>
          <a:p>
            <a:pPr marL="0" indent="0">
              <a:buNone/>
            </a:pPr>
            <a:r>
              <a:rPr lang="en-US" dirty="0" smtClean="0"/>
              <a:t>Get from contaminated food and water or close contact with an infected person. </a:t>
            </a:r>
          </a:p>
          <a:p>
            <a:endParaRPr lang="en-US" dirty="0"/>
          </a:p>
        </p:txBody>
      </p:sp>
    </p:spTree>
    <p:extLst>
      <p:ext uri="{BB962C8B-B14F-4D97-AF65-F5344CB8AC3E}">
        <p14:creationId xmlns:p14="http://schemas.microsoft.com/office/powerpoint/2010/main" val="26864796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4213" y="685800"/>
            <a:ext cx="10058400" cy="1243208"/>
          </a:xfrm>
        </p:spPr>
        <p:txBody>
          <a:bodyPr/>
          <a:lstStyle/>
          <a:p>
            <a:r>
              <a:rPr lang="en-US" dirty="0" smtClean="0">
                <a:solidFill>
                  <a:schemeClr val="bg1"/>
                </a:solidFill>
              </a:rPr>
              <a:t>								</a:t>
            </a:r>
            <a:r>
              <a:rPr lang="en-US" sz="2400" b="1" u="sng" dirty="0" smtClean="0">
                <a:solidFill>
                  <a:schemeClr val="bg1"/>
                </a:solidFill>
              </a:rPr>
              <a:t>Hepatitis B</a:t>
            </a:r>
            <a:endParaRPr lang="en-US" sz="2400" b="1" u="sng" dirty="0">
              <a:solidFill>
                <a:schemeClr val="bg1"/>
              </a:solidFill>
            </a:endParaRPr>
          </a:p>
        </p:txBody>
      </p:sp>
      <p:sp>
        <p:nvSpPr>
          <p:cNvPr id="5" name="Text Placeholder 4"/>
          <p:cNvSpPr>
            <a:spLocks noGrp="1"/>
          </p:cNvSpPr>
          <p:nvPr>
            <p:ph type="body" idx="1"/>
          </p:nvPr>
        </p:nvSpPr>
        <p:spPr>
          <a:xfrm>
            <a:off x="333484" y="1734854"/>
            <a:ext cx="8535988" cy="4340269"/>
          </a:xfrm>
        </p:spPr>
        <p:txBody>
          <a:bodyPr/>
          <a:lstStyle/>
          <a:p>
            <a:r>
              <a:rPr lang="en-US" dirty="0" smtClean="0"/>
              <a:t>*A liver infection caused by Hepatitis B virus. </a:t>
            </a:r>
          </a:p>
          <a:p>
            <a:r>
              <a:rPr lang="en-US" dirty="0" smtClean="0"/>
              <a:t>*Transmitted by blood or other body fluids</a:t>
            </a:r>
          </a:p>
          <a:p>
            <a:r>
              <a:rPr lang="en-US" dirty="0" smtClean="0"/>
              <a:t>*3 doses given 0, 1 month, 6 months.  Can be accelerated. </a:t>
            </a:r>
          </a:p>
          <a:p>
            <a:r>
              <a:rPr lang="en-US" dirty="0" smtClean="0"/>
              <a:t>*</a:t>
            </a:r>
            <a:r>
              <a:rPr lang="en-US" dirty="0" err="1" smtClean="0"/>
              <a:t>Twinrix</a:t>
            </a:r>
            <a:r>
              <a:rPr lang="en-US" dirty="0" smtClean="0"/>
              <a:t> vaccine: combination Hepatitis A and Hepatitis B </a:t>
            </a:r>
          </a:p>
          <a:p>
            <a:r>
              <a:rPr lang="en-US" dirty="0"/>
              <a:t> </a:t>
            </a:r>
            <a:r>
              <a:rPr lang="en-US" dirty="0" smtClean="0"/>
              <a:t>accelerated schedule 0, 7, 21 day.  Will need a 4</a:t>
            </a:r>
            <a:r>
              <a:rPr lang="en-US" baseline="30000" dirty="0" smtClean="0"/>
              <a:t>th</a:t>
            </a:r>
            <a:r>
              <a:rPr lang="en-US" dirty="0" smtClean="0"/>
              <a:t> dose after 12 months. Excellent protection. </a:t>
            </a:r>
          </a:p>
          <a:p>
            <a:r>
              <a:rPr lang="en-US" dirty="0" smtClean="0"/>
              <a:t> </a:t>
            </a:r>
          </a:p>
          <a:p>
            <a:endParaRPr lang="en-US" dirty="0" smtClean="0"/>
          </a:p>
          <a:p>
            <a:endParaRPr lang="en-US" dirty="0" smtClean="0"/>
          </a:p>
          <a:p>
            <a:endParaRPr lang="en-US" dirty="0"/>
          </a:p>
        </p:txBody>
      </p:sp>
    </p:spTree>
    <p:extLst>
      <p:ext uri="{BB962C8B-B14F-4D97-AF65-F5344CB8AC3E}">
        <p14:creationId xmlns:p14="http://schemas.microsoft.com/office/powerpoint/2010/main" val="2222861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2286000" lvl="5" indent="0">
              <a:buNone/>
            </a:pPr>
            <a:r>
              <a:rPr lang="en-US" sz="2400" b="1" u="sng" dirty="0" smtClean="0"/>
              <a:t>Typhoid     (Two types – </a:t>
            </a:r>
            <a:r>
              <a:rPr lang="en-US" sz="2400" b="1" u="sng" dirty="0" err="1" smtClean="0"/>
              <a:t>Typhim</a:t>
            </a:r>
            <a:r>
              <a:rPr lang="en-US" sz="2400" b="1" u="sng" dirty="0" smtClean="0"/>
              <a:t> Vi, Oral)</a:t>
            </a:r>
          </a:p>
          <a:p>
            <a:pPr marL="0" indent="0">
              <a:buNone/>
            </a:pPr>
            <a:r>
              <a:rPr lang="en-US" dirty="0" smtClean="0"/>
              <a:t>*Contracted by drinking or eating food contaminated with the bacteria.</a:t>
            </a:r>
          </a:p>
          <a:p>
            <a:pPr marL="0" indent="0">
              <a:buNone/>
            </a:pPr>
            <a:r>
              <a:rPr lang="en-US" dirty="0" smtClean="0"/>
              <a:t>*Typhoid (</a:t>
            </a:r>
            <a:r>
              <a:rPr lang="en-US" dirty="0" err="1" smtClean="0"/>
              <a:t>Typhim</a:t>
            </a:r>
            <a:r>
              <a:rPr lang="en-US" dirty="0" smtClean="0"/>
              <a:t> Vi)   needed every two years.  70% protection</a:t>
            </a:r>
          </a:p>
          <a:p>
            <a:pPr marL="0" indent="0">
              <a:buNone/>
            </a:pPr>
            <a:r>
              <a:rPr lang="en-US" dirty="0" smtClean="0"/>
              <a:t>*Oral typhoid needed every 5 years. 4 tablets taken by mouth. 78%-80% effective. (This oral vaccine is unavailable at this time)</a:t>
            </a:r>
          </a:p>
          <a:p>
            <a:pPr marL="0" indent="0">
              <a:buNone/>
            </a:pPr>
            <a:r>
              <a:rPr lang="en-US" dirty="0" smtClean="0"/>
              <a:t>*Use caution eating street food</a:t>
            </a:r>
            <a:endParaRPr lang="en-US" dirty="0"/>
          </a:p>
        </p:txBody>
      </p:sp>
    </p:spTree>
    <p:extLst>
      <p:ext uri="{BB962C8B-B14F-4D97-AF65-F5344CB8AC3E}">
        <p14:creationId xmlns:p14="http://schemas.microsoft.com/office/powerpoint/2010/main" val="1478254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3200400" lvl="7" indent="0">
              <a:buNone/>
            </a:pPr>
            <a:r>
              <a:rPr lang="en-US" sz="2600" b="1" u="sng" dirty="0" smtClean="0"/>
              <a:t>Rabies</a:t>
            </a:r>
          </a:p>
          <a:p>
            <a:pPr marL="0" indent="0">
              <a:buNone/>
            </a:pPr>
            <a:r>
              <a:rPr lang="en-US" dirty="0" smtClean="0"/>
              <a:t>Not a problem unless you are bit!  Easily treated with series if you are infected. </a:t>
            </a:r>
          </a:p>
          <a:p>
            <a:pPr marL="0" indent="0">
              <a:buNone/>
            </a:pPr>
            <a:r>
              <a:rPr lang="en-US" dirty="0" smtClean="0"/>
              <a:t>According to china’s Ministry of Health, China does have a high incidence of rabies due to consumption of rabid dog meat. Most people do not get the rabies vaccine because even if you get the series of shots, then you are bitten you will still need to have the series again.  </a:t>
            </a:r>
          </a:p>
          <a:p>
            <a:pPr marL="0" indent="0">
              <a:buNone/>
            </a:pPr>
            <a:r>
              <a:rPr lang="en-US" dirty="0" smtClean="0"/>
              <a:t>It is very expensive to get the 3 series. </a:t>
            </a:r>
          </a:p>
          <a:p>
            <a:pPr marL="0" indent="0">
              <a:buNone/>
            </a:pPr>
            <a:r>
              <a:rPr lang="en-US" dirty="0" smtClean="0"/>
              <a:t>Prevention:  Stay away from dogs.  If bit you need a 4-5 series vaccine. </a:t>
            </a:r>
            <a:endParaRPr lang="en-US" dirty="0"/>
          </a:p>
        </p:txBody>
      </p:sp>
    </p:spTree>
    <p:extLst>
      <p:ext uri="{BB962C8B-B14F-4D97-AF65-F5344CB8AC3E}">
        <p14:creationId xmlns:p14="http://schemas.microsoft.com/office/powerpoint/2010/main" val="3055255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3200400" lvl="7" indent="0">
              <a:buNone/>
            </a:pPr>
            <a:r>
              <a:rPr lang="en-US" sz="2800" b="1" u="sng" dirty="0" smtClean="0"/>
              <a:t>Pneumonia</a:t>
            </a:r>
          </a:p>
          <a:p>
            <a:pPr marL="0" indent="0">
              <a:buNone/>
            </a:pPr>
            <a:r>
              <a:rPr lang="en-US" dirty="0" smtClean="0"/>
              <a:t>*Exposure to high levels of air pollution significantly increases the risk of respiratory tract infections. </a:t>
            </a:r>
          </a:p>
          <a:p>
            <a:pPr marL="0" indent="0">
              <a:buNone/>
            </a:pPr>
            <a:r>
              <a:rPr lang="en-US" dirty="0" smtClean="0"/>
              <a:t>*There are two approved vaccines for prevention of pneumococcal disease. PCV13 and PPSV23. They are recommended for all seniors over 65, and for any age person with chronic heart or lung conditions, including asthmatics taking prevention or maintenance medications, those with sickle cell disease, diabetes, after splenectomy, or other immune challenged conditions. </a:t>
            </a:r>
          </a:p>
          <a:p>
            <a:endParaRPr lang="en-US" dirty="0"/>
          </a:p>
        </p:txBody>
      </p:sp>
    </p:spTree>
    <p:extLst>
      <p:ext uri="{BB962C8B-B14F-4D97-AF65-F5344CB8AC3E}">
        <p14:creationId xmlns:p14="http://schemas.microsoft.com/office/powerpoint/2010/main" val="895301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1235</TotalTime>
  <Words>1393</Words>
  <Application>Microsoft Office PowerPoint</Application>
  <PresentationFormat>Widescreen</PresentationFormat>
  <Paragraphs>110</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Century Gothic</vt:lpstr>
      <vt:lpstr>Wingdings 3</vt:lpstr>
      <vt:lpstr>Slice</vt:lpstr>
      <vt:lpstr>BYU china teachers program how to stay healthy in china          August 11, 2021</vt:lpstr>
      <vt:lpstr>PowerPoint Presentation</vt:lpstr>
      <vt:lpstr>PowerPoint Presentation</vt:lpstr>
      <vt:lpstr>PowerPoint Presentation</vt:lpstr>
      <vt:lpstr>PowerPoint Presentation</vt:lpstr>
      <vt:lpstr>        Hepatitis B</vt:lpstr>
      <vt:lpstr>PowerPoint Presentation</vt:lpstr>
      <vt:lpstr>PowerPoint Presentation</vt:lpstr>
      <vt:lpstr>PowerPoint Presentation</vt:lpstr>
      <vt:lpstr>         Shingles vaccine       (Varicella Zoster Virus)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Hygiene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BYU china teachers program August 7, 2018 how to stay healthy in china</dc:title>
  <dc:creator>Wendy W. Jones</dc:creator>
  <cp:lastModifiedBy>Wendy W. Jones</cp:lastModifiedBy>
  <cp:revision>61</cp:revision>
  <dcterms:created xsi:type="dcterms:W3CDTF">2018-08-01T20:46:29Z</dcterms:created>
  <dcterms:modified xsi:type="dcterms:W3CDTF">2021-08-11T16:12:32Z</dcterms:modified>
</cp:coreProperties>
</file>