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4v" ContentType="video/unknown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9"/>
  </p:notesMasterIdLst>
  <p:sldIdLst>
    <p:sldId id="300" r:id="rId2"/>
    <p:sldId id="301" r:id="rId3"/>
    <p:sldId id="302" r:id="rId4"/>
    <p:sldId id="303" r:id="rId5"/>
    <p:sldId id="304" r:id="rId6"/>
    <p:sldId id="305" r:id="rId7"/>
    <p:sldId id="306" r:id="rId8"/>
    <p:sldId id="393" r:id="rId9"/>
    <p:sldId id="307" r:id="rId10"/>
    <p:sldId id="308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  <p:sldId id="322" r:id="rId22"/>
    <p:sldId id="323" r:id="rId23"/>
    <p:sldId id="324" r:id="rId24"/>
    <p:sldId id="325" r:id="rId25"/>
    <p:sldId id="326" r:id="rId26"/>
    <p:sldId id="327" r:id="rId27"/>
    <p:sldId id="328" r:id="rId28"/>
    <p:sldId id="329" r:id="rId29"/>
    <p:sldId id="330" r:id="rId30"/>
    <p:sldId id="331" r:id="rId31"/>
    <p:sldId id="332" r:id="rId32"/>
    <p:sldId id="333" r:id="rId33"/>
    <p:sldId id="334" r:id="rId34"/>
    <p:sldId id="335" r:id="rId35"/>
    <p:sldId id="336" r:id="rId36"/>
    <p:sldId id="337" r:id="rId37"/>
    <p:sldId id="338" r:id="rId38"/>
    <p:sldId id="339" r:id="rId39"/>
    <p:sldId id="340" r:id="rId40"/>
    <p:sldId id="341" r:id="rId41"/>
    <p:sldId id="342" r:id="rId42"/>
    <p:sldId id="343" r:id="rId43"/>
    <p:sldId id="344" r:id="rId44"/>
    <p:sldId id="345" r:id="rId45"/>
    <p:sldId id="350" r:id="rId46"/>
    <p:sldId id="351" r:id="rId47"/>
    <p:sldId id="352" r:id="rId48"/>
    <p:sldId id="353" r:id="rId49"/>
    <p:sldId id="354" r:id="rId50"/>
    <p:sldId id="356" r:id="rId51"/>
    <p:sldId id="358" r:id="rId52"/>
    <p:sldId id="359" r:id="rId53"/>
    <p:sldId id="360" r:id="rId54"/>
    <p:sldId id="362" r:id="rId55"/>
    <p:sldId id="364" r:id="rId56"/>
    <p:sldId id="366" r:id="rId57"/>
    <p:sldId id="368" r:id="rId58"/>
    <p:sldId id="370" r:id="rId59"/>
    <p:sldId id="371" r:id="rId60"/>
    <p:sldId id="372" r:id="rId61"/>
    <p:sldId id="373" r:id="rId62"/>
    <p:sldId id="374" r:id="rId63"/>
    <p:sldId id="375" r:id="rId64"/>
    <p:sldId id="376" r:id="rId65"/>
    <p:sldId id="377" r:id="rId66"/>
    <p:sldId id="378" r:id="rId67"/>
    <p:sldId id="379" r:id="rId68"/>
    <p:sldId id="380" r:id="rId69"/>
    <p:sldId id="381" r:id="rId70"/>
    <p:sldId id="382" r:id="rId71"/>
    <p:sldId id="383" r:id="rId72"/>
    <p:sldId id="384" r:id="rId73"/>
    <p:sldId id="385" r:id="rId74"/>
    <p:sldId id="386" r:id="rId75"/>
    <p:sldId id="387" r:id="rId76"/>
    <p:sldId id="388" r:id="rId77"/>
    <p:sldId id="390" r:id="rId78"/>
    <p:sldId id="391" r:id="rId79"/>
    <p:sldId id="394" r:id="rId80"/>
    <p:sldId id="395" r:id="rId81"/>
    <p:sldId id="396" r:id="rId82"/>
    <p:sldId id="397" r:id="rId83"/>
    <p:sldId id="398" r:id="rId84"/>
    <p:sldId id="399" r:id="rId85"/>
    <p:sldId id="400" r:id="rId86"/>
    <p:sldId id="401" r:id="rId87"/>
    <p:sldId id="402" r:id="rId8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printerSettings" Target="printerSettings/printerSettings1.bin"/><Relationship Id="rId91" Type="http://schemas.openxmlformats.org/officeDocument/2006/relationships/presProps" Target="presProps.xml"/><Relationship Id="rId92" Type="http://schemas.openxmlformats.org/officeDocument/2006/relationships/viewProps" Target="viewProps.xml"/><Relationship Id="rId93" Type="http://schemas.openxmlformats.org/officeDocument/2006/relationships/theme" Target="theme/theme1.xml"/><Relationship Id="rId94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Gothic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Gothic"/>
              </a:defRPr>
            </a:lvl1pPr>
          </a:lstStyle>
          <a:p>
            <a:fld id="{B5462874-BBBA-F847-865C-1D8D1036BB57}" type="datetimeFigureOut">
              <a:rPr lang="en-US" smtClean="0"/>
              <a:pPr/>
              <a:t>8/1/14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Gothic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Gothic"/>
              </a:defRPr>
            </a:lvl1pPr>
          </a:lstStyle>
          <a:p>
            <a:fld id="{904E2614-465E-0749-915C-C6AEB18251A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687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Century Gothic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Century Gothic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Century Gothic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Century Gothic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Century Gothic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latin typeface="Century Gothic"/>
                <a:ea typeface="ＭＳ Ｐゴシック" charset="0"/>
                <a:cs typeface="ＭＳ Ｐゴシック" charset="0"/>
              </a:rPr>
              <a:t>211 million internal migrants in China</a:t>
            </a: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B33631E-945A-0148-8C5B-247488F528E7}" type="slidenum">
              <a:rPr lang="en-US" sz="1200">
                <a:latin typeface="Century Gothic"/>
                <a:cs typeface="Century Gothic"/>
              </a:rPr>
              <a:pPr eaLnBrk="1" hangingPunct="1"/>
              <a:t>59</a:t>
            </a:fld>
            <a:endParaRPr lang="en-US" sz="12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50F9-36BF-984C-A7DB-30B62DE25535}" type="datetimeFigureOut">
              <a:rPr lang="en-US" smtClean="0"/>
              <a:t>8/1/14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6BDD-BA6C-3A4D-8BAF-CE75BA86F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63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50F9-36BF-984C-A7DB-30B62DE25535}" type="datetimeFigureOut">
              <a:rPr lang="en-US" smtClean="0"/>
              <a:t>8/1/14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6BDD-BA6C-3A4D-8BAF-CE75BA86F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74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50F9-36BF-984C-A7DB-30B62DE25535}" type="datetimeFigureOut">
              <a:rPr lang="en-US" smtClean="0"/>
              <a:t>8/1/14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6BDD-BA6C-3A4D-8BAF-CE75BA86F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09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50F9-36BF-984C-A7DB-30B62DE25535}" type="datetimeFigureOut">
              <a:rPr lang="en-US" smtClean="0"/>
              <a:t>8/1/14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6BDD-BA6C-3A4D-8BAF-CE75BA86F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5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50F9-36BF-984C-A7DB-30B62DE25535}" type="datetimeFigureOut">
              <a:rPr lang="en-US" smtClean="0"/>
              <a:t>8/1/14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6BDD-BA6C-3A4D-8BAF-CE75BA86F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776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50F9-36BF-984C-A7DB-30B62DE25535}" type="datetimeFigureOut">
              <a:rPr lang="en-US" smtClean="0"/>
              <a:t>8/1/14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6BDD-BA6C-3A4D-8BAF-CE75BA86F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6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50F9-36BF-984C-A7DB-30B62DE25535}" type="datetimeFigureOut">
              <a:rPr lang="en-US" smtClean="0"/>
              <a:t>8/1/14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6BDD-BA6C-3A4D-8BAF-CE75BA86F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71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50F9-36BF-984C-A7DB-30B62DE25535}" type="datetimeFigureOut">
              <a:rPr lang="en-US" smtClean="0"/>
              <a:t>8/1/14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6BDD-BA6C-3A4D-8BAF-CE75BA86F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09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50F9-36BF-984C-A7DB-30B62DE25535}" type="datetimeFigureOut">
              <a:rPr lang="en-US" smtClean="0"/>
              <a:t>8/1/14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6BDD-BA6C-3A4D-8BAF-CE75BA86F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16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50F9-36BF-984C-A7DB-30B62DE25535}" type="datetimeFigureOut">
              <a:rPr lang="en-US" smtClean="0"/>
              <a:t>8/1/14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6BDD-BA6C-3A4D-8BAF-CE75BA86F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9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50F9-36BF-984C-A7DB-30B62DE25535}" type="datetimeFigureOut">
              <a:rPr lang="en-US" smtClean="0"/>
              <a:t>8/1/14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F6BDD-BA6C-3A4D-8BAF-CE75BA86F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10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</a:defRPr>
            </a:lvl1pPr>
          </a:lstStyle>
          <a:p>
            <a:fld id="{F41050F9-36BF-984C-A7DB-30B62DE25535}" type="datetimeFigureOut">
              <a:rPr lang="en-US" smtClean="0"/>
              <a:pPr/>
              <a:t>8/1/14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</a:defRPr>
            </a:lvl1pPr>
          </a:lstStyle>
          <a:p>
            <a:fld id="{B33F6BDD-BA6C-3A4D-8BAF-CE75BA86F8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058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entury Gothic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entury Gothic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entury Gothic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31.png"/><Relationship Id="rId1" Type="http://schemas.microsoft.com/office/2007/relationships/media" Target="../media/media1.m4v"/><Relationship Id="rId2" Type="http://schemas.openxmlformats.org/officeDocument/2006/relationships/video" Target="../media/media1.m4v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35.png"/><Relationship Id="rId1" Type="http://schemas.microsoft.com/office/2007/relationships/media" Target="file://localhost/Users/kirklarsen/Google%20Drive/Courses/Files/Movie%20clips/Mao%20Zedong_s%201966%20Swim%20of%20the%20Yangtze%20%5Bwww.keepvid.com%5D.mp4" TargetMode="External"/><Relationship Id="rId2" Type="http://schemas.openxmlformats.org/officeDocument/2006/relationships/video" Target="file://localhost/Users/kirklarsen/Google%20Drive/Courses/Files/Movie%20clips/Mao%20Zedong_s%201966%20Swim%20of%20the%20Yangtze%20%5Bwww.keepvid.com%5D.mp4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36.png"/><Relationship Id="rId1" Type="http://schemas.microsoft.com/office/2007/relationships/media" Target="file://localhost/Users/kirklarsen/Google%20Drive/Courses/Files/Movie%20clips/Cultural%20Rev%20Opera.mov" TargetMode="External"/><Relationship Id="rId2" Type="http://schemas.openxmlformats.org/officeDocument/2006/relationships/video" Target="file://localhost/Users/kirklarsen/Google%20Drive/Courses/Files/Movie%20clips/Cultural%20Rev%20Opera.mov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38.png"/><Relationship Id="rId1" Type="http://schemas.microsoft.com/office/2007/relationships/media" Target="file://localhost/Users/kirklarsen/Google%20Drive/Courses/Files/Movie%20clips/Cultural%20revolution%20(smash%20the%20old).m4v" TargetMode="External"/><Relationship Id="rId2" Type="http://schemas.openxmlformats.org/officeDocument/2006/relationships/video" Target="file://localhost/Users/kirklarsen/Google%20Drive/Courses/Files/Movie%20clips/Cultural%20revolution%20(smash%20the%20old).m4v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jpeg"/><Relationship Id="rId3" Type="http://schemas.openxmlformats.org/officeDocument/2006/relationships/image" Target="../media/image42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49.png"/><Relationship Id="rId1" Type="http://schemas.microsoft.com/office/2007/relationships/media" Target="file://localhost/Users/kirklarsen/Google%20Drive/Courses/Files/Movie%20clips/Tiananmen%20tank%20man.mp4" TargetMode="External"/><Relationship Id="rId2" Type="http://schemas.openxmlformats.org/officeDocument/2006/relationships/video" Target="file://localhost/Users/kirklarsen/Google%20Drive/Courses/Files/Movie%20clips/Tiananmen%20tank%20man.mp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9.jp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5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Relationship Id="rId3" Type="http://schemas.openxmlformats.org/officeDocument/2006/relationships/image" Target="../media/image7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72.png"/><Relationship Id="rId1" Type="http://schemas.microsoft.com/office/2007/relationships/media" Target="file://localhost/Users/kirklarsen/Google%20Drive/Courses/Files/Movie%20clips/Chinese%20Professor%20%5Bwww.keepvid.com%5D.mp4" TargetMode="External"/><Relationship Id="rId2" Type="http://schemas.openxmlformats.org/officeDocument/2006/relationships/video" Target="file://localhost/Users/kirklarsen/Google%20Drive/Courses/Files/Movie%20clips/Chinese%20Professor%20%5Bwww.keepvid.com%5D.mp4" TargetMode="Externa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3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8/89/Chaojinvsheng-logo.jpg" TargetMode="External"/><Relationship Id="rId4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6.jpe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8.jpe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9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2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4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5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6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152400" y="228600"/>
            <a:ext cx="876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The People</a:t>
            </a:r>
            <a:r>
              <a:rPr lang="ja-JP" altLang="en-US" dirty="0">
                <a:latin typeface="Century Gothic"/>
                <a:cs typeface="Century Gothic"/>
              </a:rPr>
              <a:t>’</a:t>
            </a:r>
            <a:r>
              <a:rPr lang="en-US" altLang="ja-JP" dirty="0">
                <a:latin typeface="Century Gothic"/>
                <a:cs typeface="Century Gothic"/>
              </a:rPr>
              <a:t>s Republic of China (1949-</a:t>
            </a:r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14339" name="Picture 2" descr="C:\My Documents\My Pictures\China\multicultural PRC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6858000" cy="502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335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400" y="0"/>
            <a:ext cx="47651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2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228600" y="228600"/>
            <a:ext cx="8686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3</a:t>
            </a:r>
            <a:r>
              <a:rPr lang="en-US" dirty="0" smtClean="0">
                <a:latin typeface="Century Gothic"/>
                <a:cs typeface="Century Gothic"/>
              </a:rPr>
              <a:t>) </a:t>
            </a:r>
            <a:r>
              <a:rPr lang="en-US" dirty="0">
                <a:latin typeface="Century Gothic"/>
                <a:cs typeface="Century Gothic"/>
              </a:rPr>
              <a:t>Great Leap Forward (</a:t>
            </a:r>
            <a:r>
              <a:rPr lang="en-US" i="1" dirty="0" err="1">
                <a:latin typeface="Century Gothic"/>
                <a:cs typeface="Century Gothic"/>
              </a:rPr>
              <a:t>dayuejin</a:t>
            </a:r>
            <a:r>
              <a:rPr lang="en-US" dirty="0">
                <a:latin typeface="Century Gothic"/>
                <a:cs typeface="Century Gothic"/>
              </a:rPr>
              <a:t> </a:t>
            </a:r>
            <a:r>
              <a:rPr lang="ja-JP" altLang="en-US" dirty="0">
                <a:latin typeface="Century Gothic"/>
                <a:ea typeface="MS PGothic" charset="0"/>
                <a:cs typeface="MS PGothic" charset="0"/>
              </a:rPr>
              <a:t>大躍進</a:t>
            </a:r>
            <a:r>
              <a:rPr lang="en-US" altLang="ja-JP" dirty="0">
                <a:latin typeface="Century Gothic"/>
                <a:cs typeface="Century Gothic"/>
              </a:rPr>
              <a:t>)</a:t>
            </a:r>
            <a:r>
              <a:rPr lang="ja-JP" altLang="en-US" dirty="0">
                <a:latin typeface="Century Gothic"/>
                <a:ea typeface="MS PGothic" charset="0"/>
                <a:cs typeface="MS PGothic" charset="0"/>
              </a:rPr>
              <a:t>　（</a:t>
            </a:r>
            <a:r>
              <a:rPr lang="en-US" altLang="ja-JP" dirty="0">
                <a:latin typeface="Century Gothic"/>
                <a:cs typeface="Century Gothic"/>
              </a:rPr>
              <a:t>1958-1961)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2457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825500"/>
            <a:ext cx="5207000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653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Mao19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3171825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52800" y="457200"/>
            <a:ext cx="5638800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latin typeface="Century Gothic"/>
                <a:cs typeface="Century Gothic"/>
              </a:rPr>
              <a:t>Quotations from Chairman Mao:</a:t>
            </a:r>
          </a:p>
          <a:p>
            <a:pPr eaLnBrk="1" hangingPunct="1"/>
            <a:endParaRPr lang="en-US" sz="2000" dirty="0">
              <a:latin typeface="Century Gothic"/>
              <a:cs typeface="Century Gothic"/>
            </a:endParaRPr>
          </a:p>
          <a:p>
            <a:pPr eaLnBrk="1" hangingPunct="1"/>
            <a:r>
              <a:rPr lang="ja-JP" altLang="en-US" sz="2000" dirty="0">
                <a:latin typeface="Century Gothic"/>
                <a:cs typeface="Century Gothic"/>
              </a:rPr>
              <a:t>“</a:t>
            </a:r>
            <a:r>
              <a:rPr lang="en-US" sz="2000" dirty="0">
                <a:latin typeface="Century Gothic"/>
                <a:cs typeface="Century Gothic"/>
              </a:rPr>
              <a:t>I have witnessed the tremendous energy of the masses. On this foundation it is possible to accomplish any task whatsoever.</a:t>
            </a:r>
            <a:r>
              <a:rPr lang="ja-JP" altLang="en-US" sz="2000" dirty="0">
                <a:latin typeface="Century Gothic"/>
                <a:cs typeface="Century Gothic"/>
              </a:rPr>
              <a:t>”</a:t>
            </a:r>
            <a:endParaRPr lang="en-US" sz="2000" dirty="0">
              <a:latin typeface="Century Gothic"/>
              <a:cs typeface="Century Gothic"/>
            </a:endParaRPr>
          </a:p>
          <a:p>
            <a:pPr eaLnBrk="1" hangingPunct="1"/>
            <a:r>
              <a:rPr lang="en-US" sz="2000" dirty="0">
                <a:latin typeface="Century Gothic"/>
                <a:cs typeface="Century Gothic"/>
              </a:rPr>
              <a:t> </a:t>
            </a:r>
          </a:p>
          <a:p>
            <a:pPr eaLnBrk="1" hangingPunct="1"/>
            <a:r>
              <a:rPr lang="ja-JP" altLang="en-US" sz="2000" dirty="0">
                <a:latin typeface="Century Gothic"/>
                <a:cs typeface="Century Gothic"/>
              </a:rPr>
              <a:t>“</a:t>
            </a:r>
            <a:r>
              <a:rPr lang="en-US" sz="2000" dirty="0">
                <a:latin typeface="Century Gothic"/>
                <a:cs typeface="Century Gothic"/>
              </a:rPr>
              <a:t>To read too many books is harmful.</a:t>
            </a:r>
            <a:r>
              <a:rPr lang="ja-JP" altLang="en-US" sz="2000" dirty="0">
                <a:latin typeface="Century Gothic"/>
                <a:cs typeface="Century Gothic"/>
              </a:rPr>
              <a:t>”</a:t>
            </a:r>
            <a:endParaRPr lang="en-US" sz="2000" dirty="0">
              <a:latin typeface="Century Gothic"/>
              <a:cs typeface="Century Gothic"/>
            </a:endParaRPr>
          </a:p>
          <a:p>
            <a:pPr eaLnBrk="1" hangingPunct="1"/>
            <a:r>
              <a:rPr lang="en-US" sz="2000" dirty="0">
                <a:latin typeface="Century Gothic"/>
                <a:cs typeface="Century Gothic"/>
              </a:rPr>
              <a:t> </a:t>
            </a:r>
          </a:p>
          <a:p>
            <a:pPr eaLnBrk="1" hangingPunct="1"/>
            <a:r>
              <a:rPr lang="ja-JP" altLang="en-US" sz="2000" dirty="0">
                <a:latin typeface="Century Gothic"/>
                <a:cs typeface="Century Gothic"/>
              </a:rPr>
              <a:t>“</a:t>
            </a:r>
            <a:r>
              <a:rPr lang="en-US" altLang="ja-JP" sz="2000" b="1" i="1" dirty="0">
                <a:latin typeface="Century Gothic"/>
                <a:cs typeface="Century Gothic"/>
              </a:rPr>
              <a:t>A revolution is not a dinner party</a:t>
            </a:r>
            <a:r>
              <a:rPr lang="en-US" altLang="ja-JP" sz="2000" dirty="0">
                <a:latin typeface="Century Gothic"/>
                <a:cs typeface="Century Gothic"/>
              </a:rPr>
              <a:t>, or writing an essay, or painting a picture, or doing embroidery; it cannot be so refined, so leisurely and gentle, so temperate, kind, courteous, restrained and magnanimous. A revolution is an insurrection, an act of violence by which one class overthrows another.</a:t>
            </a:r>
            <a:r>
              <a:rPr lang="ja-JP" altLang="en-US" sz="2000" dirty="0">
                <a:latin typeface="Century Gothic"/>
                <a:cs typeface="Century Gothic"/>
              </a:rPr>
              <a:t>”</a:t>
            </a:r>
            <a:endParaRPr lang="en-US" altLang="ja-JP" sz="2000" dirty="0">
              <a:latin typeface="Century Gothic"/>
              <a:cs typeface="Century Gothic"/>
            </a:endParaRPr>
          </a:p>
          <a:p>
            <a:pPr eaLnBrk="1" hangingPunct="1"/>
            <a:r>
              <a:rPr lang="en-US" sz="2000" dirty="0">
                <a:latin typeface="Century Gothic"/>
                <a:cs typeface="Century Gothic"/>
              </a:rPr>
              <a:t> </a:t>
            </a:r>
          </a:p>
          <a:p>
            <a:pPr eaLnBrk="1" hangingPunct="1"/>
            <a:r>
              <a:rPr lang="ja-JP" altLang="en-US" sz="2000" dirty="0">
                <a:latin typeface="Century Gothic"/>
                <a:cs typeface="Century Gothic"/>
              </a:rPr>
              <a:t>“</a:t>
            </a:r>
            <a:r>
              <a:rPr lang="en-US" sz="2000" dirty="0">
                <a:latin typeface="Century Gothic"/>
                <a:cs typeface="Century Gothic"/>
              </a:rPr>
              <a:t>Why brush? Does a tiger brush his teeth?</a:t>
            </a:r>
            <a:r>
              <a:rPr lang="ja-JP" altLang="en-US" sz="2000" dirty="0">
                <a:latin typeface="Century Gothic"/>
                <a:cs typeface="Century Gothic"/>
              </a:rPr>
              <a:t>”</a:t>
            </a:r>
            <a:endParaRPr lang="en-US" sz="2000" dirty="0">
              <a:latin typeface="Century Gothic"/>
              <a:cs typeface="Century Gothic"/>
            </a:endParaRPr>
          </a:p>
          <a:p>
            <a:pPr eaLnBrk="1" hangingPunct="1"/>
            <a:endParaRPr lang="en-US" sz="20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72189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152400"/>
            <a:ext cx="8763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Collectivization of agriculture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1955+ Collectivization (150-200 households)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 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1958+ People</a:t>
            </a:r>
            <a:r>
              <a:rPr lang="ja-JP" altLang="en-US" dirty="0">
                <a:latin typeface="Century Gothic"/>
                <a:cs typeface="Century Gothic"/>
              </a:rPr>
              <a:t>’</a:t>
            </a:r>
            <a:r>
              <a:rPr lang="en-US" altLang="ja-JP" dirty="0">
                <a:latin typeface="Century Gothic"/>
                <a:cs typeface="Century Gothic"/>
              </a:rPr>
              <a:t>s Communes (25,000+ people)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 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25596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 descr="Commune cante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0"/>
            <a:ext cx="4787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0345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rural paradise in the C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38"/>
            <a:ext cx="9144000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177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 descr="Communes (PRC, GLF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0"/>
            <a:ext cx="4908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555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mao_far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52400"/>
            <a:ext cx="6645275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108825" y="1219200"/>
            <a:ext cx="822325" cy="82232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25598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228600" y="228600"/>
            <a:ext cx="8458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Ignoring and marginalizing critics</a:t>
            </a:r>
          </a:p>
        </p:txBody>
      </p:sp>
      <p:pic>
        <p:nvPicPr>
          <p:cNvPr id="28674" name="Picture 2" descr="PengDehua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28600"/>
            <a:ext cx="19050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6019800" y="4267200"/>
            <a:ext cx="2819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>
                <a:latin typeface="Century Gothic"/>
                <a:cs typeface="Century Gothic"/>
              </a:rPr>
              <a:t>Peng</a:t>
            </a:r>
            <a:r>
              <a:rPr lang="en-US" sz="1800" dirty="0">
                <a:latin typeface="Century Gothic"/>
                <a:cs typeface="Century Gothic"/>
              </a:rPr>
              <a:t> </a:t>
            </a:r>
            <a:r>
              <a:rPr lang="en-US" sz="1800" dirty="0" err="1">
                <a:latin typeface="Century Gothic"/>
                <a:cs typeface="Century Gothic"/>
              </a:rPr>
              <a:t>Dehuai</a:t>
            </a:r>
            <a:r>
              <a:rPr lang="en-US" sz="1800" dirty="0">
                <a:latin typeface="Century Gothic"/>
                <a:cs typeface="Century Gothic"/>
              </a:rPr>
              <a:t> (彭德懷) 1898-1974 </a:t>
            </a:r>
          </a:p>
        </p:txBody>
      </p:sp>
      <p:pic>
        <p:nvPicPr>
          <p:cNvPr id="5" name="Picture 4" descr="Peng Dehuai (poster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14450"/>
            <a:ext cx="348456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059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Overthrow Peng Dehuai et 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25" y="0"/>
            <a:ext cx="4730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819650" y="5640388"/>
            <a:ext cx="822325" cy="5429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 dirty="0">
              <a:ln>
                <a:solidFill>
                  <a:srgbClr val="FF0000"/>
                </a:solidFill>
              </a:ln>
              <a:noFill/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62993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/>
              </a:rPr>
              <a:t>Revolution</a:t>
            </a:r>
            <a:endParaRPr lang="en-US" sz="2400" dirty="0">
              <a:latin typeface="Century Gothic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1752600"/>
            <a:ext cx="88900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92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 descr="Lysenko_in_field_with_whea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2749550" cy="354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810000" y="914400"/>
            <a:ext cx="5334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T.D. Lysenko (1898-1976)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--environmentally acquired inheritance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--</a:t>
            </a:r>
            <a:r>
              <a:rPr lang="ja-JP" altLang="en-US" dirty="0">
                <a:latin typeface="Century Gothic"/>
                <a:cs typeface="Century Gothic"/>
              </a:rPr>
              <a:t>”</a:t>
            </a:r>
            <a:r>
              <a:rPr lang="en-US" altLang="ja-JP" dirty="0" err="1">
                <a:latin typeface="Century Gothic"/>
                <a:cs typeface="Century Gothic"/>
              </a:rPr>
              <a:t>vernalization</a:t>
            </a:r>
            <a:r>
              <a:rPr lang="ja-JP" altLang="en-US" dirty="0">
                <a:latin typeface="Century Gothic"/>
                <a:cs typeface="Century Gothic"/>
              </a:rPr>
              <a:t>”</a:t>
            </a:r>
            <a:endParaRPr lang="en-US" altLang="ja-JP" dirty="0">
              <a:latin typeface="Century Gothic"/>
              <a:cs typeface="Century Gothic"/>
            </a:endParaRP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47829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 descr="Four Pest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47656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5070475" y="228600"/>
            <a:ext cx="3997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dirty="0">
                <a:latin typeface="Century Gothic"/>
                <a:cs typeface="Century Gothic"/>
              </a:rPr>
              <a:t>“</a:t>
            </a:r>
            <a:r>
              <a:rPr lang="en-US" altLang="ja-JP" dirty="0">
                <a:latin typeface="Century Gothic"/>
                <a:cs typeface="Century Gothic"/>
              </a:rPr>
              <a:t>Four Pests</a:t>
            </a:r>
            <a:r>
              <a:rPr lang="ja-JP" altLang="en-US" dirty="0">
                <a:latin typeface="Century Gothic"/>
                <a:cs typeface="Century Gothic"/>
              </a:rPr>
              <a:t>”</a:t>
            </a:r>
            <a:r>
              <a:rPr lang="en-US" altLang="ja-JP" dirty="0">
                <a:latin typeface="Century Gothic"/>
                <a:cs typeface="Century Gothic"/>
              </a:rPr>
              <a:t> campaigns: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--Rats, Mosquitoes, Flies, and Sparrows</a:t>
            </a:r>
          </a:p>
        </p:txBody>
      </p:sp>
    </p:spTree>
    <p:extLst>
      <p:ext uri="{BB962C8B-B14F-4D97-AF65-F5344CB8AC3E}">
        <p14:creationId xmlns:p14="http://schemas.microsoft.com/office/powerpoint/2010/main" val="971686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 descr="Let's Kill Sparrows (1956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-179388"/>
            <a:ext cx="469265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7369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 descr="Backyard steel furnaces (PRC, GLF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8001000" cy="558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Box 2"/>
          <p:cNvSpPr txBox="1">
            <a:spLocks noChangeArrowheads="1"/>
          </p:cNvSpPr>
          <p:nvPr/>
        </p:nvSpPr>
        <p:spPr bwMode="auto">
          <a:xfrm>
            <a:off x="228600" y="152400"/>
            <a:ext cx="853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Backyard steel furnaces</a:t>
            </a:r>
          </a:p>
        </p:txBody>
      </p:sp>
    </p:spTree>
    <p:extLst>
      <p:ext uri="{BB962C8B-B14F-4D97-AF65-F5344CB8AC3E}">
        <p14:creationId xmlns:p14="http://schemas.microsoft.com/office/powerpoint/2010/main" val="1610372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1905000"/>
            <a:ext cx="5080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3586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 descr="Mao gives us a happy lif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-165100"/>
            <a:ext cx="4705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5936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368300"/>
            <a:ext cx="7950200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89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kotter, Mao's Great Fami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906" y="0"/>
            <a:ext cx="44532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313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4</a:t>
            </a:r>
            <a:r>
              <a:rPr lang="en-US" altLang="ko-KR" dirty="0" smtClean="0">
                <a:latin typeface="Century Gothic"/>
                <a:ea typeface="Batang" charset="0"/>
                <a:cs typeface="Batang" charset="0"/>
              </a:rPr>
              <a:t>) </a:t>
            </a:r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Cultural Revolution (1965-1969; 1965-1976)</a:t>
            </a:r>
          </a:p>
        </p:txBody>
      </p:sp>
      <p:pic>
        <p:nvPicPr>
          <p:cNvPr id="3891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977900"/>
            <a:ext cx="3987800" cy="549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5581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1"/>
          <p:cNvSpPr txBox="1">
            <a:spLocks noChangeArrowheads="1"/>
          </p:cNvSpPr>
          <p:nvPr/>
        </p:nvSpPr>
        <p:spPr bwMode="auto">
          <a:xfrm>
            <a:off x="0" y="381000"/>
            <a:ext cx="8763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Red </a:t>
            </a:r>
            <a:r>
              <a:rPr lang="en-US" dirty="0" smtClean="0">
                <a:latin typeface="Century Gothic"/>
                <a:cs typeface="Century Gothic"/>
              </a:rPr>
              <a:t>Guard</a:t>
            </a:r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Torture (</a:t>
            </a:r>
            <a:r>
              <a:rPr lang="ja-JP" altLang="en-US" dirty="0">
                <a:latin typeface="Century Gothic"/>
                <a:cs typeface="Century Gothic"/>
              </a:rPr>
              <a:t>“</a:t>
            </a:r>
            <a:r>
              <a:rPr lang="en-US" altLang="ja-JP" dirty="0">
                <a:latin typeface="Century Gothic"/>
                <a:cs typeface="Century Gothic"/>
              </a:rPr>
              <a:t>airplane</a:t>
            </a:r>
            <a:r>
              <a:rPr lang="ja-JP" altLang="en-US" dirty="0">
                <a:latin typeface="Century Gothic"/>
                <a:cs typeface="Century Gothic"/>
              </a:rPr>
              <a:t>”</a:t>
            </a:r>
            <a:r>
              <a:rPr lang="en-US" altLang="ja-JP" dirty="0">
                <a:latin typeface="Century Gothic"/>
                <a:cs typeface="Century Gothic"/>
              </a:rPr>
              <a:t> technique)</a:t>
            </a:r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3" name="Picture 2" descr="Airplane technique (Cultural Revolution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27163"/>
            <a:ext cx="3886200" cy="51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9407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8600" y="228600"/>
            <a:ext cx="86868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1) Land reform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--land to the tiller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41288"/>
            <a:ext cx="4572000" cy="648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971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ultural revolution (criticize elders)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32813" y="1673172"/>
            <a:ext cx="60960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769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 descr="Red Guards to the Villages (1970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0"/>
            <a:ext cx="47180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002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My Documents\My Pictures\China\cultural revolution 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47738"/>
            <a:ext cx="8077200" cy="587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TextBox 1"/>
          <p:cNvSpPr txBox="1">
            <a:spLocks noChangeArrowheads="1"/>
          </p:cNvSpPr>
          <p:nvPr/>
        </p:nvSpPr>
        <p:spPr bwMode="auto">
          <a:xfrm>
            <a:off x="609600" y="152400"/>
            <a:ext cx="7467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</a:rPr>
              <a:t>Cult of Mao</a:t>
            </a:r>
          </a:p>
        </p:txBody>
      </p:sp>
    </p:spTree>
    <p:extLst>
      <p:ext uri="{BB962C8B-B14F-4D97-AF65-F5344CB8AC3E}">
        <p14:creationId xmlns:p14="http://schemas.microsoft.com/office/powerpoint/2010/main" val="269709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4988"/>
            <a:ext cx="8153400" cy="563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3673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Mao Zedong_s 1966 Swim of the Yangtze [www.keepvid.com].mp4" descr="/Users/kwlarsen/Documents/Courses/Files/Movie clips/Mao Zedong_s 1966 Swim of the Yangtze [www.keepvid.com].mp4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90600"/>
            <a:ext cx="7005638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767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5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5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5058"/>
                </p:tgtEl>
              </p:cMediaNode>
            </p:vide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2"/>
          <p:cNvSpPr txBox="1">
            <a:spLocks noChangeArrowheads="1"/>
          </p:cNvSpPr>
          <p:nvPr/>
        </p:nvSpPr>
        <p:spPr bwMode="auto">
          <a:xfrm>
            <a:off x="533400" y="38100"/>
            <a:ext cx="807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latin typeface="Century Gothic"/>
              </a:rPr>
              <a:t>Revolutionary Culture </a:t>
            </a:r>
          </a:p>
        </p:txBody>
      </p:sp>
      <p:pic>
        <p:nvPicPr>
          <p:cNvPr id="46083" name="Cultural Rev Opera.mov" descr="/Users/kwlarsen/Documents/Courses/Files/Movie clips/Cultural Rev Opera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609600"/>
            <a:ext cx="8128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9279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60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6083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My Documents\My Pictures\China\destroy the old wor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76200"/>
            <a:ext cx="4914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Box 1"/>
          <p:cNvSpPr txBox="1">
            <a:spLocks noChangeArrowheads="1"/>
          </p:cNvSpPr>
          <p:nvPr/>
        </p:nvSpPr>
        <p:spPr bwMode="auto">
          <a:xfrm>
            <a:off x="76200" y="152400"/>
            <a:ext cx="2895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1800" dirty="0">
                <a:latin typeface="Century Gothic"/>
              </a:rPr>
              <a:t>“</a:t>
            </a:r>
            <a:r>
              <a:rPr lang="en-US" sz="1800" dirty="0">
                <a:latin typeface="Century Gothic"/>
              </a:rPr>
              <a:t>Smash the Olds</a:t>
            </a:r>
            <a:r>
              <a:rPr lang="ja-JP" altLang="en-US" sz="1800" dirty="0">
                <a:latin typeface="Century Gothic"/>
              </a:rPr>
              <a:t>”</a:t>
            </a:r>
            <a:endParaRPr lang="en-US" sz="1800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4713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Cultural revolution (smash the old).m4v" descr="/Users/kirkwl/Documents/Courses/Files/Movie clips/Cultural revolution (smash the old).m4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01800"/>
            <a:ext cx="60960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6077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8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8130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My Documents\My Pictures\China\smash the gang of fo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0" y="-100013"/>
            <a:ext cx="10287000" cy="705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8439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15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5</a:t>
            </a:r>
            <a:r>
              <a:rPr lang="en-US" altLang="ko-KR" dirty="0" smtClean="0">
                <a:latin typeface="Century Gothic"/>
                <a:ea typeface="Batang" charset="0"/>
                <a:cs typeface="Batang" charset="0"/>
              </a:rPr>
              <a:t>) </a:t>
            </a:r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Post-Mao China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--Deng Xiaoping (1905-1997)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ko-KR" dirty="0" smtClean="0">
                <a:latin typeface="Century Gothic"/>
                <a:ea typeface="Batang" charset="0"/>
                <a:cs typeface="Batang" charset="0"/>
              </a:rPr>
              <a:t>-</a:t>
            </a:r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-economic liberalization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--“doesn’t matter what color the cat is as long as it can catch mice”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--“to get rich is glorious”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	</a:t>
            </a:r>
          </a:p>
          <a:p>
            <a:pPr eaLnBrk="1" hangingPunct="1">
              <a:spcBef>
                <a:spcPct val="50000"/>
              </a:spcBef>
            </a:pPr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17504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38100" y="111655"/>
            <a:ext cx="8991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ko-KR" dirty="0">
                <a:latin typeface="Century Gothic"/>
                <a:ea typeface="Batang" charset="0"/>
                <a:cs typeface="Batang" charset="0"/>
              </a:rPr>
              <a:t>“Struggle sessions” (one million or more landlords killed)</a:t>
            </a:r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3" name="Picture 3" descr="C:\My Documents\My Pictures\China\accuse landlo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962026"/>
            <a:ext cx="6053137" cy="448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0477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508000"/>
            <a:ext cx="81280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50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My Documents\My Pictures\China\de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5400"/>
            <a:ext cx="266700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3" name="Picture 3" descr="C:\My Documents\My Pictures\China\grandpa de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95400"/>
            <a:ext cx="2678113" cy="399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898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977900"/>
            <a:ext cx="8128000" cy="48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529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4791075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91075" y="278812"/>
            <a:ext cx="4145767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/>
                <a:cs typeface="Century Gothic"/>
              </a:rPr>
              <a:t>“Three </a:t>
            </a:r>
            <a:r>
              <a:rPr lang="en-US" sz="2400" dirty="0" err="1" smtClean="0">
                <a:latin typeface="Century Gothic"/>
                <a:cs typeface="Century Gothic"/>
              </a:rPr>
              <a:t>Bigs</a:t>
            </a:r>
            <a:r>
              <a:rPr lang="en-US" sz="2400" dirty="0" smtClean="0">
                <a:latin typeface="Century Gothic"/>
                <a:cs typeface="Century Gothic"/>
              </a:rPr>
              <a:t>” (三大件)</a:t>
            </a:r>
          </a:p>
          <a:p>
            <a:endParaRPr lang="en-US" sz="2400" dirty="0" smtClean="0">
              <a:latin typeface="Century Gothic"/>
              <a:cs typeface="Century Gothic"/>
            </a:endParaRPr>
          </a:p>
          <a:p>
            <a:r>
              <a:rPr lang="en-US" sz="2400" dirty="0" smtClean="0">
                <a:latin typeface="Century Gothic"/>
                <a:cs typeface="Century Gothic"/>
              </a:rPr>
              <a:t>Bicycle, Radio, Gas Stove (Early PRC)</a:t>
            </a:r>
          </a:p>
          <a:p>
            <a:endParaRPr lang="en-US" sz="2400" dirty="0" smtClean="0">
              <a:latin typeface="Century Gothic"/>
              <a:cs typeface="Century Gothic"/>
            </a:endParaRPr>
          </a:p>
          <a:p>
            <a:r>
              <a:rPr lang="en-US" sz="2400" dirty="0" smtClean="0">
                <a:latin typeface="Century Gothic"/>
                <a:cs typeface="Century Gothic"/>
              </a:rPr>
              <a:t>Bicycle, Wristwatch, Sewing Machine (Cultural Revolution)</a:t>
            </a:r>
          </a:p>
          <a:p>
            <a:endParaRPr lang="en-US" sz="2400" dirty="0" smtClean="0">
              <a:latin typeface="Century Gothic"/>
              <a:cs typeface="Century Gothic"/>
            </a:endParaRPr>
          </a:p>
          <a:p>
            <a:r>
              <a:rPr lang="en-US" sz="2400" dirty="0" smtClean="0">
                <a:latin typeface="Century Gothic"/>
                <a:cs typeface="Century Gothic"/>
              </a:rPr>
              <a:t>TV, Refrigerator, Washing Machine (1980s, 1990s)</a:t>
            </a:r>
          </a:p>
          <a:p>
            <a:endParaRPr lang="en-US" sz="2400" dirty="0" smtClean="0">
              <a:latin typeface="Century Gothic"/>
              <a:cs typeface="Century Gothic"/>
            </a:endParaRPr>
          </a:p>
          <a:p>
            <a:r>
              <a:rPr lang="en-US" sz="2400" dirty="0" smtClean="0">
                <a:latin typeface="Century Gothic"/>
                <a:cs typeface="Century Gothic"/>
              </a:rPr>
              <a:t>Cell Phone, House, Car (2000s)</a:t>
            </a:r>
          </a:p>
          <a:p>
            <a:endParaRPr lang="en-US" sz="2400" dirty="0" smtClean="0">
              <a:latin typeface="Century Gothic"/>
              <a:cs typeface="Century Gothic"/>
            </a:endParaRPr>
          </a:p>
          <a:p>
            <a:endParaRPr lang="en-US" sz="2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52828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400" dirty="0">
                <a:ea typeface="ＭＳ Ｐゴシック" charset="0"/>
                <a:cs typeface="Century Gothic"/>
              </a:rPr>
              <a:t>6</a:t>
            </a:r>
            <a:r>
              <a:rPr lang="en-US" sz="2400" dirty="0" smtClean="0">
                <a:ea typeface="ＭＳ Ｐゴシック" charset="0"/>
                <a:cs typeface="Century Gothic"/>
              </a:rPr>
              <a:t>) </a:t>
            </a:r>
            <a:r>
              <a:rPr lang="en-US" sz="2400" dirty="0">
                <a:ea typeface="ＭＳ Ｐゴシック" charset="0"/>
                <a:cs typeface="Century Gothic"/>
              </a:rPr>
              <a:t>Tiananmen Square Incident (1989)</a:t>
            </a:r>
          </a:p>
        </p:txBody>
      </p:sp>
      <p:pic>
        <p:nvPicPr>
          <p:cNvPr id="52227" name="Picture 4" descr="tiananmen-square-prote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300" y="1600200"/>
            <a:ext cx="61214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623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goddess of democracy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762000"/>
            <a:ext cx="6883400" cy="479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115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3" descr="1989-closing-of-the-mao-portar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75" y="600075"/>
            <a:ext cx="4819650" cy="565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3266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My Documents\My Pictures\China\tiananmen soldiers and citize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5" y="-347663"/>
            <a:ext cx="9810750" cy="755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860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5" descr="tianan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23963"/>
            <a:ext cx="701040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070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Tiananmen tank man.mp4" descr="/Users/kwlarsen/Documents/Courses/Files/Movie clips/Tiananmen tank man.mp4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8128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7615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840" fill="hold"/>
                                        <p:tgtEl>
                                          <p:spTgt spid="614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144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14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4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0" y="152400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2) Korean War (1950-53)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--War to Resist U.S. Aggression and Aid Korea (抗美援朝戰爭)</a:t>
            </a:r>
          </a:p>
        </p:txBody>
      </p:sp>
      <p:pic>
        <p:nvPicPr>
          <p:cNvPr id="17411" name="Picture 2" descr="War to Resist America (Korean War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0" y="1371600"/>
            <a:ext cx="3556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521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4" descr="Burning APCs in Tianan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6288" y="-347663"/>
            <a:ext cx="10696576" cy="755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066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3" descr="The aftermath in Tiananmen Square after Chinese government forces attacked protesters in the spring of 1989 (Associated Pres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76400"/>
            <a:ext cx="3332163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781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1525" y="-1866900"/>
            <a:ext cx="95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Text Box 5"/>
          <p:cNvSpPr txBox="1">
            <a:spLocks noChangeArrowheads="1"/>
          </p:cNvSpPr>
          <p:nvPr/>
        </p:nvSpPr>
        <p:spPr bwMode="auto">
          <a:xfrm>
            <a:off x="219075" y="-1857375"/>
            <a:ext cx="4781550" cy="304800"/>
          </a:xfrm>
          <a:prstGeom prst="rect">
            <a:avLst/>
          </a:prstGeom>
          <a:solidFill>
            <a:srgbClr val="99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rgbClr val="000000"/>
                </a:solidFill>
                <a:latin typeface="SimSun" charset="0"/>
                <a:ea typeface="SimSun" charset="0"/>
                <a:cs typeface="SimSun" charset="0"/>
              </a:rPr>
              <a:t>天安门母亲网站 </a:t>
            </a:r>
            <a:r>
              <a:rPr lang="en-US" altLang="zh-CN" sz="1200" dirty="0">
                <a:solidFill>
                  <a:srgbClr val="000000"/>
                </a:solidFill>
                <a:latin typeface="SimSun" charset="0"/>
                <a:ea typeface="SimSun" charset="0"/>
                <a:cs typeface="SimSun" charset="0"/>
              </a:rPr>
              <a:t>&gt; </a:t>
            </a:r>
            <a:r>
              <a:rPr lang="zh-CN" altLang="en-US" sz="1200" dirty="0">
                <a:solidFill>
                  <a:srgbClr val="000000"/>
                </a:solidFill>
                <a:latin typeface="SimSun" charset="0"/>
                <a:ea typeface="SimSun" charset="0"/>
                <a:cs typeface="SimSun" charset="0"/>
              </a:rPr>
              <a:t>真相与记忆 </a:t>
            </a:r>
            <a:r>
              <a:rPr lang="en-US" altLang="zh-CN" sz="1200" dirty="0">
                <a:solidFill>
                  <a:srgbClr val="000000"/>
                </a:solidFill>
                <a:latin typeface="SimSun" charset="0"/>
                <a:ea typeface="SimSun" charset="0"/>
                <a:cs typeface="SimSun" charset="0"/>
              </a:rPr>
              <a:t>&gt; </a:t>
            </a:r>
            <a:r>
              <a:rPr lang="zh-CN" altLang="en-US" sz="1200" dirty="0">
                <a:solidFill>
                  <a:srgbClr val="000000"/>
                </a:solidFill>
                <a:latin typeface="SimSun" charset="0"/>
                <a:ea typeface="SimSun" charset="0"/>
                <a:cs typeface="SimSun" charset="0"/>
              </a:rPr>
              <a:t>六四死难者资料</a:t>
            </a:r>
            <a:endParaRPr lang="zh-CN" altLang="en-US" sz="1800" dirty="0">
              <a:latin typeface="Adobe Garamond Pro"/>
              <a:cs typeface="Adobe Garamond Pro"/>
            </a:endParaRPr>
          </a:p>
        </p:txBody>
      </p:sp>
      <p:pic>
        <p:nvPicPr>
          <p:cNvPr id="49156" name="Picture 4" descr="04六四天安门惨案死难者遇难地点示意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56592"/>
            <a:ext cx="7848600" cy="456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54849"/>
            <a:ext cx="7121525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8" name="Text Box 2"/>
          <p:cNvSpPr txBox="1">
            <a:spLocks noChangeArrowheads="1"/>
          </p:cNvSpPr>
          <p:nvPr/>
        </p:nvSpPr>
        <p:spPr bwMode="auto">
          <a:xfrm>
            <a:off x="228600" y="796290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n-US" sz="1800" dirty="0">
              <a:latin typeface="Adobe Garamond Pro"/>
              <a:cs typeface="Adobe Garamond Pro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215073"/>
            <a:ext cx="8518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/>
                <a:cs typeface="Century Gothic"/>
              </a:rPr>
              <a:t>186 to 10,000 dead</a:t>
            </a:r>
            <a:endParaRPr lang="en-US" sz="2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78603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Tiananmen Deng congratulates soldi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295400"/>
            <a:ext cx="487680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647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Hong Kong 199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762000"/>
            <a:ext cx="72898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TextBox 2"/>
          <p:cNvSpPr txBox="1">
            <a:spLocks noChangeArrowheads="1"/>
          </p:cNvSpPr>
          <p:nvPr/>
        </p:nvSpPr>
        <p:spPr bwMode="auto">
          <a:xfrm>
            <a:off x="304800" y="0"/>
            <a:ext cx="8458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Return of Hong Kong to Chinese control (1997)</a:t>
            </a:r>
          </a:p>
        </p:txBody>
      </p:sp>
    </p:spTree>
    <p:extLst>
      <p:ext uri="{BB962C8B-B14F-4D97-AF65-F5344CB8AC3E}">
        <p14:creationId xmlns:p14="http://schemas.microsoft.com/office/powerpoint/2010/main" val="1657061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 descr="Macao Handov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143000"/>
            <a:ext cx="6172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TextBox 2"/>
          <p:cNvSpPr txBox="1">
            <a:spLocks noChangeArrowheads="1"/>
          </p:cNvSpPr>
          <p:nvPr/>
        </p:nvSpPr>
        <p:spPr bwMode="auto">
          <a:xfrm>
            <a:off x="152400" y="228600"/>
            <a:ext cx="868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Macao (Macau) handover (1999)</a:t>
            </a:r>
          </a:p>
        </p:txBody>
      </p:sp>
    </p:spTree>
    <p:extLst>
      <p:ext uri="{BB962C8B-B14F-4D97-AF65-F5344CB8AC3E}">
        <p14:creationId xmlns:p14="http://schemas.microsoft.com/office/powerpoint/2010/main" val="3486827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346200"/>
            <a:ext cx="74168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2250" y="206375"/>
            <a:ext cx="8286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/>
                <a:cs typeface="Century Gothic"/>
              </a:rPr>
              <a:t>2008 Olympics</a:t>
            </a:r>
            <a:endParaRPr lang="en-US" sz="2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8084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nghai, before and af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158" y="0"/>
            <a:ext cx="4857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122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876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Whither China? </a:t>
            </a:r>
          </a:p>
        </p:txBody>
      </p:sp>
      <p:pic>
        <p:nvPicPr>
          <p:cNvPr id="3" name="Picture 2" descr="Chang, Coming Collapse of Chin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900113"/>
            <a:ext cx="3730625" cy="559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38213"/>
            <a:ext cx="350520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534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2400" y="228600"/>
            <a:ext cx="8763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Challenges: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Rich-poor gap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752600"/>
            <a:ext cx="63500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079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 descr="Chinese volunteers in Ko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50" y="693738"/>
            <a:ext cx="7270750" cy="532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122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1" descr="Chinese nail house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0" y="1301750"/>
            <a:ext cx="5651500" cy="42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931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" descr="Weng'an Incident (1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077913"/>
            <a:ext cx="4157663" cy="550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9" name="TextBox 2"/>
          <p:cNvSpPr txBox="1">
            <a:spLocks noChangeArrowheads="1"/>
          </p:cNvSpPr>
          <p:nvPr/>
        </p:nvSpPr>
        <p:spPr bwMode="auto">
          <a:xfrm>
            <a:off x="152400" y="228600"/>
            <a:ext cx="8839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Unrest</a:t>
            </a:r>
          </a:p>
        </p:txBody>
      </p:sp>
    </p:spTree>
    <p:extLst>
      <p:ext uri="{BB962C8B-B14F-4D97-AF65-F5344CB8AC3E}">
        <p14:creationId xmlns:p14="http://schemas.microsoft.com/office/powerpoint/2010/main" val="895966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" descr="Weng'an incident (3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1524000"/>
            <a:ext cx="50768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9999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" descr="Weng'an incident (6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033463"/>
            <a:ext cx="6381750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8666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Box 1"/>
          <p:cNvSpPr txBox="1">
            <a:spLocks noChangeArrowheads="1"/>
          </p:cNvSpPr>
          <p:nvPr/>
        </p:nvSpPr>
        <p:spPr bwMode="auto">
          <a:xfrm>
            <a:off x="0" y="152400"/>
            <a:ext cx="899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Corruption</a:t>
            </a:r>
          </a:p>
        </p:txBody>
      </p:sp>
      <p:pic>
        <p:nvPicPr>
          <p:cNvPr id="8397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476500"/>
            <a:ext cx="3810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089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1104900"/>
            <a:ext cx="58293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extBox 2"/>
          <p:cNvSpPr txBox="1">
            <a:spLocks noChangeArrowheads="1"/>
          </p:cNvSpPr>
          <p:nvPr/>
        </p:nvSpPr>
        <p:spPr bwMode="auto">
          <a:xfrm>
            <a:off x="228600" y="228600"/>
            <a:ext cx="8610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Environment</a:t>
            </a:r>
          </a:p>
        </p:txBody>
      </p:sp>
    </p:spTree>
    <p:extLst>
      <p:ext uri="{BB962C8B-B14F-4D97-AF65-F5344CB8AC3E}">
        <p14:creationId xmlns:p14="http://schemas.microsoft.com/office/powerpoint/2010/main" val="169144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047750"/>
            <a:ext cx="63500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8524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8458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Population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--One Child Policy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--</a:t>
            </a:r>
            <a:r>
              <a:rPr lang="ja-JP" altLang="en-US" dirty="0">
                <a:latin typeface="Century Gothic"/>
                <a:cs typeface="Century Gothic"/>
              </a:rPr>
              <a:t>”</a:t>
            </a:r>
            <a:r>
              <a:rPr lang="en-US" altLang="ja-JP" dirty="0">
                <a:latin typeface="Century Gothic"/>
                <a:cs typeface="Century Gothic"/>
              </a:rPr>
              <a:t>Bare branches</a:t>
            </a:r>
            <a:r>
              <a:rPr lang="ja-JP" altLang="en-US" dirty="0">
                <a:latin typeface="Century Gothic"/>
                <a:cs typeface="Century Gothic"/>
              </a:rPr>
              <a:t>”</a:t>
            </a:r>
            <a:r>
              <a:rPr lang="en-US" altLang="ja-JP" dirty="0">
                <a:latin typeface="Century Gothic"/>
                <a:cs typeface="Century Gothic"/>
              </a:rPr>
              <a:t> </a:t>
            </a:r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13987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2400" y="152400"/>
            <a:ext cx="8686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Geopolitics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--Internal (Tibet, Xinjiang etc.)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--External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	--North Korea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	--Taiwan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	--South China </a:t>
            </a:r>
            <a:r>
              <a:rPr lang="en-US" dirty="0" smtClean="0">
                <a:latin typeface="Century Gothic"/>
                <a:cs typeface="Century Gothic"/>
              </a:rPr>
              <a:t>Sea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	</a:t>
            </a:r>
            <a:r>
              <a:rPr lang="en-US" dirty="0" smtClean="0">
                <a:latin typeface="Century Gothic"/>
                <a:cs typeface="Century Gothic"/>
              </a:rPr>
              <a:t>--</a:t>
            </a:r>
            <a:r>
              <a:rPr lang="en-US" dirty="0" err="1" smtClean="0">
                <a:latin typeface="Century Gothic"/>
                <a:cs typeface="Century Gothic"/>
              </a:rPr>
              <a:t>Diaoyu</a:t>
            </a:r>
            <a:r>
              <a:rPr lang="en-US" dirty="0" smtClean="0">
                <a:latin typeface="Century Gothic"/>
                <a:cs typeface="Century Gothic"/>
              </a:rPr>
              <a:t>/</a:t>
            </a:r>
            <a:r>
              <a:rPr lang="en-US" dirty="0" err="1" smtClean="0">
                <a:latin typeface="Century Gothic"/>
                <a:cs typeface="Century Gothic"/>
              </a:rPr>
              <a:t>Senkaku</a:t>
            </a:r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39437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868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China as world hegemon</a:t>
            </a:r>
          </a:p>
        </p:txBody>
      </p:sp>
      <p:pic>
        <p:nvPicPr>
          <p:cNvPr id="8909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2000"/>
            <a:ext cx="3692525" cy="569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2" name="Picture 3" descr="Mosher, Hegem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34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3756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o Anying statue in DPR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748088"/>
            <a:ext cx="414655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2" descr="mao-s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128588"/>
            <a:ext cx="58293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384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Chinese Professor [www.keepvid.com].mp4" descr="/Users/kwlarsen/Documents/Courses/Files/Movie clips/Chinese Professor [www.keepvid.com].mp4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20650"/>
            <a:ext cx="904240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5563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0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01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0114"/>
                </p:tgtEl>
              </p:cMediaNode>
            </p:vide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Box 1"/>
          <p:cNvSpPr txBox="1">
            <a:spLocks noChangeArrowheads="1"/>
          </p:cNvSpPr>
          <p:nvPr/>
        </p:nvSpPr>
        <p:spPr bwMode="auto">
          <a:xfrm>
            <a:off x="152400" y="152400"/>
            <a:ext cx="899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Chinese economy and trade imbalances </a:t>
            </a:r>
          </a:p>
        </p:txBody>
      </p:sp>
      <p:pic>
        <p:nvPicPr>
          <p:cNvPr id="9113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1530350"/>
            <a:ext cx="4152900" cy="379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5157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Box 1"/>
          <p:cNvSpPr txBox="1">
            <a:spLocks noChangeArrowheads="1"/>
          </p:cNvSpPr>
          <p:nvPr/>
        </p:nvSpPr>
        <p:spPr bwMode="auto">
          <a:xfrm>
            <a:off x="152400" y="152400"/>
            <a:ext cx="876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Military modernization</a:t>
            </a:r>
          </a:p>
        </p:txBody>
      </p:sp>
      <p:pic>
        <p:nvPicPr>
          <p:cNvPr id="9216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838200"/>
            <a:ext cx="8509000" cy="584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261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1206500"/>
            <a:ext cx="5918200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6161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Box 1"/>
          <p:cNvSpPr txBox="1">
            <a:spLocks noChangeArrowheads="1"/>
          </p:cNvSpPr>
          <p:nvPr/>
        </p:nvSpPr>
        <p:spPr bwMode="auto">
          <a:xfrm>
            <a:off x="152400" y="152400"/>
            <a:ext cx="876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Convergence</a:t>
            </a:r>
          </a:p>
        </p:txBody>
      </p:sp>
    </p:spTree>
    <p:extLst>
      <p:ext uri="{BB962C8B-B14F-4D97-AF65-F5344CB8AC3E}">
        <p14:creationId xmlns:p14="http://schemas.microsoft.com/office/powerpoint/2010/main" val="1711371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3" descr="xin_030802121126507633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1676400"/>
            <a:ext cx="3963987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5" name="Picture 5" descr="File:Chaojinvsheng-log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76400"/>
            <a:ext cx="333375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6" name="TextBox 3"/>
          <p:cNvSpPr txBox="1">
            <a:spLocks noChangeArrowheads="1"/>
          </p:cNvSpPr>
          <p:nvPr/>
        </p:nvSpPr>
        <p:spPr bwMode="auto">
          <a:xfrm>
            <a:off x="381000" y="304800"/>
            <a:ext cx="8534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Culture: Super Voice Girls (超級女聲</a:t>
            </a:r>
            <a:r>
              <a:rPr lang="en-US" altLang="ja-JP" dirty="0">
                <a:latin typeface="Century Gothic"/>
                <a:cs typeface="Century Gothic"/>
              </a:rPr>
              <a:t>)</a:t>
            </a: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--sponsored by </a:t>
            </a:r>
            <a:r>
              <a:rPr lang="en-US" dirty="0" err="1">
                <a:latin typeface="Century Gothic"/>
                <a:cs typeface="Century Gothic"/>
              </a:rPr>
              <a:t>Mengniu</a:t>
            </a:r>
            <a:r>
              <a:rPr lang="en-US" dirty="0">
                <a:latin typeface="Century Gothic"/>
                <a:cs typeface="Century Gothic"/>
              </a:rPr>
              <a:t> Yogurt (Mongolian Sour Yogurt)  </a:t>
            </a:r>
          </a:p>
        </p:txBody>
      </p:sp>
    </p:spTree>
    <p:extLst>
      <p:ext uri="{BB962C8B-B14F-4D97-AF65-F5344CB8AC3E}">
        <p14:creationId xmlns:p14="http://schemas.microsoft.com/office/powerpoint/2010/main" val="2087426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3" descr="Supergirl200507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770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57200" y="381000"/>
            <a:ext cx="28956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Local elections (since the 1980s)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Judicial reform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But ….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Still no opposition parties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State control of press and media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Corruption</a:t>
            </a:r>
          </a:p>
        </p:txBody>
      </p:sp>
      <p:pic>
        <p:nvPicPr>
          <p:cNvPr id="9830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28600"/>
            <a:ext cx="52832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9377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2400" y="228600"/>
            <a:ext cx="85344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Century Gothic"/>
                <a:cs typeface="Century Gothic"/>
              </a:rPr>
              <a:t>Challenge of the future?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Cold War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	Authoritarian political system + state-run economic system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	vs.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	Democratic political system (in theory) + market economy</a:t>
            </a: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r>
              <a:rPr lang="en-US" dirty="0">
                <a:latin typeface="Century Gothic"/>
                <a:cs typeface="Century Gothic"/>
              </a:rPr>
              <a:t>China = </a:t>
            </a:r>
            <a:r>
              <a:rPr lang="ja-JP" altLang="en-US" dirty="0">
                <a:latin typeface="Century Gothic"/>
                <a:cs typeface="Century Gothic"/>
              </a:rPr>
              <a:t>“</a:t>
            </a:r>
            <a:r>
              <a:rPr lang="en-US" altLang="ja-JP" dirty="0">
                <a:latin typeface="Century Gothic"/>
                <a:cs typeface="Century Gothic"/>
              </a:rPr>
              <a:t>market authoritarianism</a:t>
            </a:r>
            <a:r>
              <a:rPr lang="ja-JP" altLang="en-US" dirty="0">
                <a:latin typeface="Century Gothic"/>
                <a:cs typeface="Century Gothic"/>
              </a:rPr>
              <a:t>”</a:t>
            </a:r>
            <a:endParaRPr lang="en-US" altLang="ja-JP" dirty="0">
              <a:latin typeface="Century Gothic"/>
              <a:cs typeface="Century Gothic"/>
            </a:endParaRP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  <a:p>
            <a:pPr eaLnBrk="1" hangingPunct="1"/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04604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600" y="2349500"/>
            <a:ext cx="6654800" cy="2146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3310" y="393110"/>
            <a:ext cx="8173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/>
              </a:rPr>
              <a:t>The Church in China</a:t>
            </a:r>
            <a:endParaRPr lang="en-US" sz="2400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10773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inese tourists at Mao Anying 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69" y="987074"/>
            <a:ext cx="7556500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85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596" y="264617"/>
            <a:ext cx="8467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/>
                <a:cs typeface="Century Gothic"/>
              </a:rPr>
              <a:t>1853: Hosea Stout</a:t>
            </a:r>
            <a:endParaRPr lang="en-US" sz="2400" dirty="0">
              <a:latin typeface="Century Gothic"/>
              <a:cs typeface="Century Gothic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652" y="0"/>
            <a:ext cx="48960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620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596" y="229335"/>
            <a:ext cx="867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/>
                <a:cs typeface="Century Gothic"/>
              </a:rPr>
              <a:t>1921: David O. McKay</a:t>
            </a:r>
            <a:endParaRPr lang="en-US" sz="2400" dirty="0">
              <a:latin typeface="Century Gothic"/>
              <a:cs typeface="Century Gothic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0515" y="0"/>
            <a:ext cx="50234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67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588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90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956" y="264617"/>
            <a:ext cx="8643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/>
                <a:cs typeface="Century Gothic"/>
              </a:rPr>
              <a:t>1979: BYU Young Ambassadors’ first trip to China</a:t>
            </a:r>
            <a:endParaRPr lang="en-US" sz="2400" dirty="0">
              <a:latin typeface="Century Gothic"/>
              <a:cs typeface="Century Gothic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89000"/>
            <a:ext cx="7620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078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081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497" y="120957"/>
            <a:ext cx="8808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/>
              </a:rPr>
              <a:t>“Greater China”</a:t>
            </a:r>
            <a:endParaRPr lang="en-US" sz="2400" dirty="0">
              <a:latin typeface="Century Gothic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074" y="1441402"/>
            <a:ext cx="3722783" cy="27920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3074" y="4475403"/>
            <a:ext cx="3722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entury Gothic"/>
              </a:rPr>
              <a:t>Taibei</a:t>
            </a:r>
            <a:r>
              <a:rPr lang="en-US" dirty="0" smtClean="0">
                <a:latin typeface="Century Gothic"/>
              </a:rPr>
              <a:t>, Taiwan Temple</a:t>
            </a:r>
            <a:endParaRPr lang="en-US" dirty="0">
              <a:latin typeface="Century Gothic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988" y="1441402"/>
            <a:ext cx="3275612" cy="28076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7988" y="4596359"/>
            <a:ext cx="3527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/>
              </a:rPr>
              <a:t>Hong Kong Temple</a:t>
            </a:r>
            <a:endParaRPr lang="en-US" dirty="0"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05385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88205"/>
            <a:ext cx="871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74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67" y="0"/>
            <a:ext cx="6108700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8459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462</Words>
  <Application>Microsoft Macintosh PowerPoint</Application>
  <PresentationFormat>On-screen Show (4:3)</PresentationFormat>
  <Paragraphs>112</Paragraphs>
  <Slides>87</Slides>
  <Notes>1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8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6) Tiananmen Square Incident (1989)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Kirk Larsen</dc:creator>
  <cp:lastModifiedBy>Kirk Larsen</cp:lastModifiedBy>
  <cp:revision>11</cp:revision>
  <dcterms:created xsi:type="dcterms:W3CDTF">2013-08-12T22:18:50Z</dcterms:created>
  <dcterms:modified xsi:type="dcterms:W3CDTF">2014-08-01T17:54:29Z</dcterms:modified>
</cp:coreProperties>
</file>