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76" r:id="rId6"/>
    <p:sldId id="260" r:id="rId7"/>
    <p:sldId id="261" r:id="rId8"/>
    <p:sldId id="262" r:id="rId9"/>
    <p:sldId id="263" r:id="rId10"/>
    <p:sldId id="264" r:id="rId11"/>
    <p:sldId id="269" r:id="rId12"/>
    <p:sldId id="265" r:id="rId13"/>
    <p:sldId id="266" r:id="rId14"/>
    <p:sldId id="267" r:id="rId15"/>
    <p:sldId id="277" r:id="rId16"/>
    <p:sldId id="280" r:id="rId17"/>
    <p:sldId id="281" r:id="rId18"/>
    <p:sldId id="282" r:id="rId19"/>
    <p:sldId id="268" r:id="rId20"/>
    <p:sldId id="270" r:id="rId21"/>
    <p:sldId id="271" r:id="rId22"/>
    <p:sldId id="272" r:id="rId23"/>
    <p:sldId id="273" r:id="rId24"/>
    <p:sldId id="278" r:id="rId25"/>
    <p:sldId id="279" r:id="rId26"/>
    <p:sldId id="274" r:id="rId27"/>
    <p:sldId id="275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notesMaster" Target="notesMasters/notes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D0CB0-14D4-47A9-B07B-8384C470304A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84C8E-6F42-42D5-91AB-9899D73F5D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84C8E-6F42-42D5-91AB-9899D73F5D5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84C8E-6F42-42D5-91AB-9899D73F5D5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F65A-99D1-4640-8724-C2EFA705CFD4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BAD3-B32A-9D40-B746-B5BDBC0E9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F65A-99D1-4640-8724-C2EFA705CFD4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BAD3-B32A-9D40-B746-B5BDBC0E9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F65A-99D1-4640-8724-C2EFA705CFD4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BAD3-B32A-9D40-B746-B5BDBC0E9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F65A-99D1-4640-8724-C2EFA705CFD4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BAD3-B32A-9D40-B746-B5BDBC0E9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F65A-99D1-4640-8724-C2EFA705CFD4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BAD3-B32A-9D40-B746-B5BDBC0E9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F65A-99D1-4640-8724-C2EFA705CFD4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BAD3-B32A-9D40-B746-B5BDBC0E9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F65A-99D1-4640-8724-C2EFA705CFD4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BAD3-B32A-9D40-B746-B5BDBC0E9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F65A-99D1-4640-8724-C2EFA705CFD4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BAD3-B32A-9D40-B746-B5BDBC0E9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F65A-99D1-4640-8724-C2EFA705CFD4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BAD3-B32A-9D40-B746-B5BDBC0E9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F65A-99D1-4640-8724-C2EFA705CFD4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BAD3-B32A-9D40-B746-B5BDBC0E9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F65A-99D1-4640-8724-C2EFA705CFD4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BAD3-B32A-9D40-B746-B5BDBC0E9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AF65A-99D1-4640-8724-C2EFA705CFD4}" type="datetimeFigureOut">
              <a:rPr lang="en-US" smtClean="0"/>
              <a:pPr/>
              <a:t>8/4/11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ABAD3-B32A-9D40-B746-B5BDBC0E9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Listening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Important Part of your</a:t>
            </a:r>
          </a:p>
          <a:p>
            <a:r>
              <a:rPr lang="en-US" dirty="0" smtClean="0"/>
              <a:t>“Oral English” (and other)</a:t>
            </a:r>
            <a:br>
              <a:rPr lang="en-US" dirty="0" smtClean="0"/>
            </a:br>
            <a:r>
              <a:rPr lang="en-US" dirty="0" smtClean="0"/>
              <a:t>Classes in China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Comprehension approach</a:t>
            </a:r>
          </a:p>
          <a:p>
            <a:pPr lvl="1"/>
            <a:r>
              <a:rPr lang="en-US" dirty="0" smtClean="0"/>
              <a:t>Avoidance of speaking (teacher does all the talking; students only listen)</a:t>
            </a:r>
          </a:p>
          <a:p>
            <a:pPr lvl="1"/>
            <a:r>
              <a:rPr lang="en-US" dirty="0" smtClean="0"/>
              <a:t>Total Physical Response (later today)</a:t>
            </a:r>
          </a:p>
          <a:p>
            <a:r>
              <a:rPr lang="en-US" dirty="0" smtClean="0"/>
              <a:t>More natural, conversational approach </a:t>
            </a:r>
          </a:p>
          <a:p>
            <a:pPr lvl="1"/>
            <a:r>
              <a:rPr lang="en-US" dirty="0" smtClean="0"/>
              <a:t>What you will probably do most of the time</a:t>
            </a:r>
          </a:p>
          <a:p>
            <a:r>
              <a:rPr lang="en-US" dirty="0" smtClean="0"/>
              <a:t>Focused listening </a:t>
            </a:r>
          </a:p>
          <a:p>
            <a:pPr lvl="1"/>
            <a:r>
              <a:rPr lang="en-US" dirty="0" smtClean="0"/>
              <a:t>Video demonstration (now)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Focused Listening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ESL class in Chinatown district in San Francisco, California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Focused Listening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Things to note:</a:t>
            </a:r>
          </a:p>
          <a:p>
            <a:pPr lvl="1"/>
            <a:r>
              <a:rPr lang="en-US" dirty="0" smtClean="0"/>
              <a:t>Students’ speaking skills</a:t>
            </a:r>
          </a:p>
          <a:p>
            <a:pPr lvl="1"/>
            <a:r>
              <a:rPr lang="en-US" dirty="0" smtClean="0"/>
              <a:t>Task orientation and natural task</a:t>
            </a:r>
          </a:p>
          <a:p>
            <a:pPr lvl="1"/>
            <a:r>
              <a:rPr lang="en-US" dirty="0" smtClean="0"/>
              <a:t>Special difficulties in phone conversations </a:t>
            </a:r>
          </a:p>
          <a:p>
            <a:pPr lvl="1"/>
            <a:r>
              <a:rPr lang="en-US" dirty="0" smtClean="0"/>
              <a:t>Benefits of using audio recordings</a:t>
            </a:r>
          </a:p>
          <a:p>
            <a:pPr lvl="1"/>
            <a:r>
              <a:rPr lang="en-US" dirty="0" smtClean="0"/>
              <a:t>Natural English, frequent interruptions/pauses</a:t>
            </a:r>
          </a:p>
          <a:p>
            <a:pPr lvl="1"/>
            <a:r>
              <a:rPr lang="en-US" dirty="0" smtClean="0"/>
              <a:t>Difficulty of listening to directions; small things make a big difference!</a:t>
            </a:r>
          </a:p>
          <a:p>
            <a:pPr lvl="1"/>
            <a:r>
              <a:rPr lang="en-US" dirty="0" smtClean="0"/>
              <a:t>Connection and transition to speaking</a:t>
            </a:r>
          </a:p>
          <a:p>
            <a:pPr lvl="1"/>
            <a:r>
              <a:rPr lang="en-US" dirty="0" smtClean="0"/>
              <a:t>How writing disambiguates many of the difficult listening points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Ideas for your classes in China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i="1" dirty="0" smtClean="0"/>
              <a:t>PHLT</a:t>
            </a:r>
            <a:r>
              <a:rPr lang="en-US" b="1" dirty="0" smtClean="0"/>
              <a:t> </a:t>
            </a:r>
            <a:r>
              <a:rPr lang="en-US" b="1" dirty="0" err="1" smtClean="0"/>
              <a:t>chapt</a:t>
            </a:r>
            <a:r>
              <a:rPr lang="en-US" b="1" dirty="0" smtClean="0"/>
              <a:t>. 19 </a:t>
            </a:r>
            <a:r>
              <a:rPr lang="en-US" dirty="0" smtClean="0"/>
              <a:t>(pp. 244-ff) has many </a:t>
            </a:r>
            <a:r>
              <a:rPr lang="en-US" b="1" dirty="0" smtClean="0"/>
              <a:t>ideas, guidelines, and activities</a:t>
            </a:r>
            <a:r>
              <a:rPr lang="en-US" dirty="0" smtClean="0"/>
              <a:t> for teaching/practicing listening </a:t>
            </a:r>
          </a:p>
          <a:p>
            <a:pPr lvl="1"/>
            <a:r>
              <a:rPr lang="en-US" dirty="0" smtClean="0"/>
              <a:t>• </a:t>
            </a:r>
            <a:r>
              <a:rPr lang="en-US" b="1" dirty="0" smtClean="0"/>
              <a:t>Games</a:t>
            </a:r>
            <a:r>
              <a:rPr lang="en-US" dirty="0" smtClean="0"/>
              <a:t> “Simon Says” “Telephone numbers” “Clock faces” “Bingo and prices” </a:t>
            </a:r>
          </a:p>
          <a:p>
            <a:pPr lvl="1"/>
            <a:r>
              <a:rPr lang="en-US" dirty="0" smtClean="0"/>
              <a:t>• </a:t>
            </a:r>
            <a:r>
              <a:rPr lang="en-US" b="1" dirty="0" smtClean="0"/>
              <a:t>Passage length </a:t>
            </a:r>
            <a:r>
              <a:rPr lang="en-US" dirty="0" smtClean="0"/>
              <a:t>and listening activities (</a:t>
            </a:r>
            <a:r>
              <a:rPr lang="en-US" dirty="0" err="1" smtClean="0"/>
              <a:t>p</a:t>
            </a:r>
            <a:r>
              <a:rPr lang="en-US" dirty="0" smtClean="0"/>
              <a:t>. 247)</a:t>
            </a:r>
          </a:p>
          <a:p>
            <a:pPr lvl="1"/>
            <a:r>
              <a:rPr lang="en-US" dirty="0" smtClean="0"/>
              <a:t>• </a:t>
            </a:r>
            <a:r>
              <a:rPr lang="en-US" b="1" dirty="0" smtClean="0"/>
              <a:t>External aids </a:t>
            </a:r>
            <a:r>
              <a:rPr lang="en-US" dirty="0" smtClean="0"/>
              <a:t>(</a:t>
            </a:r>
            <a:r>
              <a:rPr lang="en-US" dirty="0" err="1" smtClean="0"/>
              <a:t>p</a:t>
            </a:r>
            <a:r>
              <a:rPr lang="en-US" dirty="0" smtClean="0"/>
              <a:t>. 250) (e.g., visitors (guest speakers), VOA tapes)</a:t>
            </a:r>
          </a:p>
          <a:p>
            <a:r>
              <a:rPr lang="en-US" b="1" i="1" dirty="0" smtClean="0"/>
              <a:t>MTNS</a:t>
            </a:r>
            <a:r>
              <a:rPr lang="en-US" dirty="0" smtClean="0"/>
              <a:t>, </a:t>
            </a:r>
            <a:r>
              <a:rPr lang="en-US" dirty="0" err="1" smtClean="0"/>
              <a:t>ch</a:t>
            </a:r>
            <a:r>
              <a:rPr lang="en-US" dirty="0" smtClean="0"/>
              <a:t>. 7 (pp. 104-122)</a:t>
            </a:r>
          </a:p>
          <a:p>
            <a:pPr lvl="1"/>
            <a:r>
              <a:rPr lang="en-US" dirty="0" smtClean="0"/>
              <a:t>	p.107 Listening tasks in class</a:t>
            </a:r>
          </a:p>
          <a:p>
            <a:pPr lvl="1"/>
            <a:r>
              <a:rPr lang="en-US" dirty="0" smtClean="0"/>
              <a:t>	</a:t>
            </a:r>
            <a:r>
              <a:rPr lang="en-US" dirty="0" err="1" smtClean="0"/>
              <a:t>p</a:t>
            </a:r>
            <a:r>
              <a:rPr lang="en-US" dirty="0" smtClean="0"/>
              <a:t>. 108-9 TPR, Dictation, </a:t>
            </a:r>
            <a:r>
              <a:rPr lang="en-US" dirty="0" err="1" smtClean="0"/>
              <a:t>Dictocomp</a:t>
            </a:r>
            <a:r>
              <a:rPr lang="en-US" dirty="0" smtClean="0"/>
              <a:t>, stories,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</a:t>
            </a:r>
            <a:r>
              <a:rPr lang="en-US" dirty="0" smtClean="0"/>
              <a:t>. 110 Focused listening  (video in just a minute)</a:t>
            </a:r>
          </a:p>
          <a:p>
            <a:pPr lvl="1"/>
            <a:r>
              <a:rPr lang="en-US" dirty="0" smtClean="0"/>
              <a:t>	</a:t>
            </a:r>
            <a:r>
              <a:rPr lang="en-US" dirty="0" err="1" smtClean="0"/>
              <a:t>p</a:t>
            </a:r>
            <a:r>
              <a:rPr lang="en-US" dirty="0" smtClean="0"/>
              <a:t>. 111 Lectures and note taking, reduced forms, tapes.  </a:t>
            </a:r>
          </a:p>
          <a:p>
            <a:r>
              <a:rPr lang="en-US" b="1" i="1" dirty="0" smtClean="0"/>
              <a:t>PELT</a:t>
            </a:r>
            <a:r>
              <a:rPr lang="en-US" dirty="0" smtClean="0"/>
              <a:t> chapter (book) on listening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“I’m thinking of a card” (Lucille Hansen, USTC)</a:t>
            </a:r>
          </a:p>
          <a:p>
            <a:r>
              <a:rPr lang="en-US" dirty="0" smtClean="0"/>
              <a:t>Thought or quote for the day (</a:t>
            </a:r>
            <a:r>
              <a:rPr lang="en-US" dirty="0" err="1" smtClean="0"/>
              <a:t>Brecken</a:t>
            </a:r>
            <a:r>
              <a:rPr lang="en-US" dirty="0" smtClean="0"/>
              <a:t> Schwartz, CFAU)</a:t>
            </a:r>
          </a:p>
          <a:p>
            <a:r>
              <a:rPr lang="en-US" dirty="0" smtClean="0"/>
              <a:t>Total Physical Response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Physical Response Demonstration in </a:t>
            </a:r>
            <a:r>
              <a:rPr lang="en-US" dirty="0" smtClean="0"/>
              <a:t>Spanish</a:t>
            </a:r>
          </a:p>
          <a:p>
            <a:pPr lvl="1"/>
            <a:r>
              <a:rPr lang="en-US" dirty="0" smtClean="0"/>
              <a:t>Phase One (listening to </a:t>
            </a:r>
            <a:r>
              <a:rPr lang="en-US" smtClean="0"/>
              <a:t>a lecture)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Completo</a:t>
            </a:r>
            <a:r>
              <a:rPr lang="en-US" dirty="0" smtClean="0"/>
              <a:t> </a:t>
            </a:r>
            <a:r>
              <a:rPr lang="en-US" dirty="0" err="1" smtClean="0"/>
              <a:t>Envolvimiento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dirty="0" err="1" smtClean="0"/>
              <a:t>ísico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puntos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endParaRPr lang="en-US" dirty="0" smtClean="0"/>
          </a:p>
          <a:p>
            <a:pPr lvl="1"/>
            <a:r>
              <a:rPr lang="en-US" dirty="0" smtClean="0"/>
              <a:t>1.</a:t>
            </a:r>
            <a:r>
              <a:rPr lang="es-ES_tradnl" dirty="0" smtClean="0"/>
              <a:t> La habilidad de </a:t>
            </a:r>
            <a:r>
              <a:rPr lang="es-ES_tradnl" u="sng" dirty="0" smtClean="0"/>
              <a:t>entender</a:t>
            </a:r>
            <a:r>
              <a:rPr lang="es-ES_tradnl" dirty="0" smtClean="0"/>
              <a:t> se desarrolla </a:t>
            </a:r>
            <a:r>
              <a:rPr lang="es-ES_tradnl" u="sng" dirty="0" smtClean="0"/>
              <a:t>más rápidamente</a:t>
            </a:r>
            <a:r>
              <a:rPr lang="es-ES_tradnl" dirty="0" smtClean="0"/>
              <a:t> que la habilidad de </a:t>
            </a:r>
            <a:r>
              <a:rPr lang="es-ES_tradnl" u="sng" dirty="0" smtClean="0"/>
              <a:t>hablar</a:t>
            </a:r>
            <a:r>
              <a:rPr lang="es-ES_tradnl" dirty="0" smtClean="0"/>
              <a:t>.</a:t>
            </a:r>
            <a:br>
              <a:rPr lang="es-ES_tradnl" dirty="0" smtClean="0"/>
            </a:br>
            <a:r>
              <a:rPr lang="es-ES_tradnl" dirty="0" err="1" smtClean="0"/>
              <a:t>•</a:t>
            </a:r>
            <a:r>
              <a:rPr lang="es-ES_tradnl" dirty="0" smtClean="0"/>
              <a:t> Deducción: La comprensión </a:t>
            </a:r>
            <a:r>
              <a:rPr lang="es-ES_tradnl" dirty="0" err="1" smtClean="0"/>
              <a:t>aural</a:t>
            </a:r>
            <a:r>
              <a:rPr lang="es-ES_tradnl" dirty="0" smtClean="0"/>
              <a:t> del idioma debe de desarrollarse </a:t>
            </a:r>
            <a:r>
              <a:rPr lang="es-ES_tradnl" u="sng" dirty="0" smtClean="0"/>
              <a:t>antes</a:t>
            </a:r>
            <a:r>
              <a:rPr lang="es-ES_tradnl" dirty="0" smtClean="0"/>
              <a:t> del habla</a:t>
            </a:r>
            <a:r>
              <a:rPr lang="es-ES_tradnl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Completo</a:t>
            </a:r>
            <a:r>
              <a:rPr lang="en-US" dirty="0" smtClean="0"/>
              <a:t> </a:t>
            </a:r>
            <a:r>
              <a:rPr lang="en-US" dirty="0" err="1" smtClean="0"/>
              <a:t>Envolvimiento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dirty="0" err="1" smtClean="0"/>
              <a:t>ísico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puntos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endParaRPr lang="en-US" dirty="0" smtClean="0"/>
          </a:p>
          <a:p>
            <a:pPr lvl="1"/>
            <a:r>
              <a:rPr lang="en-US" dirty="0" smtClean="0"/>
              <a:t>2.</a:t>
            </a:r>
            <a:r>
              <a:rPr lang="es-ES_tradnl" dirty="0" smtClean="0"/>
              <a:t> Las personas mayores, al enseñar el idioma nativo </a:t>
            </a:r>
            <a:r>
              <a:rPr lang="es-ES_tradnl" u="sng" dirty="0" smtClean="0"/>
              <a:t>controlan las acciones físicas</a:t>
            </a:r>
            <a:r>
              <a:rPr lang="es-ES_tradnl" dirty="0" smtClean="0"/>
              <a:t> de los niños por media de </a:t>
            </a:r>
            <a:r>
              <a:rPr lang="es-ES_tradnl" u="sng" dirty="0" smtClean="0"/>
              <a:t>mandatos</a:t>
            </a:r>
            <a:r>
              <a:rPr lang="es-ES_tradnl" dirty="0" smtClean="0"/>
              <a:t>. El niño empieza a hablar después de muchos meses de envolvimiento físico siguiendo las direcciones de los adultos que lo rodean.</a:t>
            </a:r>
            <a:br>
              <a:rPr lang="es-ES_tradnl" dirty="0" smtClean="0"/>
            </a:br>
            <a:r>
              <a:rPr lang="es-ES_tradnl" dirty="0" err="1" smtClean="0"/>
              <a:t>•</a:t>
            </a:r>
            <a:r>
              <a:rPr lang="es-ES_tradnl" dirty="0" smtClean="0"/>
              <a:t> Deducción: La </a:t>
            </a:r>
            <a:r>
              <a:rPr lang="es-ES_tradnl" u="sng" dirty="0" smtClean="0"/>
              <a:t>comprensión</a:t>
            </a:r>
            <a:r>
              <a:rPr lang="es-ES_tradnl" dirty="0" smtClean="0"/>
              <a:t> se desarrolla por medio de las </a:t>
            </a:r>
            <a:r>
              <a:rPr lang="es-ES_tradnl" u="sng" dirty="0" smtClean="0"/>
              <a:t>acciones físicas</a:t>
            </a:r>
            <a:r>
              <a:rPr lang="es-ES_tradnl" dirty="0" smtClean="0"/>
              <a:t>.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Completo</a:t>
            </a:r>
            <a:r>
              <a:rPr lang="en-US" dirty="0" smtClean="0"/>
              <a:t> </a:t>
            </a:r>
            <a:r>
              <a:rPr lang="en-US" dirty="0" err="1" smtClean="0"/>
              <a:t>Envolvimiento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dirty="0" err="1" smtClean="0"/>
              <a:t>ísico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puntos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endParaRPr lang="en-US" dirty="0" smtClean="0"/>
          </a:p>
          <a:p>
            <a:pPr lvl="1"/>
            <a:r>
              <a:rPr lang="en-US" dirty="0" smtClean="0"/>
              <a:t>3.</a:t>
            </a:r>
            <a:r>
              <a:rPr lang="es-ES_tradnl" dirty="0" smtClean="0"/>
              <a:t> El habla </a:t>
            </a:r>
            <a:r>
              <a:rPr lang="es-ES_tradnl" u="sng" dirty="0" smtClean="0"/>
              <a:t>surge</a:t>
            </a:r>
            <a:r>
              <a:rPr lang="es-ES_tradnl" dirty="0" smtClean="0"/>
              <a:t> de una manera </a:t>
            </a:r>
            <a:r>
              <a:rPr lang="es-ES_tradnl" u="sng" dirty="0" smtClean="0"/>
              <a:t>natural</a:t>
            </a:r>
            <a:r>
              <a:rPr lang="es-ES_tradnl" dirty="0" smtClean="0"/>
              <a:t> en el primer idioma. Nunca se le obliga al niño a hablar. </a:t>
            </a:r>
            <a:br>
              <a:rPr lang="es-ES_tradnl" dirty="0" smtClean="0"/>
            </a:br>
            <a:r>
              <a:rPr lang="es-ES_tradnl" dirty="0" err="1" smtClean="0"/>
              <a:t>•</a:t>
            </a:r>
            <a:r>
              <a:rPr lang="es-ES_tradnl" dirty="0" smtClean="0"/>
              <a:t> Deducción: </a:t>
            </a:r>
            <a:r>
              <a:rPr lang="es-ES_tradnl" u="sng" dirty="0" smtClean="0"/>
              <a:t>No trate de obligar</a:t>
            </a:r>
            <a:r>
              <a:rPr lang="es-ES_tradnl" dirty="0" smtClean="0"/>
              <a:t> a los estudiantes que hablen. Cuando ellos estén </a:t>
            </a:r>
            <a:r>
              <a:rPr lang="es-ES_tradnl" u="sng" dirty="0" smtClean="0"/>
              <a:t>listos</a:t>
            </a:r>
            <a:r>
              <a:rPr lang="es-ES_tradnl" dirty="0" smtClean="0"/>
              <a:t>, el habla </a:t>
            </a:r>
            <a:r>
              <a:rPr lang="es-ES_tradnl" u="sng" dirty="0" smtClean="0"/>
              <a:t>surgirá</a:t>
            </a:r>
            <a:r>
              <a:rPr lang="es-ES_tradnl" dirty="0" smtClean="0"/>
              <a:t> de una manera </a:t>
            </a:r>
            <a:r>
              <a:rPr lang="es-ES_tradnl" u="sng" dirty="0" smtClean="0"/>
              <a:t>natural</a:t>
            </a:r>
            <a:r>
              <a:rPr lang="es-ES_tradnl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Conditions for </a:t>
            </a:r>
            <a:br>
              <a:rPr lang="en-US" dirty="0" smtClean="0"/>
            </a:br>
            <a:r>
              <a:rPr lang="en-US" dirty="0" smtClean="0"/>
              <a:t>Second Language Acquisition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Asher’s Total Physical Response and </a:t>
            </a:r>
            <a:r>
              <a:rPr lang="en-US" sz="2400" dirty="0" err="1" smtClean="0"/>
              <a:t>Krashen’s</a:t>
            </a:r>
            <a:r>
              <a:rPr lang="en-US" sz="2400" dirty="0" smtClean="0"/>
              <a:t> “Natural Approach”</a:t>
            </a:r>
          </a:p>
          <a:p>
            <a:r>
              <a:rPr lang="en-US" sz="2400" b="1" dirty="0" smtClean="0"/>
              <a:t>Comprehensible Input.</a:t>
            </a:r>
            <a:r>
              <a:rPr lang="en-US" sz="2400" dirty="0" smtClean="0"/>
              <a:t>  People acquire language when it is understandable.  They need to understand the intent of the message, but not every word..  </a:t>
            </a:r>
          </a:p>
          <a:p>
            <a:r>
              <a:rPr lang="en-US" sz="2400" b="1" dirty="0" smtClean="0"/>
              <a:t>Low Affective Filter.</a:t>
            </a:r>
            <a:r>
              <a:rPr lang="en-US" sz="2400" dirty="0" smtClean="0"/>
              <a:t>  People acquire language when their anxiety level is low and they are engaged in activities in a safe, comfortable, supportive environment where they feel free to take risks in using the language.  </a:t>
            </a:r>
          </a:p>
          <a:p>
            <a:r>
              <a:rPr lang="en-US" sz="2400" b="1" dirty="0" smtClean="0"/>
              <a:t>Meaningful Communication</a:t>
            </a:r>
            <a:r>
              <a:rPr lang="en-US" sz="2400" dirty="0" smtClean="0"/>
              <a:t>.  People acquire language when they use it for real purposes.  Language use must be relevant, meaningful, and authentic.  Function (getting things done) takes precedence over form (grammatical correctness)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importance of listening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486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Fundamental conversational  skill.</a:t>
            </a:r>
          </a:p>
          <a:p>
            <a:pPr lvl="1"/>
            <a:r>
              <a:rPr lang="en-US" dirty="0" smtClean="0"/>
              <a:t>Otherwise, one-sided conversations</a:t>
            </a:r>
          </a:p>
          <a:p>
            <a:r>
              <a:rPr lang="en-US" dirty="0" smtClean="0"/>
              <a:t>Listening is crucial to success in </a:t>
            </a:r>
            <a:r>
              <a:rPr lang="en-US" i="1" dirty="0" smtClean="0"/>
              <a:t>academic</a:t>
            </a:r>
            <a:r>
              <a:rPr lang="en-US" dirty="0" smtClean="0"/>
              <a:t> situations.</a:t>
            </a:r>
          </a:p>
          <a:p>
            <a:pPr lvl="1"/>
            <a:r>
              <a:rPr lang="en-US" dirty="0" smtClean="0"/>
              <a:t>What college students do </a:t>
            </a:r>
            <a:r>
              <a:rPr lang="en-US" i="1" dirty="0" smtClean="0"/>
              <a:t>most</a:t>
            </a:r>
            <a:r>
              <a:rPr lang="en-US" dirty="0" smtClean="0"/>
              <a:t> (in classes) </a:t>
            </a:r>
          </a:p>
          <a:p>
            <a:r>
              <a:rPr lang="en-US" dirty="0" smtClean="0"/>
              <a:t>A crucial yet “invisible” skill in oral communication.</a:t>
            </a:r>
          </a:p>
          <a:p>
            <a:r>
              <a:rPr lang="en-US" dirty="0" smtClean="0"/>
              <a:t>Something ALL of you will teach (even if “listening” is not part of your class title).</a:t>
            </a:r>
          </a:p>
          <a:p>
            <a:r>
              <a:rPr lang="en-US" dirty="0" smtClean="0"/>
              <a:t>Something most of us have never studied explicitly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Speech Emerges in Natural Stages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3231"/>
            <a:ext cx="8229600" cy="53309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b="1" dirty="0" smtClean="0"/>
              <a:t> Preproduction.</a:t>
            </a:r>
            <a:r>
              <a:rPr lang="en-US" dirty="0" smtClean="0"/>
              <a:t> Learners can comprehend second language commands but cannot speak the language yet. </a:t>
            </a:r>
            <a:r>
              <a:rPr lang="en-US" i="1" dirty="0" smtClean="0"/>
              <a:t>(use TPR here)</a:t>
            </a:r>
          </a:p>
          <a:p>
            <a:pPr>
              <a:buNone/>
            </a:pPr>
            <a:r>
              <a:rPr lang="en-US" dirty="0" smtClean="0"/>
              <a:t>2. </a:t>
            </a:r>
            <a:r>
              <a:rPr lang="en-US" b="1" dirty="0" smtClean="0"/>
              <a:t> Early production.</a:t>
            </a:r>
            <a:r>
              <a:rPr lang="en-US" dirty="0" smtClean="0"/>
              <a:t>  Learners comprehend more complicated language and can make simple (one or two word) responses like “yes/no” or names.  </a:t>
            </a:r>
          </a:p>
          <a:p>
            <a:pPr>
              <a:buNone/>
            </a:pPr>
            <a:r>
              <a:rPr lang="en-US" dirty="0" smtClean="0"/>
              <a:t>3. </a:t>
            </a:r>
            <a:r>
              <a:rPr lang="en-US" b="1" dirty="0" smtClean="0"/>
              <a:t> Speech emergence. </a:t>
            </a:r>
            <a:r>
              <a:rPr lang="en-US" dirty="0" smtClean="0"/>
              <a:t> Comprehension has increased to a higher level and learners can speak in phrases and sentences.</a:t>
            </a:r>
          </a:p>
          <a:p>
            <a:pPr>
              <a:buNone/>
            </a:pPr>
            <a:r>
              <a:rPr lang="en-US" dirty="0" smtClean="0"/>
              <a:t>4. </a:t>
            </a:r>
            <a:r>
              <a:rPr lang="en-US" b="1" dirty="0" smtClean="0"/>
              <a:t> Intermediate fluency.</a:t>
            </a:r>
            <a:r>
              <a:rPr lang="en-US" dirty="0" smtClean="0"/>
              <a:t>  Learners combine phrases and sentences and express themselves both orally and in writing.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TPR: Basic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4403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Language acquisition can be accelerated through the use of kinesthetic behavior. </a:t>
            </a:r>
          </a:p>
          <a:p>
            <a:r>
              <a:rPr lang="en-US" dirty="0" smtClean="0"/>
              <a:t>Comprehension precedes production.  Listening skill is far in advance of speaking skill.  </a:t>
            </a:r>
            <a:r>
              <a:rPr lang="en-US" sz="2353" dirty="0" smtClean="0"/>
              <a:t>(Video example: Easter eggs)</a:t>
            </a:r>
            <a:endParaRPr lang="en-US" dirty="0" smtClean="0"/>
          </a:p>
          <a:p>
            <a:r>
              <a:rPr lang="en-US" dirty="0" smtClean="0"/>
              <a:t>Body movements and other actions provide evidence of comprehension. </a:t>
            </a:r>
          </a:p>
          <a:p>
            <a:r>
              <a:rPr lang="en-US" dirty="0" smtClean="0"/>
              <a:t>Adults manipulate children’s physical behavior by a massive number of commands.</a:t>
            </a:r>
            <a:r>
              <a:rPr lang="en-US" sz="2353" dirty="0" smtClean="0"/>
              <a:t> (Video example: Easter eggs)</a:t>
            </a:r>
            <a:endParaRPr lang="en-US" dirty="0" smtClean="0"/>
          </a:p>
          <a:p>
            <a:r>
              <a:rPr lang="en-US" dirty="0" smtClean="0"/>
              <a:t> Speech emerges naturally; it should not be forced.  Delaying speech production facilitates learning by reducing anxiety. </a:t>
            </a:r>
            <a:r>
              <a:rPr lang="en-US" sz="2353" dirty="0" smtClean="0"/>
              <a:t>(Video example: Table game)</a:t>
            </a:r>
          </a:p>
          <a:p>
            <a:r>
              <a:rPr lang="en-US" dirty="0" smtClean="0"/>
              <a:t>When speech emerges it will be imperfect, with many distortions and errors.  The teacher must be patient, tolerate these errors, and focus on communication without raising the anxiety level.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TPR: Basic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44036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1.  Teacher says words/phrases and models the meaning.  Students respond by doing the same action.</a:t>
            </a:r>
          </a:p>
          <a:p>
            <a:pPr>
              <a:buNone/>
            </a:pPr>
            <a:r>
              <a:rPr lang="en-US" sz="2400" dirty="0" smtClean="0"/>
              <a:t> 2.  Teacher commands and models with…</a:t>
            </a:r>
          </a:p>
          <a:p>
            <a:pPr lvl="1">
              <a:buNone/>
            </a:pPr>
            <a:r>
              <a:rPr lang="en-US" sz="2000" dirty="0" smtClean="0"/>
              <a:t>	a.  A large group (the whole class)</a:t>
            </a:r>
          </a:p>
          <a:p>
            <a:pPr lvl="1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b</a:t>
            </a:r>
            <a:r>
              <a:rPr lang="en-US" sz="2000" dirty="0" smtClean="0"/>
              <a:t>.  A small group</a:t>
            </a:r>
          </a:p>
          <a:p>
            <a:pPr lvl="1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c</a:t>
            </a:r>
            <a:r>
              <a:rPr lang="en-US" sz="2000" dirty="0" smtClean="0"/>
              <a:t>.  An individual volunteer</a:t>
            </a:r>
          </a:p>
          <a:p>
            <a:pPr>
              <a:buNone/>
            </a:pPr>
            <a:r>
              <a:rPr lang="en-US" sz="2400" dirty="0" smtClean="0"/>
              <a:t>3.  Teacher commands </a:t>
            </a:r>
            <a:r>
              <a:rPr lang="en-US" sz="2400" u="sng" dirty="0" smtClean="0"/>
              <a:t>without</a:t>
            </a:r>
            <a:r>
              <a:rPr lang="en-US" sz="2400" dirty="0" smtClean="0"/>
              <a:t> modeling.  Students respond by performing the action as… 	</a:t>
            </a:r>
          </a:p>
          <a:p>
            <a:pPr lvl="1">
              <a:buNone/>
            </a:pPr>
            <a:r>
              <a:rPr lang="en-US" sz="2000" dirty="0" smtClean="0"/>
              <a:t>	a.  A large group (the whole class)</a:t>
            </a:r>
          </a:p>
          <a:p>
            <a:pPr lvl="1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b</a:t>
            </a:r>
            <a:r>
              <a:rPr lang="en-US" sz="2000" dirty="0" smtClean="0"/>
              <a:t>.  A small group</a:t>
            </a:r>
          </a:p>
          <a:p>
            <a:pPr lvl="1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c</a:t>
            </a:r>
            <a:r>
              <a:rPr lang="en-US" sz="2000" dirty="0" smtClean="0"/>
              <a:t>.  An individual volunteer</a:t>
            </a:r>
          </a:p>
          <a:p>
            <a:pPr>
              <a:buNone/>
            </a:pPr>
            <a:r>
              <a:rPr lang="en-US" sz="2400" dirty="0" smtClean="0"/>
              <a:t> 4.  Teacher recombines old and new commands, in random order, </a:t>
            </a:r>
            <a:r>
              <a:rPr lang="en-US" sz="2400" u="sng" dirty="0" smtClean="0"/>
              <a:t>with</a:t>
            </a:r>
            <a:r>
              <a:rPr lang="en-US" sz="2400" dirty="0" smtClean="0"/>
              <a:t> and </a:t>
            </a:r>
            <a:r>
              <a:rPr lang="en-US" sz="2400" u="sng" dirty="0" smtClean="0"/>
              <a:t>without</a:t>
            </a:r>
            <a:r>
              <a:rPr lang="en-US" sz="2400" dirty="0" smtClean="0"/>
              <a:t> modeling.  Students respond by performing the action as…</a:t>
            </a:r>
            <a:r>
              <a:rPr lang="en-US" sz="2000" dirty="0" smtClean="0"/>
              <a:t> (see a., </a:t>
            </a:r>
            <a:r>
              <a:rPr lang="en-US" sz="2000" dirty="0" err="1" smtClean="0"/>
              <a:t>b</a:t>
            </a:r>
            <a:r>
              <a:rPr lang="en-US" sz="2000" dirty="0" smtClean="0"/>
              <a:t>., </a:t>
            </a:r>
            <a:r>
              <a:rPr lang="en-US" sz="2000" dirty="0" err="1" smtClean="0"/>
              <a:t>c</a:t>
            </a:r>
            <a:r>
              <a:rPr lang="en-US" sz="2000" dirty="0" smtClean="0"/>
              <a:t>. above)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TPR Examples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Warm up (Schwartz in Beijing high school)</a:t>
            </a:r>
          </a:p>
          <a:p>
            <a:r>
              <a:rPr lang="en-US" dirty="0" smtClean="0"/>
              <a:t>Wake up (Beers at Jinan Communications)</a:t>
            </a:r>
          </a:p>
          <a:p>
            <a:r>
              <a:rPr lang="en-US" dirty="0" smtClean="0"/>
              <a:t>Listen and Draw (</a:t>
            </a:r>
            <a:r>
              <a:rPr lang="en-US" dirty="0" err="1" smtClean="0"/>
              <a:t>McEntires</a:t>
            </a:r>
            <a:r>
              <a:rPr lang="en-US" dirty="0" smtClean="0"/>
              <a:t>,</a:t>
            </a:r>
            <a:r>
              <a:rPr lang="en-US" sz="2400" dirty="0" smtClean="0"/>
              <a:t> page 5.C.1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 and Draw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304" y="0"/>
            <a:ext cx="646339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TPR Examples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Chinese numbers and exercises</a:t>
            </a:r>
          </a:p>
          <a:p>
            <a:r>
              <a:rPr lang="en-US" dirty="0" smtClean="0"/>
              <a:t>Chinese taxi directions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and English tests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Importance of College English Test (and Test for English Majors)</a:t>
            </a:r>
          </a:p>
          <a:p>
            <a:pPr lvl="1"/>
            <a:r>
              <a:rPr lang="en-US" dirty="0" smtClean="0"/>
              <a:t>Both have listening sections</a:t>
            </a:r>
          </a:p>
          <a:p>
            <a:pPr lvl="1"/>
            <a:r>
              <a:rPr lang="en-US" dirty="0" smtClean="0"/>
              <a:t>Experience recent CET-4 listening activities</a:t>
            </a:r>
          </a:p>
          <a:p>
            <a:pPr lvl="2"/>
            <a:r>
              <a:rPr lang="en-US" dirty="0" smtClean="0"/>
              <a:t>Short passage</a:t>
            </a:r>
          </a:p>
          <a:p>
            <a:pPr lvl="2"/>
            <a:r>
              <a:rPr lang="en-US" dirty="0" smtClean="0"/>
              <a:t>Long passage</a:t>
            </a:r>
          </a:p>
          <a:p>
            <a:pPr lvl="2"/>
            <a:r>
              <a:rPr lang="en-US" dirty="0" smtClean="0"/>
              <a:t>Cloze listening</a:t>
            </a:r>
          </a:p>
          <a:p>
            <a:r>
              <a:rPr lang="en-US" dirty="0" smtClean="0"/>
              <a:t>Listening test preparation and practice in class</a:t>
            </a:r>
          </a:p>
          <a:p>
            <a:pPr lvl="1"/>
            <a:r>
              <a:rPr lang="en-US" dirty="0" err="1" smtClean="0"/>
              <a:t>Terakawa</a:t>
            </a:r>
            <a:r>
              <a:rPr lang="en-US" dirty="0" smtClean="0"/>
              <a:t> in Hefei video. Simple but successful!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Listening is an important language skill</a:t>
            </a:r>
          </a:p>
          <a:p>
            <a:r>
              <a:rPr lang="en-US" dirty="0" smtClean="0"/>
              <a:t>Listening is a complex language skill</a:t>
            </a:r>
          </a:p>
          <a:p>
            <a:r>
              <a:rPr lang="en-US" dirty="0" smtClean="0"/>
              <a:t>Learning to listen in a foreign language is not easy</a:t>
            </a:r>
          </a:p>
          <a:p>
            <a:r>
              <a:rPr lang="en-US" dirty="0" smtClean="0"/>
              <a:t>Teaching listening involves various types of practice</a:t>
            </a:r>
          </a:p>
          <a:p>
            <a:r>
              <a:rPr lang="en-US" dirty="0" smtClean="0"/>
              <a:t>Teaching listening can be fun and rewarding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listening?  </a:t>
            </a:r>
            <a:br>
              <a:rPr lang="en-US" dirty="0" smtClean="0"/>
            </a:br>
            <a:r>
              <a:rPr lang="en-US" dirty="0" smtClean="0"/>
              <a:t>How do you teach it?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Not the same as </a:t>
            </a:r>
            <a:r>
              <a:rPr lang="en-US" b="1" i="1" dirty="0" smtClean="0"/>
              <a:t>hearing</a:t>
            </a:r>
            <a:endParaRPr lang="en-US" b="1" dirty="0" smtClean="0"/>
          </a:p>
          <a:p>
            <a:pPr lvl="1"/>
            <a:r>
              <a:rPr lang="en-US" dirty="0" smtClean="0"/>
              <a:t>Difficulties are language-related, not volume-related</a:t>
            </a:r>
          </a:p>
          <a:p>
            <a:pPr lvl="1"/>
            <a:r>
              <a:rPr lang="en-US" dirty="0" smtClean="0"/>
              <a:t>Not perception, but interpretation of sounds.</a:t>
            </a:r>
          </a:p>
          <a:p>
            <a:r>
              <a:rPr lang="en-US" b="1" dirty="0" smtClean="0"/>
              <a:t>Not </a:t>
            </a:r>
            <a:r>
              <a:rPr lang="en-US" b="1" i="1" dirty="0" smtClean="0"/>
              <a:t>passive  </a:t>
            </a:r>
            <a:r>
              <a:rPr lang="en-US" dirty="0" smtClean="0"/>
              <a:t>(not just a sponge)  </a:t>
            </a:r>
          </a:p>
          <a:p>
            <a:pPr lvl="1"/>
            <a:r>
              <a:rPr lang="en-US" dirty="0" smtClean="0"/>
              <a:t>The brain is very active while listening. </a:t>
            </a:r>
          </a:p>
          <a:p>
            <a:r>
              <a:rPr lang="en-US" dirty="0" smtClean="0"/>
              <a:t>Two important aspects of this process: </a:t>
            </a:r>
          </a:p>
          <a:p>
            <a:pPr lvl="1"/>
            <a:r>
              <a:rPr lang="en-US" dirty="0" smtClean="0"/>
              <a:t>Hearing word boundaries</a:t>
            </a:r>
          </a:p>
          <a:p>
            <a:pPr lvl="1"/>
            <a:r>
              <a:rPr lang="en-US" dirty="0" smtClean="0"/>
              <a:t>Making and confirming predictions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Hearing word boundaries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in the stream of speech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62351" cy="5071659"/>
          </a:xfrm>
        </p:spPr>
        <p:txBody>
          <a:bodyPr>
            <a:normAutofit fontScale="70000" lnSpcReduction="20000"/>
          </a:bodyPr>
          <a:lstStyle/>
          <a:p>
            <a:r>
              <a:rPr lang="en-US" sz="4000" dirty="0" smtClean="0"/>
              <a:t>Actually, inserting/creating  them (There’s really nothing there to hear)</a:t>
            </a:r>
          </a:p>
          <a:p>
            <a:pPr lvl="1">
              <a:buNone/>
            </a:pPr>
            <a:r>
              <a:rPr lang="en-US" sz="3236" dirty="0" smtClean="0"/>
              <a:t>	Japanese:</a:t>
            </a:r>
            <a:r>
              <a:rPr lang="en-US" sz="3236" i="1" dirty="0" smtClean="0"/>
              <a:t> </a:t>
            </a:r>
            <a:r>
              <a:rPr lang="en-US" sz="3236" i="1" dirty="0" err="1" smtClean="0"/>
              <a:t>Zannennakotodesune</a:t>
            </a:r>
            <a:r>
              <a:rPr lang="en-US" sz="3236" i="1" dirty="0" smtClean="0"/>
              <a:t>!</a:t>
            </a:r>
            <a:r>
              <a:rPr lang="en-US" sz="3236" dirty="0" smtClean="0"/>
              <a:t> (how many words?)</a:t>
            </a:r>
          </a:p>
          <a:p>
            <a:pPr lvl="1">
              <a:buNone/>
            </a:pPr>
            <a:r>
              <a:rPr lang="en-US" sz="3236" dirty="0" smtClean="0"/>
              <a:t>		X: </a:t>
            </a:r>
            <a:r>
              <a:rPr lang="en-US" sz="3236" i="1" dirty="0" err="1" smtClean="0"/>
              <a:t>Zannen</a:t>
            </a:r>
            <a:r>
              <a:rPr lang="en-US" sz="3236" i="1" dirty="0" smtClean="0"/>
              <a:t> </a:t>
            </a:r>
            <a:r>
              <a:rPr lang="en-US" sz="3236" i="1" dirty="0" err="1" smtClean="0"/>
              <a:t>nakoto</a:t>
            </a:r>
            <a:r>
              <a:rPr lang="en-US" sz="3236" i="1" dirty="0" smtClean="0"/>
              <a:t> </a:t>
            </a:r>
            <a:r>
              <a:rPr lang="en-US" sz="3236" i="1" dirty="0" err="1" smtClean="0"/>
              <a:t>desu</a:t>
            </a:r>
            <a:r>
              <a:rPr lang="en-US" sz="3236" i="1" dirty="0" smtClean="0"/>
              <a:t> ne!</a:t>
            </a:r>
            <a:endParaRPr lang="en-US" sz="3236" dirty="0" smtClean="0"/>
          </a:p>
          <a:p>
            <a:pPr lvl="1">
              <a:buNone/>
            </a:pPr>
            <a:r>
              <a:rPr lang="en-US" sz="3236" dirty="0" smtClean="0"/>
              <a:t>		A: </a:t>
            </a:r>
            <a:r>
              <a:rPr lang="en-US" sz="3236" i="1" dirty="0" err="1" smtClean="0"/>
              <a:t>Zannenna</a:t>
            </a:r>
            <a:r>
              <a:rPr lang="en-US" sz="3236" i="1" dirty="0" smtClean="0"/>
              <a:t> </a:t>
            </a:r>
            <a:r>
              <a:rPr lang="en-US" sz="3236" dirty="0" smtClean="0"/>
              <a:t>(regrettable) </a:t>
            </a:r>
            <a:r>
              <a:rPr lang="en-US" sz="3236" i="1" dirty="0" err="1" smtClean="0"/>
              <a:t>koto</a:t>
            </a:r>
            <a:r>
              <a:rPr lang="en-US" sz="3236" i="1" dirty="0" smtClean="0"/>
              <a:t> </a:t>
            </a:r>
            <a:r>
              <a:rPr lang="en-US" sz="3236" dirty="0" smtClean="0"/>
              <a:t>(matter) </a:t>
            </a:r>
            <a:r>
              <a:rPr lang="en-US" sz="3236" i="1" dirty="0" err="1" smtClean="0"/>
              <a:t>desu</a:t>
            </a:r>
            <a:r>
              <a:rPr lang="en-US" sz="3236" i="1" dirty="0" smtClean="0"/>
              <a:t> ne!</a:t>
            </a:r>
          </a:p>
          <a:p>
            <a:pPr lvl="1">
              <a:buNone/>
            </a:pPr>
            <a:r>
              <a:rPr lang="en-US" sz="3236" dirty="0" smtClean="0"/>
              <a:t>	Samoan: </a:t>
            </a:r>
            <a:r>
              <a:rPr lang="en-US" sz="3236" i="1" dirty="0" err="1" smtClean="0"/>
              <a:t>Samoamuamualeatua</a:t>
            </a:r>
            <a:r>
              <a:rPr lang="en-US" sz="3236" dirty="0" smtClean="0"/>
              <a:t>.  (how many words?)</a:t>
            </a:r>
          </a:p>
          <a:p>
            <a:pPr lvl="1">
              <a:buNone/>
            </a:pPr>
            <a:r>
              <a:rPr lang="en-US" sz="3236" dirty="0" smtClean="0"/>
              <a:t>	  A:</a:t>
            </a:r>
            <a:r>
              <a:rPr lang="en-US" sz="3236" i="1" dirty="0" smtClean="0"/>
              <a:t> Samoa </a:t>
            </a:r>
            <a:r>
              <a:rPr lang="en-US" sz="3236" i="1" dirty="0" err="1" smtClean="0"/>
              <a:t>muamua</a:t>
            </a:r>
            <a:r>
              <a:rPr lang="en-US" sz="3236" dirty="0" smtClean="0"/>
              <a:t> (first) </a:t>
            </a:r>
            <a:r>
              <a:rPr lang="en-US" sz="3236" i="1" dirty="0" smtClean="0"/>
              <a:t>le </a:t>
            </a:r>
            <a:r>
              <a:rPr lang="en-US" sz="3236" i="1" dirty="0" err="1" smtClean="0"/>
              <a:t>atua</a:t>
            </a:r>
            <a:r>
              <a:rPr lang="en-US" sz="3236" dirty="0" smtClean="0"/>
              <a:t> (god)</a:t>
            </a:r>
          </a:p>
          <a:p>
            <a:pPr lvl="1">
              <a:buNone/>
            </a:pPr>
            <a:r>
              <a:rPr lang="en-US" sz="3236" dirty="0" smtClean="0"/>
              <a:t>	Hawaiian: </a:t>
            </a:r>
            <a:r>
              <a:rPr lang="en-US" sz="3236" i="1" dirty="0" err="1" smtClean="0"/>
              <a:t>Uamaukeeaokaainaikapono</a:t>
            </a:r>
            <a:r>
              <a:rPr lang="en-US" sz="3236" i="1" dirty="0" smtClean="0"/>
              <a:t>.</a:t>
            </a:r>
          </a:p>
          <a:p>
            <a:pPr lvl="1">
              <a:buNone/>
            </a:pPr>
            <a:r>
              <a:rPr lang="en-US" sz="3236" dirty="0" smtClean="0"/>
              <a:t>		A:</a:t>
            </a:r>
            <a:r>
              <a:rPr lang="en-US" sz="3236" i="1" dirty="0" smtClean="0"/>
              <a:t> </a:t>
            </a:r>
            <a:r>
              <a:rPr lang="en-US" sz="3236" i="1" dirty="0" err="1" smtClean="0"/>
              <a:t>Ua</a:t>
            </a:r>
            <a:r>
              <a:rPr lang="en-US" sz="3236" i="1" dirty="0" smtClean="0"/>
              <a:t> </a:t>
            </a:r>
            <a:r>
              <a:rPr lang="en-US" sz="3236" i="1" dirty="0" err="1" smtClean="0"/>
              <a:t>mau</a:t>
            </a:r>
            <a:r>
              <a:rPr lang="en-US" sz="3236" i="1" dirty="0" smtClean="0"/>
              <a:t> </a:t>
            </a:r>
            <a:r>
              <a:rPr lang="en-US" sz="3236" i="1" dirty="0" err="1" smtClean="0"/>
              <a:t>ke</a:t>
            </a:r>
            <a:r>
              <a:rPr lang="en-US" sz="3236" i="1" dirty="0" smtClean="0"/>
              <a:t> ea </a:t>
            </a:r>
            <a:r>
              <a:rPr lang="en-US" sz="3236" i="1" dirty="0" err="1" smtClean="0"/>
              <a:t>o</a:t>
            </a:r>
            <a:r>
              <a:rPr lang="en-US" sz="3236" i="1" dirty="0" smtClean="0"/>
              <a:t> ka </a:t>
            </a:r>
            <a:r>
              <a:rPr lang="en-US" sz="3236" i="1" dirty="0" err="1" smtClean="0"/>
              <a:t>aina</a:t>
            </a:r>
            <a:r>
              <a:rPr lang="en-US" sz="3236" i="1" dirty="0" smtClean="0"/>
              <a:t> </a:t>
            </a:r>
            <a:r>
              <a:rPr lang="en-US" sz="3236" i="1" dirty="0" err="1" smtClean="0"/>
              <a:t>i</a:t>
            </a:r>
            <a:r>
              <a:rPr lang="en-US" sz="3236" i="1" dirty="0" smtClean="0"/>
              <a:t> ka </a:t>
            </a:r>
            <a:r>
              <a:rPr lang="en-US" sz="3236" i="1" dirty="0" err="1" smtClean="0"/>
              <a:t>pono</a:t>
            </a:r>
            <a:r>
              <a:rPr lang="en-US" sz="3236" i="1" dirty="0" smtClean="0"/>
              <a:t>.</a:t>
            </a:r>
            <a:r>
              <a:rPr lang="en-US" sz="3236" dirty="0" smtClean="0"/>
              <a:t> (ten words)</a:t>
            </a:r>
          </a:p>
          <a:p>
            <a:pPr lvl="1">
              <a:buNone/>
            </a:pPr>
            <a:r>
              <a:rPr lang="en-US" sz="3236" dirty="0" smtClean="0"/>
              <a:t>			</a:t>
            </a:r>
            <a:r>
              <a:rPr lang="en-US" sz="3236" i="1" dirty="0" err="1" smtClean="0"/>
              <a:t>Humuhumunukunukuapuaa</a:t>
            </a:r>
            <a:r>
              <a:rPr lang="en-US" sz="3236" dirty="0" smtClean="0"/>
              <a:t> </a:t>
            </a:r>
          </a:p>
          <a:p>
            <a:pPr lvl="1">
              <a:buNone/>
            </a:pPr>
            <a:r>
              <a:rPr lang="en-US" sz="3236" dirty="0" smtClean="0"/>
              <a:t>		A:</a:t>
            </a:r>
            <a:r>
              <a:rPr lang="en-US" sz="3236" i="1" dirty="0" smtClean="0"/>
              <a:t> </a:t>
            </a:r>
            <a:r>
              <a:rPr lang="en-US" sz="3236" i="1" dirty="0" err="1" smtClean="0"/>
              <a:t>Humuhumunukunukuapuaa</a:t>
            </a:r>
            <a:r>
              <a:rPr lang="en-US" sz="3236" dirty="0" smtClean="0"/>
              <a:t> (one word) </a:t>
            </a:r>
          </a:p>
          <a:p>
            <a:pPr lvl="1">
              <a:buNone/>
            </a:pPr>
            <a:r>
              <a:rPr lang="en-US" sz="3236" dirty="0" smtClean="0"/>
              <a:t>	Bus in Latin America: </a:t>
            </a:r>
            <a:r>
              <a:rPr lang="en-US" sz="3236" i="1" dirty="0" err="1" smtClean="0"/>
              <a:t>Lamolinatodojavierpradosubesube</a:t>
            </a:r>
            <a:r>
              <a:rPr lang="en-US" sz="3236" dirty="0" smtClean="0"/>
              <a:t>.</a:t>
            </a:r>
          </a:p>
          <a:p>
            <a:pPr lvl="1">
              <a:buNone/>
            </a:pPr>
            <a:r>
              <a:rPr lang="en-US" sz="3236" dirty="0" smtClean="0"/>
              <a:t>		A: </a:t>
            </a:r>
            <a:r>
              <a:rPr lang="en-US" sz="3236" i="1" dirty="0" smtClean="0"/>
              <a:t>La Molina </a:t>
            </a:r>
            <a:r>
              <a:rPr lang="en-US" sz="3236" i="1" dirty="0" err="1" smtClean="0"/>
              <a:t>todo</a:t>
            </a:r>
            <a:r>
              <a:rPr lang="en-US" sz="3236" i="1" dirty="0" smtClean="0"/>
              <a:t> Javier Prado </a:t>
            </a:r>
            <a:r>
              <a:rPr lang="en-US" sz="3236" i="1" dirty="0" err="1" smtClean="0"/>
              <a:t>sube</a:t>
            </a:r>
            <a:r>
              <a:rPr lang="en-US" sz="3236" i="1" dirty="0" smtClean="0"/>
              <a:t> </a:t>
            </a:r>
            <a:r>
              <a:rPr lang="en-US" sz="3236" i="1" dirty="0" err="1" smtClean="0"/>
              <a:t>sube</a:t>
            </a:r>
            <a:r>
              <a:rPr lang="en-US" sz="3236" dirty="0" smtClean="0"/>
              <a:t>.</a:t>
            </a:r>
          </a:p>
          <a:p>
            <a:pPr lvl="1">
              <a:buNone/>
            </a:pPr>
            <a:r>
              <a:rPr lang="en-US" sz="3236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Hearing word boundaries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in the stream of speech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62351" cy="5071659"/>
          </a:xfrm>
        </p:spPr>
        <p:txBody>
          <a:bodyPr>
            <a:normAutofit fontScale="85000" lnSpcReduction="10000"/>
          </a:bodyPr>
          <a:lstStyle/>
          <a:p>
            <a:r>
              <a:rPr lang="en-US" sz="4000" dirty="0" smtClean="0"/>
              <a:t>Actually, inserting/creating  them (There’s really nothing there to hear)</a:t>
            </a:r>
          </a:p>
          <a:p>
            <a:pPr lvl="1">
              <a:buNone/>
            </a:pPr>
            <a:r>
              <a:rPr lang="en-US" sz="3236" dirty="0" smtClean="0"/>
              <a:t>	English: </a:t>
            </a:r>
          </a:p>
          <a:p>
            <a:pPr lvl="1">
              <a:buNone/>
            </a:pPr>
            <a:r>
              <a:rPr lang="en-US" sz="3236" dirty="0" smtClean="0"/>
              <a:t>	“Mares eat oats and does eat oats and little lambs eat ivy. A </a:t>
            </a:r>
            <a:r>
              <a:rPr lang="en-US" sz="3236" dirty="0" err="1" smtClean="0"/>
              <a:t>kid’ll</a:t>
            </a:r>
            <a:r>
              <a:rPr lang="en-US" sz="3236" dirty="0" smtClean="0"/>
              <a:t> eat ivy too, wouldn’t you?””</a:t>
            </a:r>
          </a:p>
          <a:p>
            <a:pPr lvl="1">
              <a:buNone/>
            </a:pPr>
            <a:r>
              <a:rPr lang="en-US" sz="3236" dirty="0" smtClean="0"/>
              <a:t>	“Ray’s dad’s Cadillac” vs. “Raise dad’s Cadillac”</a:t>
            </a:r>
          </a:p>
          <a:p>
            <a:pPr lvl="1">
              <a:buNone/>
            </a:pPr>
            <a:r>
              <a:rPr lang="en-US" sz="3236" dirty="0" smtClean="0"/>
              <a:t>	“Glad Lee, the cross-eyed bear” vs. “Gladly the cross I’d bear” </a:t>
            </a:r>
          </a:p>
          <a:p>
            <a:pPr lvl="1">
              <a:buNone/>
            </a:pPr>
            <a:r>
              <a:rPr lang="en-US" sz="3236" dirty="0" smtClean="0"/>
              <a:t>	Mother: “Your brother is going to the MTC.” </a:t>
            </a:r>
            <a:br>
              <a:rPr lang="en-US" sz="3236" dirty="0" smtClean="0"/>
            </a:br>
            <a:r>
              <a:rPr lang="en-US" sz="3236" dirty="0" smtClean="0"/>
              <a:t>Little child” Mother, the sea’s not empty; there are lots of fish in it.</a:t>
            </a:r>
            <a:r>
              <a:rPr lang="en-US" dirty="0" smtClean="0"/>
              <a:t>”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Making predictions </a:t>
            </a:r>
            <a:r>
              <a:rPr lang="en-US" dirty="0" smtClean="0"/>
              <a:t>based on grammar, content, culture, etc.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“Psycholinguistic guessing game” in oral mode</a:t>
            </a:r>
          </a:p>
          <a:p>
            <a:pPr>
              <a:buNone/>
            </a:pPr>
            <a:r>
              <a:rPr lang="en-US" dirty="0" smtClean="0"/>
              <a:t>	“I’m thinking of a word. What is it?” </a:t>
            </a:r>
          </a:p>
          <a:p>
            <a:pPr lvl="1">
              <a:buNone/>
            </a:pPr>
            <a:r>
              <a:rPr lang="en-US" dirty="0" smtClean="0"/>
              <a:t>	• </a:t>
            </a:r>
            <a:r>
              <a:rPr lang="en-US" i="1" dirty="0" smtClean="0"/>
              <a:t>The ship came into the harbor and dropped its…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	Note grammatical, contextual, experiential “clues” that allowed you to come up with the right word in a fraction of a second.  </a:t>
            </a:r>
          </a:p>
          <a:p>
            <a:pPr lvl="1">
              <a:buNone/>
            </a:pPr>
            <a:r>
              <a:rPr lang="en-US" dirty="0" smtClean="0"/>
              <a:t>	Contrast with…</a:t>
            </a:r>
          </a:p>
          <a:p>
            <a:pPr lvl="1">
              <a:buNone/>
            </a:pPr>
            <a:r>
              <a:rPr lang="en-US" dirty="0" smtClean="0"/>
              <a:t>	•</a:t>
            </a:r>
            <a:r>
              <a:rPr lang="en-US" i="1" dirty="0" smtClean="0"/>
              <a:t> Following the doctor’s orders, the man turned around and dropped his…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difficulty/challenge of listening</a:t>
            </a:r>
            <a:r>
              <a:rPr lang="en-US" dirty="0" smtClean="0"/>
              <a:t> in a foreign language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Speech: utterances can be prepared in advance, restricted to known vocabulary and structures</a:t>
            </a:r>
          </a:p>
          <a:p>
            <a:r>
              <a:rPr lang="en-US" dirty="0" smtClean="0"/>
              <a:t>Listening: Speed, complexity controlled by speaker, not the listener.  May be too fast, too difficult, etc.  to understand. </a:t>
            </a:r>
          </a:p>
          <a:p>
            <a:pPr lvl="1">
              <a:buNone/>
            </a:pPr>
            <a:r>
              <a:rPr lang="en-US" dirty="0" smtClean="0"/>
              <a:t>	Triangular conversations in Japan with Teri and Japanese people on the street.  “</a:t>
            </a:r>
            <a:r>
              <a:rPr lang="en-US" dirty="0" err="1" smtClean="0"/>
              <a:t>Kinkakuji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doko</a:t>
            </a:r>
            <a:r>
              <a:rPr lang="en-US" dirty="0" smtClean="0"/>
              <a:t> </a:t>
            </a:r>
            <a:r>
              <a:rPr lang="en-US" dirty="0" err="1" smtClean="0"/>
              <a:t>desyoo</a:t>
            </a:r>
            <a:r>
              <a:rPr lang="en-US" dirty="0" smtClean="0"/>
              <a:t> ka?”</a:t>
            </a:r>
          </a:p>
          <a:p>
            <a:pPr lvl="1">
              <a:buNone/>
            </a:pPr>
            <a:r>
              <a:rPr lang="en-US" dirty="0" smtClean="0"/>
              <a:t>	On bullet train: “</a:t>
            </a:r>
            <a:r>
              <a:rPr lang="en-US" dirty="0" err="1" smtClean="0"/>
              <a:t>Kono</a:t>
            </a:r>
            <a:r>
              <a:rPr lang="en-US" dirty="0" smtClean="0"/>
              <a:t> </a:t>
            </a:r>
            <a:r>
              <a:rPr lang="en-US" dirty="0" err="1" smtClean="0"/>
              <a:t>shinkansen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Hiroshima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ikimasu</a:t>
            </a:r>
            <a:r>
              <a:rPr lang="en-US" dirty="0" smtClean="0"/>
              <a:t> ka?”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Potential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824" y="16002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That ESL/EFL learners will experience when listening.</a:t>
            </a:r>
            <a:r>
              <a:rPr lang="en-US" b="1" dirty="0" smtClean="0"/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Packet pages 5.A.1-2 </a:t>
            </a:r>
          </a:p>
          <a:p>
            <a:pPr lvl="1"/>
            <a:r>
              <a:rPr lang="en-US" dirty="0" smtClean="0"/>
              <a:t>Distinguishing individual sounds</a:t>
            </a:r>
          </a:p>
          <a:p>
            <a:pPr lvl="1"/>
            <a:r>
              <a:rPr lang="en-US" dirty="0" smtClean="0"/>
              <a:t>Understanding intonation and stress</a:t>
            </a:r>
          </a:p>
          <a:p>
            <a:pPr lvl="1"/>
            <a:r>
              <a:rPr lang="en-US" dirty="0" smtClean="0"/>
              <a:t>Understanding reduced speech and juncture. Also hesitation words</a:t>
            </a:r>
          </a:p>
          <a:p>
            <a:pPr lvl="1"/>
            <a:r>
              <a:rPr lang="en-US" dirty="0" smtClean="0"/>
              <a:t>Recognizing redundancy</a:t>
            </a:r>
          </a:p>
          <a:p>
            <a:pPr lvl="1"/>
            <a:r>
              <a:rPr lang="en-US" dirty="0" smtClean="0"/>
              <a:t>Coping with noise</a:t>
            </a:r>
          </a:p>
          <a:p>
            <a:pPr lvl="1"/>
            <a:r>
              <a:rPr lang="en-US" dirty="0" smtClean="0"/>
              <a:t>Deducing the meaning of unfamiliar words/phrase from context</a:t>
            </a:r>
          </a:p>
          <a:p>
            <a:pPr lvl="1"/>
            <a:r>
              <a:rPr lang="en-US" dirty="0" smtClean="0"/>
              <a:t>Making predictions about what is going to be said next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“Real-life” listening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Characteristics </a:t>
            </a:r>
          </a:p>
          <a:p>
            <a:pPr lvl="1"/>
            <a:r>
              <a:rPr lang="en-US" dirty="0" smtClean="0"/>
              <a:t>Purpose and expectations</a:t>
            </a:r>
          </a:p>
          <a:p>
            <a:pPr lvl="1"/>
            <a:r>
              <a:rPr lang="en-US" dirty="0" smtClean="0"/>
              <a:t>Short chunks with immediate response</a:t>
            </a:r>
          </a:p>
          <a:p>
            <a:pPr lvl="1"/>
            <a:r>
              <a:rPr lang="en-US" dirty="0" smtClean="0"/>
              <a:t>Visual contact between speaker and listener (except telephone)</a:t>
            </a:r>
          </a:p>
          <a:p>
            <a:pPr lvl="1"/>
            <a:r>
              <a:rPr lang="en-US" dirty="0" smtClean="0"/>
              <a:t>Visual/environmental clues to help with meaning</a:t>
            </a:r>
          </a:p>
          <a:p>
            <a:pPr lvl="1"/>
            <a:r>
              <a:rPr lang="en-US" dirty="0" smtClean="0"/>
              <a:t>Informal discourse more common than formal.  </a:t>
            </a:r>
          </a:p>
          <a:p>
            <a:r>
              <a:rPr lang="en-US" dirty="0" smtClean="0"/>
              <a:t>To learn to listen successfully in real life, students need listening practice that has these features!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1806</Words>
  <Application>Microsoft Macintosh PowerPoint</Application>
  <PresentationFormat>On-screen Show (4:3)</PresentationFormat>
  <Paragraphs>169</Paragraphs>
  <Slides>27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Listening</vt:lpstr>
      <vt:lpstr>The importance of listening</vt:lpstr>
      <vt:lpstr>What is listening?   How do you teach it? </vt:lpstr>
      <vt:lpstr>Hearing word boundaries  in the stream of speech </vt:lpstr>
      <vt:lpstr>Hearing word boundaries  in the stream of speech </vt:lpstr>
      <vt:lpstr>Making predictions based on grammar, content, culture, etc. </vt:lpstr>
      <vt:lpstr>The difficulty/challenge of listening in a foreign language </vt:lpstr>
      <vt:lpstr>Potential difficulties</vt:lpstr>
      <vt:lpstr>“Real-life” listening </vt:lpstr>
      <vt:lpstr>Possible Approaches</vt:lpstr>
      <vt:lpstr>Focused Listening</vt:lpstr>
      <vt:lpstr>Focused Listening video</vt:lpstr>
      <vt:lpstr>Ideas for your classes in China </vt:lpstr>
      <vt:lpstr>Demonstrations</vt:lpstr>
      <vt:lpstr>TPR</vt:lpstr>
      <vt:lpstr>Completo Envolvimiento Físico</vt:lpstr>
      <vt:lpstr>Completo Envolvimiento Físico</vt:lpstr>
      <vt:lpstr>Completo Envolvimiento Físico</vt:lpstr>
      <vt:lpstr>Conditions for  Second Language Acquisition</vt:lpstr>
      <vt:lpstr>Speech Emerges in Natural Stages </vt:lpstr>
      <vt:lpstr>TPR: Basic Principles</vt:lpstr>
      <vt:lpstr>TPR: Basic Procedure</vt:lpstr>
      <vt:lpstr>TPR Examples in China</vt:lpstr>
      <vt:lpstr>Listen and Draw</vt:lpstr>
      <vt:lpstr>TPR Examples in China</vt:lpstr>
      <vt:lpstr>Listening and English tests in China</vt:lpstr>
      <vt:lpstr>Summary </vt:lpstr>
    </vt:vector>
  </TitlesOfParts>
  <Company>Brigham Young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Listening</dc:title>
  <dc:creator>Lynn Henrichsen</dc:creator>
  <cp:lastModifiedBy>Lynn Henrichsen</cp:lastModifiedBy>
  <cp:revision>49</cp:revision>
  <dcterms:created xsi:type="dcterms:W3CDTF">2011-08-05T00:01:42Z</dcterms:created>
  <dcterms:modified xsi:type="dcterms:W3CDTF">2011-08-05T00:19:29Z</dcterms:modified>
</cp:coreProperties>
</file>