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Default Extension="xls" ContentType="application/vnd.ms-exce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5" r:id="rId9"/>
    <p:sldId id="266" r:id="rId10"/>
    <p:sldId id="264" r:id="rId11"/>
    <p:sldId id="267" r:id="rId12"/>
    <p:sldId id="268" r:id="rId13"/>
    <p:sldId id="269" r:id="rId14"/>
    <p:sldId id="261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78" d="100"/>
          <a:sy n="78" d="100"/>
        </p:scale>
        <p:origin x="-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3D2-3E03-C64B-B493-F6703FAAF1D4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AED0-4692-464E-9C7C-FC136800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3D2-3E03-C64B-B493-F6703FAAF1D4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AED0-4692-464E-9C7C-FC136800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3D2-3E03-C64B-B493-F6703FAAF1D4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AED0-4692-464E-9C7C-FC136800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3D2-3E03-C64B-B493-F6703FAAF1D4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AED0-4692-464E-9C7C-FC136800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3D2-3E03-C64B-B493-F6703FAAF1D4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AED0-4692-464E-9C7C-FC136800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3D2-3E03-C64B-B493-F6703FAAF1D4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AED0-4692-464E-9C7C-FC136800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3D2-3E03-C64B-B493-F6703FAAF1D4}" type="datetimeFigureOut">
              <a:rPr lang="en-US" smtClean="0"/>
              <a:t>8/12/10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AED0-4692-464E-9C7C-FC136800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3D2-3E03-C64B-B493-F6703FAAF1D4}" type="datetimeFigureOut">
              <a:rPr lang="en-US" smtClean="0"/>
              <a:t>8/12/10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AED0-4692-464E-9C7C-FC136800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3D2-3E03-C64B-B493-F6703FAAF1D4}" type="datetimeFigureOut">
              <a:rPr lang="en-US" smtClean="0"/>
              <a:t>8/12/10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AED0-4692-464E-9C7C-FC136800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3D2-3E03-C64B-B493-F6703FAAF1D4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AED0-4692-464E-9C7C-FC136800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AA3D2-3E03-C64B-B493-F6703FAAF1D4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2AED0-4692-464E-9C7C-FC136800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AA3D2-3E03-C64B-B493-F6703FAAF1D4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2AED0-4692-464E-9C7C-FC136800BE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oeflgoanywhere.org/" TargetMode="External"/><Relationship Id="rId3" Type="http://schemas.openxmlformats.org/officeDocument/2006/relationships/hyperlink" Target="http://www.ets.org/toefl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bs.dict.cn/viewthread.php?tid=33764" TargetMode="External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image" Target="../media/image9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5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Chart1.xls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 Orientation and Major English Tests in China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China Teachers Workshop</a:t>
            </a:r>
          </a:p>
          <a:p>
            <a:r>
              <a:rPr lang="en-US" dirty="0" smtClean="0"/>
              <a:t>Lynn Henrichsen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English examinations</a:t>
            </a:r>
            <a:br>
              <a:rPr lang="en-US" dirty="0" smtClean="0"/>
            </a:br>
            <a:r>
              <a:rPr lang="en-US" dirty="0" smtClean="0"/>
              <a:t>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The</a:t>
            </a:r>
            <a:r>
              <a:rPr lang="en-US" b="1" dirty="0" smtClean="0"/>
              <a:t> Test for English Majors (TEM) </a:t>
            </a:r>
          </a:p>
          <a:p>
            <a:r>
              <a:rPr lang="en-US" dirty="0" smtClean="0"/>
              <a:t>Administered </a:t>
            </a:r>
            <a:r>
              <a:rPr lang="en-US" dirty="0"/>
              <a:t>nationwide by the National Advisory Commission on Foreign Language Teaching in Higher </a:t>
            </a:r>
            <a:r>
              <a:rPr lang="en-US" dirty="0" smtClean="0"/>
              <a:t>Education</a:t>
            </a:r>
          </a:p>
          <a:p>
            <a:r>
              <a:rPr lang="en-US" dirty="0" smtClean="0"/>
              <a:t>Aims </a:t>
            </a:r>
            <a:r>
              <a:rPr lang="en-US" dirty="0"/>
              <a:t>to measure the English proficiency of university undergraduate English majors in accordance with the National College English Teaching Syllabus for English Majors</a:t>
            </a:r>
            <a:r>
              <a:rPr lang="en-US" dirty="0" smtClean="0"/>
              <a:t> </a:t>
            </a:r>
          </a:p>
          <a:p>
            <a:r>
              <a:rPr lang="en-US" dirty="0" smtClean="0"/>
              <a:t>Fewer students take it (only English majors)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English examinations</a:t>
            </a:r>
            <a:br>
              <a:rPr lang="en-US" dirty="0" smtClean="0"/>
            </a:br>
            <a:r>
              <a:rPr lang="en-US" dirty="0" smtClean="0"/>
              <a:t>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The</a:t>
            </a:r>
            <a:r>
              <a:rPr lang="en-US" b="1" dirty="0" smtClean="0"/>
              <a:t> Test for English Majors (TEM) </a:t>
            </a:r>
          </a:p>
          <a:p>
            <a:r>
              <a:rPr lang="en-US" dirty="0" smtClean="0"/>
              <a:t>Components</a:t>
            </a:r>
          </a:p>
          <a:p>
            <a:pPr lvl="1"/>
            <a:r>
              <a:rPr lang="en-US" dirty="0"/>
              <a:t>Writing</a:t>
            </a:r>
            <a:r>
              <a:rPr lang="en-US" dirty="0" smtClean="0"/>
              <a:t> (essay &amp; note-writing)</a:t>
            </a:r>
          </a:p>
          <a:p>
            <a:pPr lvl="1"/>
            <a:r>
              <a:rPr lang="en-US" dirty="0" smtClean="0"/>
              <a:t>Dictation (passage)</a:t>
            </a:r>
          </a:p>
          <a:p>
            <a:pPr lvl="1"/>
            <a:r>
              <a:rPr lang="en-US" dirty="0" smtClean="0"/>
              <a:t>Listening</a:t>
            </a:r>
            <a:r>
              <a:rPr lang="en-US" sz="2400" dirty="0" smtClean="0"/>
              <a:t> </a:t>
            </a:r>
            <a:r>
              <a:rPr lang="en-US" dirty="0" smtClean="0"/>
              <a:t>Comprehension (dialogues, passages, news broadcasts)</a:t>
            </a:r>
          </a:p>
          <a:p>
            <a:pPr lvl="1"/>
            <a:r>
              <a:rPr lang="en-US" dirty="0"/>
              <a:t>Cloze</a:t>
            </a:r>
            <a:r>
              <a:rPr lang="en-US" dirty="0" smtClean="0"/>
              <a:t> (passage)</a:t>
            </a:r>
          </a:p>
          <a:p>
            <a:pPr lvl="1"/>
            <a:r>
              <a:rPr lang="en-US" dirty="0"/>
              <a:t>Grammar </a:t>
            </a:r>
            <a:r>
              <a:rPr lang="en-US" dirty="0" smtClean="0"/>
              <a:t>&amp;</a:t>
            </a:r>
            <a:r>
              <a:rPr lang="en-US" sz="2400" dirty="0" smtClean="0"/>
              <a:t> </a:t>
            </a:r>
            <a:r>
              <a:rPr lang="en-US" dirty="0" smtClean="0"/>
              <a:t>Vocabulary </a:t>
            </a:r>
          </a:p>
          <a:p>
            <a:pPr lvl="1"/>
            <a:r>
              <a:rPr lang="en-US" dirty="0"/>
              <a:t>Reading Comprehension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English examinations</a:t>
            </a:r>
            <a:br>
              <a:rPr lang="en-US" dirty="0" smtClean="0"/>
            </a:br>
            <a:r>
              <a:rPr lang="en-US" dirty="0" smtClean="0"/>
              <a:t>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The</a:t>
            </a:r>
            <a:r>
              <a:rPr lang="en-US" b="1" dirty="0" smtClean="0"/>
              <a:t> Test of English as a Foreign Language (TOEFL) </a:t>
            </a:r>
          </a:p>
          <a:p>
            <a:r>
              <a:rPr lang="en-US" dirty="0" smtClean="0"/>
              <a:t>Created and administered worldwide by Educational Testing Service (Princeton, New Jersey)</a:t>
            </a:r>
          </a:p>
          <a:p>
            <a:r>
              <a:rPr lang="en-US" dirty="0" smtClean="0"/>
              <a:t>Used by US universities to determine admissibility of international students</a:t>
            </a:r>
          </a:p>
          <a:p>
            <a:r>
              <a:rPr lang="en-US" dirty="0" smtClean="0"/>
              <a:t>Expensive by Chinese standards!</a:t>
            </a:r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English examinations</a:t>
            </a:r>
            <a:br>
              <a:rPr lang="en-US" dirty="0" smtClean="0"/>
            </a:br>
            <a:r>
              <a:rPr lang="en-US" dirty="0" smtClean="0"/>
              <a:t>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</a:t>
            </a:r>
            <a:r>
              <a:rPr lang="en-US" b="1" dirty="0" smtClean="0"/>
              <a:t> Test of English as a Foreign Language (TOEFL) </a:t>
            </a:r>
          </a:p>
          <a:p>
            <a:r>
              <a:rPr lang="en-US" dirty="0" smtClean="0"/>
              <a:t>Three formats and scoring systems</a:t>
            </a:r>
          </a:p>
          <a:p>
            <a:pPr lvl="1"/>
            <a:r>
              <a:rPr lang="en-US" dirty="0" smtClean="0"/>
              <a:t>Paper (old)</a:t>
            </a:r>
          </a:p>
          <a:p>
            <a:pPr lvl="1"/>
            <a:r>
              <a:rPr lang="en-US" dirty="0" smtClean="0"/>
              <a:t>Computer</a:t>
            </a:r>
          </a:p>
          <a:p>
            <a:pPr lvl="1"/>
            <a:r>
              <a:rPr lang="en-US" dirty="0" smtClean="0"/>
              <a:t>Internet-based (TOEFL </a:t>
            </a:r>
            <a:r>
              <a:rPr lang="en-US" dirty="0" err="1" smtClean="0"/>
              <a:t>ibT</a:t>
            </a:r>
            <a:r>
              <a:rPr lang="en-US" dirty="0" smtClean="0"/>
              <a:t>)</a:t>
            </a:r>
          </a:p>
          <a:p>
            <a:r>
              <a:rPr lang="en-US" dirty="0" smtClean="0">
                <a:hlinkClick r:id="rId2"/>
              </a:rPr>
              <a:t>http://www.toeflgoanywhere.org/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http://www.ets.org/toefl/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English Test—Band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Sample tests for the last 20 years online </a:t>
            </a:r>
            <a:r>
              <a:rPr lang="en-US" dirty="0" err="1" smtClean="0"/>
              <a:t>at</a:t>
            </a:r>
            <a:r>
              <a:rPr lang="en-US" u="sng" dirty="0" err="1" smtClean="0">
                <a:hlinkClick r:id="rId2"/>
              </a:rPr>
              <a:t>http</a:t>
            </a:r>
            <a:r>
              <a:rPr lang="en-US" u="sng" dirty="0" err="1">
                <a:hlinkClick r:id="rId2"/>
              </a:rPr>
              <a:t>://bbs.dict.cn/viewthread.php?tid</a:t>
            </a:r>
            <a:r>
              <a:rPr lang="en-US" u="sng" dirty="0">
                <a:hlinkClick r:id="rId2"/>
              </a:rPr>
              <a:t>=33764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CET at BBS.DICT.CN 1.png"/>
          <p:cNvPicPr>
            <a:picLocks noChangeAspect="1"/>
          </p:cNvPicPr>
          <p:nvPr/>
        </p:nvPicPr>
        <p:blipFill>
          <a:blip r:embed="rId3"/>
          <a:srcRect l="2490" t="3312" r="22905"/>
          <a:stretch>
            <a:fillRect/>
          </a:stretch>
        </p:blipFill>
        <p:spPr>
          <a:xfrm>
            <a:off x="246256" y="113576"/>
            <a:ext cx="6821876" cy="6630847"/>
          </a:xfrm>
          <a:prstGeom prst="rect">
            <a:avLst/>
          </a:prstGeom>
        </p:spPr>
      </p:pic>
      <p:pic>
        <p:nvPicPr>
          <p:cNvPr id="6" name="Picture 5" descr="CET at BBS.DICT.CN 2.png"/>
          <p:cNvPicPr>
            <a:picLocks noChangeAspect="1"/>
          </p:cNvPicPr>
          <p:nvPr/>
        </p:nvPicPr>
        <p:blipFill>
          <a:blip r:embed="rId4"/>
          <a:srcRect l="17137" r="22859"/>
          <a:stretch>
            <a:fillRect/>
          </a:stretch>
        </p:blipFill>
        <p:spPr>
          <a:xfrm>
            <a:off x="3657194" y="47484"/>
            <a:ext cx="5486806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English Test—Band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CET-4 practice (forecast) tests available in paper form in many university bookstores</a:t>
            </a:r>
          </a:p>
          <a:p>
            <a:r>
              <a:rPr lang="en-US" dirty="0" smtClean="0"/>
              <a:t>My experience</a:t>
            </a:r>
            <a:endParaRPr lang="en-US" dirty="0"/>
          </a:p>
        </p:txBody>
      </p:sp>
      <p:pic>
        <p:nvPicPr>
          <p:cNvPr id="5" name="Picture 4" descr="Tests1 CET shel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81000"/>
            <a:ext cx="8128000" cy="6096000"/>
          </a:xfrm>
          <a:prstGeom prst="rect">
            <a:avLst/>
          </a:prstGeom>
        </p:spPr>
      </p:pic>
      <p:pic>
        <p:nvPicPr>
          <p:cNvPr id="6" name="Picture 5" descr="Tests2 CET book C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99" y="381000"/>
            <a:ext cx="8128001" cy="6096000"/>
          </a:xfrm>
          <a:prstGeom prst="rect">
            <a:avLst/>
          </a:prstGeom>
        </p:spPr>
      </p:pic>
      <p:pic>
        <p:nvPicPr>
          <p:cNvPr id="7" name="Picture 6" descr="Tests3 displa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74638"/>
            <a:ext cx="8128000" cy="6096000"/>
          </a:xfrm>
          <a:prstGeom prst="rect">
            <a:avLst/>
          </a:prstGeom>
        </p:spPr>
      </p:pic>
      <p:pic>
        <p:nvPicPr>
          <p:cNvPr id="8" name="Picture 7" descr="Tests4 displa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274638"/>
            <a:ext cx="8128000" cy="6096000"/>
          </a:xfrm>
          <a:prstGeom prst="rect">
            <a:avLst/>
          </a:prstGeom>
        </p:spPr>
      </p:pic>
      <p:pic>
        <p:nvPicPr>
          <p:cNvPr id="9" name="Picture 8" descr="Tests5 pack CU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999" y="381000"/>
            <a:ext cx="8128001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College English Test—Band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Sample CET-4 test pages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Rankings of Universities in China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to understand</a:t>
            </a:r>
          </a:p>
          <a:p>
            <a:endParaRPr lang="en-US" dirty="0"/>
          </a:p>
        </p:txBody>
      </p:sp>
      <p:pic>
        <p:nvPicPr>
          <p:cNvPr id="8" name="Content Placeholder 3" descr="10 China Univ ranking.png"/>
          <p:cNvPicPr>
            <a:picLocks noChangeAspect="1"/>
          </p:cNvPicPr>
          <p:nvPr/>
        </p:nvPicPr>
        <p:blipFill>
          <a:blip r:embed="rId2"/>
          <a:srcRect l="-58913" r="-58913"/>
          <a:stretch>
            <a:fillRect/>
          </a:stretch>
        </p:blipFill>
        <p:spPr>
          <a:xfrm>
            <a:off x="-869821" y="0"/>
            <a:ext cx="1246996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Rankings of Universities in China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5022676" cy="4525963"/>
          </a:xfrm>
        </p:spPr>
        <p:txBody>
          <a:bodyPr/>
          <a:lstStyle/>
          <a:p>
            <a:r>
              <a:rPr lang="en-US" dirty="0" smtClean="0"/>
              <a:t>Important to understand</a:t>
            </a:r>
          </a:p>
          <a:p>
            <a:r>
              <a:rPr lang="en-US" dirty="0" smtClean="0"/>
              <a:t>You are teaching at some of China’s top universities	</a:t>
            </a:r>
          </a:p>
          <a:p>
            <a:pPr lvl="1"/>
            <a:r>
              <a:rPr lang="en-US" dirty="0" smtClean="0"/>
              <a:t>Your students are smart</a:t>
            </a:r>
          </a:p>
          <a:p>
            <a:pPr lvl="1"/>
            <a:r>
              <a:rPr lang="en-US" dirty="0" smtClean="0"/>
              <a:t>They prove themselves by taking examinations</a:t>
            </a:r>
          </a:p>
          <a:p>
            <a:r>
              <a:rPr lang="en-US" dirty="0" smtClean="0"/>
              <a:t>(What is BYU’s ranking in the USA?) </a:t>
            </a:r>
            <a:endParaRPr lang="en-US" dirty="0"/>
          </a:p>
        </p:txBody>
      </p:sp>
      <p:pic>
        <p:nvPicPr>
          <p:cNvPr id="8" name="Content Placeholder 3" descr="10 China Univ ranking.png"/>
          <p:cNvPicPr>
            <a:picLocks noChangeAspect="1"/>
          </p:cNvPicPr>
          <p:nvPr/>
        </p:nvPicPr>
        <p:blipFill>
          <a:blip r:embed="rId2"/>
          <a:srcRect l="-58913" r="-58913"/>
          <a:stretch>
            <a:fillRect/>
          </a:stretch>
        </p:blipFill>
        <p:spPr>
          <a:xfrm>
            <a:off x="3680917" y="1417638"/>
            <a:ext cx="7280450" cy="4003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first experience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1985</a:t>
            </a:r>
          </a:p>
          <a:p>
            <a:r>
              <a:rPr lang="en-US" dirty="0" smtClean="0"/>
              <a:t>Dalian Foreign Languages Institute</a:t>
            </a:r>
          </a:p>
          <a:p>
            <a:r>
              <a:rPr lang="en-US" dirty="0" smtClean="0"/>
              <a:t>Course in TEFL methods for English teachers</a:t>
            </a:r>
          </a:p>
          <a:p>
            <a:r>
              <a:rPr lang="en-US" dirty="0" smtClean="0"/>
              <a:t>Their gratitude</a:t>
            </a:r>
          </a:p>
          <a:p>
            <a:r>
              <a:rPr lang="en-US" dirty="0" smtClean="0"/>
              <a:t>My challenge</a:t>
            </a:r>
          </a:p>
          <a:p>
            <a:r>
              <a:rPr lang="en-US" dirty="0" smtClean="0"/>
              <a:t>My surprise!</a:t>
            </a:r>
          </a:p>
          <a:p>
            <a:r>
              <a:rPr lang="en-US" dirty="0" smtClean="0"/>
              <a:t>What I hadn’t realized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English examinations</a:t>
            </a:r>
            <a:br>
              <a:rPr lang="en-US" dirty="0" smtClean="0"/>
            </a:br>
            <a:r>
              <a:rPr lang="en-US" dirty="0" smtClean="0"/>
              <a:t>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The National Higher Education Entrance Examination (NHEEE</a:t>
            </a:r>
            <a:r>
              <a:rPr lang="en-US" b="1" dirty="0" smtClean="0"/>
              <a:t>)</a:t>
            </a:r>
            <a:r>
              <a:rPr lang="en-US" b="1" dirty="0"/>
              <a:t> </a:t>
            </a:r>
            <a:r>
              <a:rPr lang="en-US" sz="3243" i="1" dirty="0" err="1" smtClean="0">
                <a:latin typeface="Times New Roman"/>
              </a:rPr>
              <a:t>Quánguó</a:t>
            </a:r>
            <a:r>
              <a:rPr lang="en-US" sz="3243" i="1" dirty="0" smtClean="0">
                <a:latin typeface="Times New Roman"/>
              </a:rPr>
              <a:t> </a:t>
            </a:r>
            <a:r>
              <a:rPr lang="en-US" sz="3243" i="1" dirty="0" err="1">
                <a:latin typeface="Times New Roman"/>
              </a:rPr>
              <a:t>Pǔtōng</a:t>
            </a:r>
            <a:r>
              <a:rPr lang="en-US" sz="3243" i="1" dirty="0">
                <a:latin typeface="Times New Roman"/>
              </a:rPr>
              <a:t> </a:t>
            </a:r>
            <a:r>
              <a:rPr lang="en-US" sz="3243" i="1" dirty="0" err="1">
                <a:latin typeface="Times New Roman"/>
              </a:rPr>
              <a:t>Gāoděng</a:t>
            </a:r>
            <a:r>
              <a:rPr lang="en-US" sz="3243" i="1" dirty="0">
                <a:latin typeface="Times New Roman"/>
              </a:rPr>
              <a:t> </a:t>
            </a:r>
            <a:r>
              <a:rPr lang="en-US" sz="3243" i="1" dirty="0" err="1">
                <a:latin typeface="Times New Roman"/>
              </a:rPr>
              <a:t>Xuéxiào</a:t>
            </a:r>
            <a:r>
              <a:rPr lang="en-US" sz="3243" i="1" dirty="0">
                <a:latin typeface="Times New Roman"/>
              </a:rPr>
              <a:t> </a:t>
            </a:r>
            <a:r>
              <a:rPr lang="en-US" sz="3243" i="1" dirty="0" err="1">
                <a:latin typeface="Times New Roman"/>
              </a:rPr>
              <a:t>Zhāoshēng</a:t>
            </a:r>
            <a:r>
              <a:rPr lang="en-US" sz="3243" i="1" dirty="0">
                <a:latin typeface="Times New Roman"/>
              </a:rPr>
              <a:t> </a:t>
            </a:r>
            <a:r>
              <a:rPr lang="en-US" sz="3243" i="1" dirty="0" err="1">
                <a:latin typeface="Times New Roman"/>
              </a:rPr>
              <a:t>Tǒngyī</a:t>
            </a:r>
            <a:r>
              <a:rPr lang="en-US" sz="3243" i="1" dirty="0">
                <a:latin typeface="Times New Roman"/>
              </a:rPr>
              <a:t> </a:t>
            </a:r>
            <a:r>
              <a:rPr lang="en-US" sz="3243" i="1" dirty="0" err="1">
                <a:latin typeface="Times New Roman"/>
              </a:rPr>
              <a:t>Kǎoshì</a:t>
            </a:r>
            <a:r>
              <a:rPr lang="en-US" sz="3243" dirty="0" smtClean="0">
                <a:latin typeface="Times New Roman"/>
              </a:rPr>
              <a:t>  or </a:t>
            </a:r>
            <a:r>
              <a:rPr lang="en-US" sz="3243" i="1" dirty="0" err="1" smtClean="0">
                <a:latin typeface="Times New Roman"/>
              </a:rPr>
              <a:t>Gāokǎo</a:t>
            </a:r>
            <a:endParaRPr lang="en-US" sz="3243" dirty="0" smtClean="0">
              <a:latin typeface="Times New Roman"/>
            </a:endParaRPr>
          </a:p>
          <a:p>
            <a:pPr lvl="1"/>
            <a:r>
              <a:rPr lang="en-US" dirty="0" smtClean="0"/>
              <a:t>Major gateway </a:t>
            </a:r>
            <a:r>
              <a:rPr lang="en-US" dirty="0"/>
              <a:t>through which Chinese students must pass to achieve higher </a:t>
            </a:r>
            <a:r>
              <a:rPr lang="en-US" dirty="0" smtClean="0"/>
              <a:t>education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ulti</a:t>
            </a:r>
            <a:r>
              <a:rPr lang="en-US" dirty="0"/>
              <a:t>-part academic examination held annually over a three-day period in early June throughout </a:t>
            </a:r>
            <a:r>
              <a:rPr lang="en-US" dirty="0" smtClean="0"/>
              <a:t>China</a:t>
            </a:r>
            <a:endParaRPr lang="en-US" dirty="0"/>
          </a:p>
          <a:p>
            <a:pPr lvl="1"/>
            <a:r>
              <a:rPr lang="en-US" dirty="0" smtClean="0"/>
              <a:t>All </a:t>
            </a:r>
            <a:r>
              <a:rPr lang="en-US" dirty="0"/>
              <a:t>secondary students in their last year of high school who want to get into colleges and universities must pass the </a:t>
            </a:r>
            <a:r>
              <a:rPr lang="en-US" dirty="0" smtClean="0"/>
              <a:t>NHEEE (over 10 million take it each year)</a:t>
            </a:r>
          </a:p>
          <a:p>
            <a:pPr lvl="1"/>
            <a:r>
              <a:rPr lang="en-US" dirty="0" smtClean="0"/>
              <a:t>Includes the</a:t>
            </a:r>
            <a:r>
              <a:rPr lang="en-US" b="1" dirty="0" smtClean="0"/>
              <a:t> </a:t>
            </a:r>
            <a:r>
              <a:rPr lang="en-US" b="1" dirty="0"/>
              <a:t>National Matriculation English Test (NMET)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English examinations</a:t>
            </a:r>
            <a:br>
              <a:rPr lang="en-US" dirty="0" smtClean="0"/>
            </a:br>
            <a:r>
              <a:rPr lang="en-US" dirty="0" smtClean="0"/>
              <a:t>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Graduate School Entrance English Exam (GSEEE</a:t>
            </a:r>
            <a:r>
              <a:rPr lang="en-US" b="1" dirty="0" smtClean="0"/>
              <a:t>)</a:t>
            </a:r>
            <a:endParaRPr lang="en-US" sz="3243" b="1" dirty="0" smtClean="0">
              <a:latin typeface="Times New Roman"/>
            </a:endParaRPr>
          </a:p>
          <a:p>
            <a:pPr lvl="1"/>
            <a:r>
              <a:rPr lang="en-US" dirty="0" smtClean="0"/>
              <a:t>National examination to determine which undergraduate students get to go on to graduate school</a:t>
            </a:r>
          </a:p>
          <a:p>
            <a:pPr lvl="1"/>
            <a:r>
              <a:rPr lang="en-US" dirty="0" smtClean="0"/>
              <a:t>Four components</a:t>
            </a:r>
          </a:p>
          <a:p>
            <a:pPr lvl="1"/>
            <a:r>
              <a:rPr lang="en-US" dirty="0" smtClean="0"/>
              <a:t>One of the compulsory ones is the</a:t>
            </a:r>
            <a:r>
              <a:rPr lang="en-US" b="1" dirty="0" smtClean="0"/>
              <a:t> </a:t>
            </a:r>
            <a:r>
              <a:rPr lang="en-US" b="1" dirty="0" smtClean="0"/>
              <a:t>Graduate School Entrance </a:t>
            </a:r>
            <a:r>
              <a:rPr lang="en-US" b="1" i="1" dirty="0" smtClean="0"/>
              <a:t>English</a:t>
            </a:r>
            <a:r>
              <a:rPr lang="en-US" b="1" dirty="0" smtClean="0"/>
              <a:t> Exam </a:t>
            </a:r>
            <a:r>
              <a:rPr lang="en-US" b="1" dirty="0" smtClean="0"/>
              <a:t> (</a:t>
            </a:r>
            <a:r>
              <a:rPr lang="en-US" b="1" dirty="0" smtClean="0"/>
              <a:t>GSE</a:t>
            </a:r>
            <a:r>
              <a:rPr lang="en-US" b="1" i="1" dirty="0" smtClean="0"/>
              <a:t>E</a:t>
            </a:r>
            <a:r>
              <a:rPr lang="en-US" b="1" dirty="0" smtClean="0"/>
              <a:t>E</a:t>
            </a:r>
            <a:r>
              <a:rPr lang="en-US" b="1" dirty="0" smtClean="0"/>
              <a:t>)</a:t>
            </a: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English examinations</a:t>
            </a:r>
            <a:br>
              <a:rPr lang="en-US" dirty="0" smtClean="0"/>
            </a:br>
            <a:r>
              <a:rPr lang="en-US" dirty="0" smtClean="0"/>
              <a:t>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National</a:t>
            </a:r>
            <a:r>
              <a:rPr lang="en-US" b="1" dirty="0" smtClean="0"/>
              <a:t> Band 4/6 College English Test (CET-4, CET-6) </a:t>
            </a:r>
          </a:p>
          <a:p>
            <a:r>
              <a:rPr lang="en-US" dirty="0" smtClean="0"/>
              <a:t>CET-4 is the </a:t>
            </a:r>
            <a:r>
              <a:rPr lang="en-US" dirty="0"/>
              <a:t>most important certificate (or school-leaving) English test in the Chinese university system</a:t>
            </a:r>
            <a:r>
              <a:rPr lang="en-US" dirty="0" smtClean="0"/>
              <a:t>.</a:t>
            </a:r>
          </a:p>
          <a:p>
            <a:r>
              <a:rPr lang="en-US" dirty="0" smtClean="0"/>
              <a:t>Over 10 million students take it each year now  </a:t>
            </a:r>
            <a:endParaRPr lang="en-US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-1" y="2874386"/>
          <a:ext cx="9131519" cy="3983614"/>
        </p:xfrm>
        <a:graphic>
          <a:graphicData uri="http://schemas.openxmlformats.org/presentationml/2006/ole">
            <p:oleObj spid="_x0000_s19458" name="Chart" r:id="rId3" imgW="5384800" imgH="227330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94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English examinations</a:t>
            </a:r>
            <a:br>
              <a:rPr lang="en-US" dirty="0" smtClean="0"/>
            </a:br>
            <a:r>
              <a:rPr lang="en-US" dirty="0" smtClean="0"/>
              <a:t>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National</a:t>
            </a:r>
            <a:r>
              <a:rPr lang="en-US" b="1" dirty="0" smtClean="0"/>
              <a:t> Band 4 College English Test </a:t>
            </a:r>
          </a:p>
          <a:p>
            <a:r>
              <a:rPr lang="en-US" dirty="0" smtClean="0"/>
              <a:t>Administered </a:t>
            </a:r>
            <a:r>
              <a:rPr lang="en-US" dirty="0"/>
              <a:t>biannually, in June and December/January</a:t>
            </a:r>
            <a:r>
              <a:rPr lang="en-US" dirty="0" smtClean="0"/>
              <a:t>   </a:t>
            </a:r>
          </a:p>
          <a:p>
            <a:r>
              <a:rPr lang="en-US" dirty="0" smtClean="0"/>
              <a:t>Created </a:t>
            </a:r>
            <a:r>
              <a:rPr lang="en-US" dirty="0"/>
              <a:t>under the direction of the National College English Testing Committee (NCETC) on behalf of the Higher Education Department (HED) of the Chinese Ministry of Education (CET, 2009)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English examinations</a:t>
            </a:r>
            <a:br>
              <a:rPr lang="en-US" dirty="0" smtClean="0"/>
            </a:br>
            <a:r>
              <a:rPr lang="en-US" dirty="0" smtClean="0"/>
              <a:t>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The National</a:t>
            </a:r>
            <a:r>
              <a:rPr lang="en-US" b="1" dirty="0" smtClean="0"/>
              <a:t> Band 4 College English Test </a:t>
            </a:r>
          </a:p>
          <a:p>
            <a:r>
              <a:rPr lang="en-US" dirty="0" smtClean="0"/>
              <a:t>Components</a:t>
            </a:r>
          </a:p>
          <a:p>
            <a:pPr lvl="1"/>
            <a:r>
              <a:rPr lang="en-US" dirty="0"/>
              <a:t>Listening Comprehension</a:t>
            </a:r>
            <a:r>
              <a:rPr lang="en-US" dirty="0" smtClean="0"/>
              <a:t> (dialogs &amp; passages)</a:t>
            </a:r>
          </a:p>
          <a:p>
            <a:pPr lvl="1"/>
            <a:r>
              <a:rPr lang="en-US" dirty="0"/>
              <a:t>Reading Comprehension</a:t>
            </a:r>
            <a:r>
              <a:rPr lang="en-US" dirty="0" smtClean="0"/>
              <a:t> (</a:t>
            </a:r>
            <a:r>
              <a:rPr lang="en-US" dirty="0" smtClean="0"/>
              <a:t>in-depth &amp; </a:t>
            </a:r>
            <a:r>
              <a:rPr lang="en-US" dirty="0" smtClean="0"/>
              <a:t>skim/scan)</a:t>
            </a:r>
          </a:p>
          <a:p>
            <a:pPr lvl="1"/>
            <a:r>
              <a:rPr lang="en-US" dirty="0"/>
              <a:t>Integrated Test</a:t>
            </a:r>
            <a:r>
              <a:rPr lang="en-US" dirty="0" smtClean="0"/>
              <a:t> (cloze or error correction)</a:t>
            </a:r>
          </a:p>
          <a:p>
            <a:pPr lvl="1"/>
            <a:r>
              <a:rPr lang="en-US" dirty="0"/>
              <a:t>Writing</a:t>
            </a:r>
            <a:r>
              <a:rPr lang="en-US" dirty="0" smtClean="0"/>
              <a:t> (short essay)</a:t>
            </a:r>
          </a:p>
          <a:p>
            <a:r>
              <a:rPr lang="en-US" dirty="0" smtClean="0"/>
              <a:t>Samples coming soon</a:t>
            </a:r>
          </a:p>
          <a:p>
            <a:r>
              <a:rPr lang="en-US" dirty="0" smtClean="0"/>
              <a:t>See Sun &amp; Henrichsen (forthcoming) manuscript in your packet (B-10.A.1-19) for details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696</Words>
  <Application>Microsoft Macintosh PowerPoint</Application>
  <PresentationFormat>On-screen Show (4:3)</PresentationFormat>
  <Paragraphs>82</Paragraphs>
  <Slides>16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Microsoft Excel Chart</vt:lpstr>
      <vt:lpstr>Test Orientation and Major English Tests in China</vt:lpstr>
      <vt:lpstr>Rankings of Universities in China</vt:lpstr>
      <vt:lpstr>Rankings of Universities in China</vt:lpstr>
      <vt:lpstr>My first experience in China</vt:lpstr>
      <vt:lpstr>Important English examinations  in China</vt:lpstr>
      <vt:lpstr>Important English examinations  in China</vt:lpstr>
      <vt:lpstr>Important English examinations  in China</vt:lpstr>
      <vt:lpstr>Important English examinations  in China</vt:lpstr>
      <vt:lpstr>Important English examinations  in China</vt:lpstr>
      <vt:lpstr>Important English examinations  in China</vt:lpstr>
      <vt:lpstr>Important English examinations  in China</vt:lpstr>
      <vt:lpstr>Important English examinations  in China</vt:lpstr>
      <vt:lpstr>Important English examinations  in China</vt:lpstr>
      <vt:lpstr>College English Test—Band 4</vt:lpstr>
      <vt:lpstr>College English Test—Band 4</vt:lpstr>
      <vt:lpstr>College English Test—Band 4</vt:lpstr>
    </vt:vector>
  </TitlesOfParts>
  <Company>Brigham Young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Orientation and Major English Tests in China</dc:title>
  <dc:creator>Lynn Henrichsen</dc:creator>
  <cp:lastModifiedBy>Lynn Henrichsen</cp:lastModifiedBy>
  <cp:revision>19</cp:revision>
  <dcterms:created xsi:type="dcterms:W3CDTF">2010-08-13T00:54:32Z</dcterms:created>
  <dcterms:modified xsi:type="dcterms:W3CDTF">2010-08-13T01:48:54Z</dcterms:modified>
</cp:coreProperties>
</file>