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3" r:id="rId6"/>
    <p:sldId id="261" r:id="rId7"/>
    <p:sldId id="262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38" d="100"/>
          <a:sy n="38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viewProps" Target="viewProp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tableStyles" Target="tableStyles.xml"/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2" Type="http://schemas.openxmlformats.org/officeDocument/2006/relationships/printerSettings" Target="printerSettings/printerSettings1.bin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57319"/>
            <a:ext cx="8915400" cy="87782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034553"/>
            <a:ext cx="8001000" cy="3823447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91440" rIns="274320" bIns="9144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8/4/12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4712"/>
            <a:ext cx="8915400" cy="914400"/>
          </a:xfr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487987" y="2048256"/>
            <a:ext cx="3427413" cy="4206240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2039112"/>
            <a:ext cx="4572000" cy="4224528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274320" rIns="274320" bIns="274320" rtlCol="0" anchor="t" anchorCtr="0">
            <a:normAutofit/>
          </a:bodyPr>
          <a:lstStyle>
            <a:lvl1pPr marL="0" indent="0"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70FAA508-F0CD-46EA-95FB-26B559A0B5D9}" type="datetimeFigureOut">
              <a:rPr lang="en-US" smtClean="0"/>
              <a:t>8/4/12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8/4/12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7988300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70FAA508-F0CD-46EA-95FB-26B559A0B5D9}" type="datetimeFigureOut">
              <a:rPr lang="en-US" smtClean="0"/>
              <a:t>8/4/12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3986784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4928616" y="1129553"/>
            <a:ext cx="3986784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70FAA508-F0CD-46EA-95FB-26B559A0B5D9}" type="datetimeFigureOut">
              <a:rPr lang="en-US" smtClean="0"/>
              <a:t>8/4/12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6601968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7543800" y="1129553"/>
            <a:ext cx="1371600" cy="148132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7543800" y="2629169"/>
            <a:ext cx="1371600" cy="148132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8/4/12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87553" y="1129554"/>
            <a:ext cx="914400" cy="5533278"/>
          </a:xfrm>
        </p:spPr>
        <p:txBody>
          <a:bodyPr vert="eaVert" lIns="274320" tIns="685800" bIns="68580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7600" y="1734671"/>
            <a:ext cx="6426200" cy="4542304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8/4/12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8/4/12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5025435"/>
            <a:ext cx="89154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943600"/>
            <a:ext cx="8001000" cy="914400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91440" rIns="274320" bIns="91440" rtlCol="0" anchor="t" anchorCtr="0"/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8/4/12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7988300" cy="38862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200399"/>
            <a:ext cx="8915400" cy="2286000"/>
          </a:xfrm>
          <a:solidFill>
            <a:schemeClr val="tx2"/>
          </a:solidFill>
        </p:spPr>
        <p:txBody>
          <a:bodyPr vert="horz" lIns="1188720" tIns="45720" rIns="274320" bIns="45720" rtlCol="0" anchor="b" anchorCtr="0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5484607"/>
            <a:ext cx="8001000" cy="777240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91440" rIns="274320" bIns="91440" rtlCol="0" anchor="ctr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8/4/12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17600" y="2595563"/>
            <a:ext cx="3566160" cy="368141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7534" y="2595563"/>
            <a:ext cx="3566160" cy="368141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70FAA508-F0CD-46EA-95FB-26B559A0B5D9}" type="datetimeFigureOut">
              <a:rPr lang="en-US" smtClean="0"/>
              <a:t>8/4/12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588" y="2017713"/>
            <a:ext cx="3566160" cy="877887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588" y="3065929"/>
            <a:ext cx="3566160" cy="321104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7534" y="2017713"/>
            <a:ext cx="3566160" cy="877887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7534" y="3065929"/>
            <a:ext cx="3566160" cy="321104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70FAA508-F0CD-46EA-95FB-26B559A0B5D9}" type="datetimeFigureOut">
              <a:rPr lang="en-US" smtClean="0"/>
              <a:t>8/4/12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120588" y="188259"/>
            <a:ext cx="28956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8/4/12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8/4/12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4712"/>
            <a:ext cx="8915400" cy="914400"/>
          </a:xfr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47534" y="2590800"/>
            <a:ext cx="3566160" cy="368617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2000"/>
            </a:lvl6pPr>
            <a:lvl7pPr marL="2055813" indent="-344488">
              <a:defRPr sz="2000"/>
            </a:lvl7pPr>
            <a:lvl8pPr marL="2055813" indent="-344488">
              <a:defRPr sz="2000"/>
            </a:lvl8pPr>
            <a:lvl9pPr marL="2055813" indent="-344488"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00952" y="2039111"/>
            <a:ext cx="3566160" cy="4224528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274320" rIns="274320" bIns="27432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70FAA508-F0CD-46EA-95FB-26B559A0B5D9}" type="datetimeFigureOut">
              <a:rPr lang="en-US" smtClean="0"/>
              <a:t>8/4/12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slideLayout" Target="../slideLayouts/slideLayout14.xml"/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6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1123856"/>
            <a:ext cx="8913813" cy="914400"/>
          </a:xfrm>
          <a:prstGeom prst="rect">
            <a:avLst/>
          </a:prstGeo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4424" y="2595562"/>
            <a:ext cx="7610476" cy="36707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80094" y="188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0FAA508-F0CD-46EA-95FB-26B559A0B5D9}" type="datetimeFigureOut">
              <a:rPr lang="en-US" smtClean="0"/>
              <a:t>8/4/12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20588" y="188259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89894" y="65690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0"/>
            <a:ext cx="7999413" cy="18288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914400" y="6675120"/>
            <a:ext cx="7999413" cy="18288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txStyles>
    <p:titleStyle>
      <a:lvl1pPr marL="0" indent="0" algn="l" defTabSz="914400" rtl="0" eaLnBrk="1" latinLnBrk="0" hangingPunct="1">
        <a:spcBef>
          <a:spcPct val="0"/>
        </a:spcBef>
        <a:buNone/>
        <a:defRPr sz="3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1"/>
        </a:buClr>
        <a:buFont typeface="Wingdings 2" pitchFamily="18" charset="2"/>
        <a:buChar char="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/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/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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Writing in China – Day three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93769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 Comments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Keep a sense of </a:t>
            </a:r>
            <a:r>
              <a:rPr lang="en-US" sz="2800" dirty="0" smtClean="0"/>
              <a:t>humor</a:t>
            </a:r>
          </a:p>
          <a:p>
            <a:r>
              <a:rPr lang="en-US" sz="2800" dirty="0" smtClean="0"/>
              <a:t> </a:t>
            </a:r>
            <a:r>
              <a:rPr lang="en-US" sz="2800" dirty="0"/>
              <a:t>E</a:t>
            </a:r>
            <a:r>
              <a:rPr lang="en-US" sz="2800" dirty="0" smtClean="0"/>
              <a:t>mbrace </a:t>
            </a:r>
            <a:r>
              <a:rPr lang="en-US" sz="2800" dirty="0"/>
              <a:t>the element of </a:t>
            </a:r>
            <a:r>
              <a:rPr lang="en-US" sz="2800" dirty="0" smtClean="0"/>
              <a:t>surprise</a:t>
            </a:r>
          </a:p>
          <a:p>
            <a:r>
              <a:rPr lang="en-US" sz="2800" dirty="0" smtClean="0"/>
              <a:t> Write </a:t>
            </a:r>
            <a:r>
              <a:rPr lang="en-US" sz="2800" dirty="0"/>
              <a:t>with and to your </a:t>
            </a:r>
            <a:r>
              <a:rPr lang="en-US" sz="2800" dirty="0" smtClean="0"/>
              <a:t>students</a:t>
            </a:r>
            <a:endParaRPr lang="en-US" sz="28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77436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200" dirty="0"/>
              <a:t>Quick Write:  </a:t>
            </a:r>
          </a:p>
          <a:p>
            <a:pPr marL="0" indent="0">
              <a:buNone/>
            </a:pPr>
            <a:r>
              <a:rPr lang="en-US" sz="3200" dirty="0"/>
              <a:t>What are some of the key aspects of teaching writing you've learned so far that you want to incorporate into your China teaching and how do you visualize their application?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34264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Ways </a:t>
            </a:r>
            <a:r>
              <a:rPr lang="en-US" dirty="0"/>
              <a:t>to respond</a:t>
            </a:r>
            <a:r>
              <a:rPr lang="en-US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/>
              <a:t>annotations and personal response</a:t>
            </a:r>
          </a:p>
          <a:p>
            <a:pPr marL="0" indent="0">
              <a:buNone/>
            </a:pPr>
            <a:r>
              <a:rPr lang="en-US" sz="3200" dirty="0" smtClean="0"/>
              <a:t>PAC: purpose</a:t>
            </a:r>
            <a:r>
              <a:rPr lang="en-US" sz="3200" dirty="0"/>
              <a:t>, audience, context restraints/specifications</a:t>
            </a:r>
          </a:p>
          <a:p>
            <a:pPr marL="0" indent="0">
              <a:buNone/>
            </a:pPr>
            <a:r>
              <a:rPr lang="en-US" sz="3200" dirty="0" smtClean="0"/>
              <a:t>six </a:t>
            </a:r>
            <a:r>
              <a:rPr lang="en-US" sz="3200" dirty="0"/>
              <a:t>traits - with varying degrees of emphasis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49791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Ways to Respond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2636" y="2551837"/>
            <a:ext cx="7610476" cy="3670767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114424" y="2551837"/>
            <a:ext cx="761047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/>
              <a:t>teacher-created rubrics </a:t>
            </a:r>
          </a:p>
          <a:p>
            <a:endParaRPr lang="en-US" sz="3200" dirty="0" smtClean="0"/>
          </a:p>
          <a:p>
            <a:r>
              <a:rPr lang="en-US" sz="3200" dirty="0" smtClean="0"/>
              <a:t>comments and corrections</a:t>
            </a:r>
          </a:p>
          <a:p>
            <a:r>
              <a:rPr lang="en-US" sz="3200" dirty="0" smtClean="0"/>
              <a:t> </a:t>
            </a:r>
          </a:p>
          <a:p>
            <a:r>
              <a:rPr lang="en-US" sz="3200" dirty="0" smtClean="0"/>
              <a:t>answering writer's questions </a:t>
            </a:r>
          </a:p>
          <a:p>
            <a:r>
              <a:rPr lang="en-US" sz="3200" dirty="0" smtClean="0"/>
              <a:t> 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2179434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Choosing Strategies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sz="3200" dirty="0"/>
              <a:t>Which strategies will help to successfully complete a writing </a:t>
            </a:r>
            <a:r>
              <a:rPr lang="en-US" sz="3200" dirty="0" smtClean="0"/>
              <a:t>assignment</a:t>
            </a:r>
            <a:r>
              <a:rPr lang="en-US" sz="3200" dirty="0"/>
              <a:t>? </a:t>
            </a:r>
            <a:endParaRPr lang="en-US" sz="3200" dirty="0" smtClean="0"/>
          </a:p>
          <a:p>
            <a:pPr marL="0" indent="0">
              <a:buNone/>
            </a:pPr>
            <a:endParaRPr lang="en-US" sz="3200" dirty="0" smtClean="0"/>
          </a:p>
          <a:p>
            <a:pPr marL="0" indent="0">
              <a:buNone/>
            </a:pPr>
            <a:r>
              <a:rPr lang="en-US" sz="2400" dirty="0" smtClean="0"/>
              <a:t>Examples: Genre formats or characteristics, organizational patterns, ways to integrate research sources </a:t>
            </a:r>
          </a:p>
          <a:p>
            <a:pPr marL="0" indent="0">
              <a:buNone/>
            </a:pPr>
            <a:r>
              <a:rPr lang="en-US" sz="2400" dirty="0" smtClean="0"/>
              <a:t> </a:t>
            </a:r>
            <a:endParaRPr lang="en-US" sz="24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2743234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Choosing Strategies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/>
              <a:t>What do </a:t>
            </a:r>
            <a:r>
              <a:rPr lang="en-US" sz="3200" dirty="0" smtClean="0"/>
              <a:t>students </a:t>
            </a:r>
            <a:r>
              <a:rPr lang="en-US" sz="3200" dirty="0"/>
              <a:t>need in terms of improving their written </a:t>
            </a:r>
            <a:r>
              <a:rPr lang="en-US" sz="3200" dirty="0" smtClean="0"/>
              <a:t>English at </a:t>
            </a:r>
            <a:r>
              <a:rPr lang="en-US" sz="3200" dirty="0"/>
              <a:t>the paragraph and sentence level</a:t>
            </a:r>
            <a:r>
              <a:rPr lang="en-US" sz="3200" dirty="0" smtClean="0"/>
              <a:t>?</a:t>
            </a:r>
          </a:p>
          <a:p>
            <a:pPr marL="0" indent="0">
              <a:buNone/>
            </a:pPr>
            <a:r>
              <a:rPr lang="en-US" sz="3200" dirty="0" smtClean="0"/>
              <a:t>Note common errors; use “</a:t>
            </a:r>
            <a:r>
              <a:rPr lang="en-US" sz="3200" dirty="0" err="1" smtClean="0"/>
              <a:t>chinglish</a:t>
            </a:r>
            <a:r>
              <a:rPr lang="en-US" sz="3200" dirty="0" smtClean="0"/>
              <a:t>” chart and specific lessons tailored to the most significant problems</a:t>
            </a:r>
          </a:p>
          <a:p>
            <a:pPr marL="0" indent="0">
              <a:buNone/>
            </a:pPr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29847900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Choosing Strategies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/>
              <a:t>What strategies can they internalize that will make them </a:t>
            </a:r>
            <a:r>
              <a:rPr lang="en-US" sz="3200" dirty="0" smtClean="0"/>
              <a:t>better readers </a:t>
            </a:r>
            <a:r>
              <a:rPr lang="en-US" sz="3200" dirty="0"/>
              <a:t>and writers </a:t>
            </a:r>
            <a:r>
              <a:rPr lang="en-US" sz="3200" dirty="0" smtClean="0"/>
              <a:t>overall? </a:t>
            </a:r>
          </a:p>
          <a:p>
            <a:pPr marL="0" indent="0">
              <a:buNone/>
            </a:pPr>
            <a:r>
              <a:rPr lang="en-US" sz="3200" dirty="0" smtClean="0"/>
              <a:t>Self-assessment/adjustment strategies applicable across disciplines</a:t>
            </a:r>
          </a:p>
          <a:p>
            <a:pPr marL="0" indent="0">
              <a:buNone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2232215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Portfolio as final assessment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800" dirty="0" smtClean="0"/>
              <a:t>Presentation of best writing</a:t>
            </a:r>
          </a:p>
          <a:p>
            <a:pPr marL="0" indent="0">
              <a:buNone/>
            </a:pPr>
            <a:r>
              <a:rPr lang="en-US" sz="2800" dirty="0" smtClean="0"/>
              <a:t>Presentation of process – the journey of certain pieces</a:t>
            </a:r>
          </a:p>
          <a:p>
            <a:pPr marL="0" indent="0">
              <a:buNone/>
            </a:pPr>
            <a:r>
              <a:rPr lang="en-US" sz="2800" dirty="0" smtClean="0"/>
              <a:t>Evidence of growth and learning</a:t>
            </a:r>
          </a:p>
          <a:p>
            <a:pPr marL="0" indent="0">
              <a:buNone/>
            </a:pPr>
            <a:r>
              <a:rPr lang="en-US" sz="2800" dirty="0" smtClean="0"/>
              <a:t>Reflection and self-assessment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88316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34129"/>
            <a:ext cx="8913813" cy="1336517"/>
          </a:xfrm>
        </p:spPr>
        <p:txBody>
          <a:bodyPr/>
          <a:lstStyle/>
          <a:p>
            <a:r>
              <a:rPr lang="en-US" dirty="0" smtClean="0"/>
              <a:t>Final Comments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7598" y="1670646"/>
            <a:ext cx="8357302" cy="4595683"/>
          </a:xfrm>
        </p:spPr>
        <p:txBody>
          <a:bodyPr>
            <a:normAutofit fontScale="92500" lnSpcReduction="20000"/>
          </a:bodyPr>
          <a:lstStyle/>
          <a:p>
            <a:endParaRPr lang="en-US" sz="2600" dirty="0" smtClean="0"/>
          </a:p>
          <a:p>
            <a:r>
              <a:rPr lang="en-US" sz="2800" dirty="0" smtClean="0"/>
              <a:t>Build </a:t>
            </a:r>
            <a:r>
              <a:rPr lang="en-US" sz="2800" dirty="0"/>
              <a:t>trust and </a:t>
            </a:r>
            <a:r>
              <a:rPr lang="en-US" sz="2800" dirty="0" smtClean="0"/>
              <a:t>confidence</a:t>
            </a:r>
          </a:p>
          <a:p>
            <a:r>
              <a:rPr lang="en-US" sz="2800" dirty="0" smtClean="0"/>
              <a:t>Create </a:t>
            </a:r>
            <a:r>
              <a:rPr lang="en-US" sz="2800" dirty="0"/>
              <a:t>a community of </a:t>
            </a:r>
            <a:r>
              <a:rPr lang="en-US" sz="2800" dirty="0" smtClean="0"/>
              <a:t>writers</a:t>
            </a:r>
            <a:r>
              <a:rPr lang="en-US" sz="2800" dirty="0"/>
              <a:t>				</a:t>
            </a:r>
            <a:endParaRPr lang="en-US" sz="2800" dirty="0" smtClean="0"/>
          </a:p>
          <a:p>
            <a:r>
              <a:rPr lang="en-US" sz="2800" dirty="0" smtClean="0"/>
              <a:t>Foster </a:t>
            </a:r>
            <a:r>
              <a:rPr lang="en-US" sz="2800" dirty="0"/>
              <a:t>genuine </a:t>
            </a:r>
            <a:r>
              <a:rPr lang="en-US" sz="2800" dirty="0" smtClean="0"/>
              <a:t>feedback</a:t>
            </a:r>
          </a:p>
          <a:p>
            <a:r>
              <a:rPr lang="en-US" sz="2800" dirty="0" smtClean="0"/>
              <a:t> </a:t>
            </a:r>
            <a:r>
              <a:rPr lang="en-US" sz="2800" dirty="0"/>
              <a:t>Emphasize </a:t>
            </a:r>
            <a:r>
              <a:rPr lang="en-US" sz="2800" dirty="0" smtClean="0"/>
              <a:t>strengths</a:t>
            </a:r>
            <a:r>
              <a:rPr lang="en-US" sz="2800" dirty="0"/>
              <a:t>		</a:t>
            </a:r>
            <a:endParaRPr lang="en-US" sz="2800" dirty="0" smtClean="0"/>
          </a:p>
          <a:p>
            <a:r>
              <a:rPr lang="en-US" sz="2800" dirty="0" smtClean="0"/>
              <a:t>Create </a:t>
            </a:r>
            <a:r>
              <a:rPr lang="en-US" sz="2800" dirty="0"/>
              <a:t>a reading/writing connection</a:t>
            </a:r>
          </a:p>
          <a:p>
            <a:r>
              <a:rPr lang="en-US" sz="2800" dirty="0" smtClean="0"/>
              <a:t>Use </a:t>
            </a:r>
            <a:r>
              <a:rPr lang="en-US" sz="2800" dirty="0"/>
              <a:t>their writing as the primary texts for teaching/learning</a:t>
            </a:r>
          </a:p>
          <a:p>
            <a:pPr marL="0" indent="0">
              <a:buNone/>
            </a:pPr>
            <a:endParaRPr lang="en-US" sz="28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47659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Perception">
  <a:themeElements>
    <a:clrScheme name="Perception">
      <a:dk1>
        <a:sysClr val="windowText" lastClr="000000"/>
      </a:dk1>
      <a:lt1>
        <a:sysClr val="window" lastClr="FFFFFF"/>
      </a:lt1>
      <a:dk2>
        <a:srgbClr val="333333"/>
      </a:dk2>
      <a:lt2>
        <a:srgbClr val="BBC0AC"/>
      </a:lt2>
      <a:accent1>
        <a:srgbClr val="A2C816"/>
      </a:accent1>
      <a:accent2>
        <a:srgbClr val="E07602"/>
      </a:accent2>
      <a:accent3>
        <a:srgbClr val="E4C402"/>
      </a:accent3>
      <a:accent4>
        <a:srgbClr val="7DC1EF"/>
      </a:accent4>
      <a:accent5>
        <a:srgbClr val="21449B"/>
      </a:accent5>
      <a:accent6>
        <a:srgbClr val="A2B170"/>
      </a:accent6>
      <a:hlink>
        <a:srgbClr val="8DA440"/>
      </a:hlink>
      <a:folHlink>
        <a:srgbClr val="4C4F3F"/>
      </a:folHlink>
    </a:clrScheme>
    <a:fontScheme name="Perception">
      <a:maj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Perception">
      <a:fillStyleLst>
        <a:solidFill>
          <a:schemeClr val="phClr"/>
        </a:solidFill>
        <a:solidFill>
          <a:schemeClr val="phClr">
            <a:shade val="90000"/>
          </a:schemeClr>
        </a:solidFill>
        <a:solidFill>
          <a:schemeClr val="phClr">
            <a:shade val="80000"/>
          </a:schemeClr>
        </a:solidFill>
      </a:fillStyleLst>
      <a:lnStyleLst>
        <a:ln w="12700" cap="flat" cmpd="sng" algn="ctr">
          <a:solidFill>
            <a:schemeClr val="phClr"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>
              <a:alpha val="8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bliqueTopRight"/>
            <a:lightRig rig="threePt" dir="tl"/>
          </a:scene3d>
          <a:sp3d>
            <a:bevelT w="25400" h="25400"/>
          </a:sp3d>
        </a:effectStyle>
        <a:effectStyle>
          <a:effectLst/>
          <a:scene3d>
            <a:camera prst="perspectiveFront" fov="4200000"/>
            <a:lightRig rig="balanced" dir="tl">
              <a:rot lat="0" lon="0" rev="18600000"/>
            </a:lightRig>
          </a:scene3d>
          <a:sp3d prstMaterial="metal">
            <a:bevelT w="63500" h="50800" prst="angle"/>
          </a:sp3d>
        </a:effectStyle>
      </a:effectStyleLst>
      <a:bgFillStyleLst>
        <a:solidFill>
          <a:schemeClr val="phClr">
            <a:tint val="90000"/>
          </a:schemeClr>
        </a:solidFill>
        <a:solidFill>
          <a:schemeClr val="phClr">
            <a:tint val="50000"/>
          </a:schemeClr>
        </a:solidFill>
        <a:solidFill>
          <a:schemeClr val="phClr">
            <a:shade val="60000"/>
          </a:schemeClr>
        </a:soli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Perception.thmx</Template>
  <TotalTime>52</TotalTime>
  <Words>230</Words>
  <Application>Microsoft Macintosh PowerPoint</Application>
  <PresentationFormat>On-screen Show (4:3)</PresentationFormat>
  <Paragraphs>42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Perception</vt:lpstr>
      <vt:lpstr>Writing in China – Day three</vt:lpstr>
      <vt:lpstr>PowerPoint Presentation</vt:lpstr>
      <vt:lpstr>Ways to respond </vt:lpstr>
      <vt:lpstr>Ways to Respond</vt:lpstr>
      <vt:lpstr>Choosing Strategies</vt:lpstr>
      <vt:lpstr>Choosing Strategies</vt:lpstr>
      <vt:lpstr>Choosing Strategies</vt:lpstr>
      <vt:lpstr>Portfolio as final assessment</vt:lpstr>
      <vt:lpstr>Final Comments</vt:lpstr>
      <vt:lpstr>Final Comments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Writing in China – Day three</dc:title>
  <dc:creator>Shannon</dc:creator>
  <cp:lastModifiedBy>Shannon</cp:lastModifiedBy>
  <cp:revision>5</cp:revision>
  <dcterms:created xsi:type="dcterms:W3CDTF">2012-08-03T16:17:22Z</dcterms:created>
  <dcterms:modified xsi:type="dcterms:W3CDTF">2012-08-03T17:09:59Z</dcterms:modified>
</cp:coreProperties>
</file>