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6492" y="4120630"/>
            <a:ext cx="5365862" cy="160678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4400" dirty="0" smtClean="0"/>
              <a:t>Teaching Writing  </a:t>
            </a:r>
            <a:br>
              <a:rPr lang="en-US" sz="4400" dirty="0" smtClean="0"/>
            </a:br>
            <a:r>
              <a:rPr lang="en-US" sz="4400" dirty="0" smtClean="0"/>
              <a:t>China Teachers Program </a:t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Shannon Butler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5748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Teaching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91862"/>
            <a:ext cx="7583488" cy="4739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2800" dirty="0" smtClean="0"/>
              <a:t>Establishing Priorities</a:t>
            </a:r>
          </a:p>
          <a:p>
            <a:pPr marL="0" indent="0">
              <a:buNone/>
            </a:pPr>
            <a:r>
              <a:rPr lang="en-US" sz="9600" dirty="0" smtClean="0"/>
              <a:t>1.  Attitude </a:t>
            </a:r>
            <a:r>
              <a:rPr lang="en-US" sz="9600" dirty="0"/>
              <a:t>towards </a:t>
            </a:r>
            <a:r>
              <a:rPr lang="en-US" sz="9600" dirty="0" smtClean="0"/>
              <a:t>writing: </a:t>
            </a:r>
          </a:p>
          <a:p>
            <a:pPr marL="0" indent="0" algn="ctr">
              <a:buNone/>
            </a:pPr>
            <a:r>
              <a:rPr lang="en-US" sz="9600" dirty="0" smtClean="0"/>
              <a:t>positive        </a:t>
            </a:r>
          </a:p>
          <a:p>
            <a:pPr marL="0" indent="0" algn="ctr">
              <a:buNone/>
            </a:pPr>
            <a:r>
              <a:rPr lang="en-US" sz="9600" dirty="0" smtClean="0"/>
              <a:t>  noncompetitive</a:t>
            </a:r>
          </a:p>
          <a:p>
            <a:pPr marL="0" indent="0" algn="ctr">
              <a:buNone/>
            </a:pPr>
            <a:r>
              <a:rPr lang="en-US" sz="9600" dirty="0" smtClean="0"/>
              <a:t> personal</a:t>
            </a:r>
            <a:r>
              <a:rPr lang="en-US" sz="9600" dirty="0"/>
              <a:t> </a:t>
            </a:r>
            <a:endParaRPr lang="en-US" sz="9600" dirty="0" smtClean="0"/>
          </a:p>
          <a:p>
            <a:pPr marL="0" indent="0" algn="ctr">
              <a:buNone/>
            </a:pPr>
            <a:r>
              <a:rPr lang="en-US" sz="9600" dirty="0" smtClean="0"/>
              <a:t>purposeful </a:t>
            </a:r>
          </a:p>
          <a:p>
            <a:pPr marL="0" indent="0" algn="ctr">
              <a:buNone/>
            </a:pPr>
            <a:r>
              <a:rPr lang="en-US" sz="9600" dirty="0"/>
              <a:t>d</a:t>
            </a:r>
            <a:r>
              <a:rPr lang="en-US" sz="9600" dirty="0" smtClean="0"/>
              <a:t>evelopmental</a:t>
            </a:r>
            <a:endParaRPr lang="en-US" sz="9600" dirty="0"/>
          </a:p>
          <a:p>
            <a:pPr marL="0" indent="0" algn="ctr">
              <a:buNone/>
            </a:pPr>
            <a:r>
              <a:rPr lang="en-US" sz="9600" dirty="0"/>
              <a:t>s</a:t>
            </a:r>
            <a:r>
              <a:rPr lang="en-US" sz="9600" dirty="0" smtClean="0"/>
              <a:t>elf</a:t>
            </a:r>
            <a:r>
              <a:rPr lang="en-US" sz="9600" dirty="0"/>
              <a:t>-satisfying</a:t>
            </a:r>
          </a:p>
          <a:p>
            <a:endParaRPr lang="en-US" sz="7200" dirty="0" smtClean="0"/>
          </a:p>
          <a:p>
            <a:pPr marL="0" indent="0">
              <a:buNone/>
            </a:pPr>
            <a:r>
              <a:rPr lang="en-US" sz="7200" dirty="0"/>
              <a:t>		</a:t>
            </a:r>
            <a:endParaRPr lang="en-US" sz="7200" dirty="0" smtClean="0"/>
          </a:p>
          <a:p>
            <a:pPr marL="0" indent="0">
              <a:buNone/>
            </a:pP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3632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/>
              <a:t>F</a:t>
            </a:r>
            <a:r>
              <a:rPr lang="en-US" dirty="0" smtClean="0"/>
              <a:t>luency </a:t>
            </a:r>
          </a:p>
          <a:p>
            <a:r>
              <a:rPr lang="en-US" dirty="0" smtClean="0"/>
              <a:t>the </a:t>
            </a:r>
            <a:r>
              <a:rPr lang="en-US" dirty="0"/>
              <a:t>ease of producing coherent text, articulating one's </a:t>
            </a:r>
            <a:r>
              <a:rPr lang="en-US" dirty="0" smtClean="0"/>
              <a:t>point </a:t>
            </a:r>
            <a:r>
              <a:rPr lang="en-US" dirty="0"/>
              <a:t>of view effortlessly and clearly under natural conditions </a:t>
            </a:r>
            <a:r>
              <a:rPr lang="en-US" dirty="0" smtClean="0"/>
              <a:t>and multiple contexts</a:t>
            </a:r>
          </a:p>
          <a:p>
            <a:r>
              <a:rPr lang="en-US" dirty="0"/>
              <a:t>r</a:t>
            </a:r>
            <a:r>
              <a:rPr lang="en-US" dirty="0" smtClean="0"/>
              <a:t>equires basic vocabulary and continual vocabulary development</a:t>
            </a:r>
          </a:p>
          <a:p>
            <a:r>
              <a:rPr lang="en-US" dirty="0" smtClean="0"/>
              <a:t>requires a knowledge of basic English sentence structures and the confidence to apply it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15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539760"/>
            <a:ext cx="7583488" cy="3417287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3"/>
            </a:pPr>
            <a:r>
              <a:rPr lang="en-US" sz="2400" dirty="0" smtClean="0"/>
              <a:t>Production </a:t>
            </a:r>
            <a:r>
              <a:rPr lang="en-US" sz="2400" dirty="0"/>
              <a:t>- composing an original composition of </a:t>
            </a:r>
            <a:r>
              <a:rPr lang="en-US" sz="2400" dirty="0" smtClean="0"/>
              <a:t>	800</a:t>
            </a:r>
            <a:r>
              <a:rPr lang="en-US" sz="2400" dirty="0"/>
              <a:t>-1,000 </a:t>
            </a:r>
            <a:r>
              <a:rPr lang="en-US" sz="2400" dirty="0" smtClean="0"/>
              <a:t>words</a:t>
            </a:r>
          </a:p>
          <a:p>
            <a:pPr marL="457200" indent="-457200">
              <a:buAutoNum type="arabicPeriod" startAt="4"/>
            </a:pPr>
            <a:r>
              <a:rPr lang="en-US" sz="2400" dirty="0" smtClean="0"/>
              <a:t>Exposure to a variety of purposes, audiences, contexts, 	modes</a:t>
            </a:r>
          </a:p>
          <a:p>
            <a:pPr marL="457200" indent="-457200">
              <a:buAutoNum type="arabicPeriod" startAt="4"/>
            </a:pPr>
            <a:r>
              <a:rPr lang="en-US" sz="2400" dirty="0" smtClean="0"/>
              <a:t> </a:t>
            </a:r>
            <a:r>
              <a:rPr lang="en-US" sz="2400" dirty="0"/>
              <a:t>A</a:t>
            </a:r>
            <a:r>
              <a:rPr lang="en-US" sz="2400" dirty="0" smtClean="0"/>
              <a:t>pplication </a:t>
            </a:r>
            <a:r>
              <a:rPr lang="en-US" sz="2400" dirty="0"/>
              <a:t>of strategies: becoming strategic writers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519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643424"/>
            <a:ext cx="7583488" cy="3313624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6"/>
            </a:pPr>
            <a:r>
              <a:rPr lang="en-US" sz="2400" dirty="0" smtClean="0"/>
              <a:t>Creative </a:t>
            </a:r>
            <a:r>
              <a:rPr lang="en-US" sz="2400" dirty="0"/>
              <a:t>thinking: exploring multiple points of view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Opportunities </a:t>
            </a:r>
            <a:r>
              <a:rPr lang="en-US" sz="2400" dirty="0"/>
              <a:t>to share and receive meaningful </a:t>
            </a:r>
            <a:r>
              <a:rPr lang="en-US" sz="2400" dirty="0" smtClean="0"/>
              <a:t>			feedback</a:t>
            </a:r>
            <a:endParaRPr lang="en-US" sz="2400" dirty="0"/>
          </a:p>
          <a:p>
            <a:pPr marL="457200" indent="-457200">
              <a:buAutoNum type="arabicPeriod" startAt="8"/>
            </a:pPr>
            <a:r>
              <a:rPr lang="en-US" sz="2400" dirty="0" smtClean="0"/>
              <a:t>Reflection </a:t>
            </a:r>
            <a:r>
              <a:rPr lang="en-US" sz="2400" dirty="0"/>
              <a:t>on difficulties, successes, progress </a:t>
            </a:r>
          </a:p>
          <a:p>
            <a:pPr marL="0" indent="0">
              <a:buNone/>
            </a:pPr>
            <a:r>
              <a:rPr lang="en-US" sz="2400" dirty="0" smtClean="0"/>
              <a:t>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2563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Writing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79463" y="1859340"/>
            <a:ext cx="7583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2800" dirty="0"/>
              <a:t>Establish </a:t>
            </a:r>
            <a:r>
              <a:rPr lang="en-US" sz="2800" dirty="0" smtClean="0"/>
              <a:t>routines: </a:t>
            </a:r>
            <a:endParaRPr lang="en-US" sz="2800" dirty="0"/>
          </a:p>
          <a:p>
            <a:r>
              <a:rPr lang="en-US" dirty="0"/>
              <a:t>			</a:t>
            </a:r>
            <a:r>
              <a:rPr lang="en-US" sz="2400" dirty="0"/>
              <a:t>weekly thoughts for day </a:t>
            </a:r>
          </a:p>
          <a:p>
            <a:r>
              <a:rPr lang="en-US" sz="2400" dirty="0"/>
              <a:t>			quick writes/ sharing</a:t>
            </a:r>
          </a:p>
          <a:p>
            <a:r>
              <a:rPr lang="en-US" sz="2400" dirty="0"/>
              <a:t>			introduction to a strategy </a:t>
            </a:r>
          </a:p>
          <a:p>
            <a:r>
              <a:rPr lang="en-US" sz="2400" dirty="0"/>
              <a:t>			application of the strategy</a:t>
            </a:r>
          </a:p>
          <a:p>
            <a:r>
              <a:rPr lang="en-US" sz="2400" dirty="0"/>
              <a:t>			journal assignments - </a:t>
            </a:r>
            <a:r>
              <a:rPr lang="en-US" sz="2400" dirty="0" smtClean="0"/>
              <a:t>collect</a:t>
            </a:r>
            <a:r>
              <a:rPr lang="en-US" sz="2400" dirty="0"/>
              <a:t>, </a:t>
            </a:r>
            <a:r>
              <a:rPr lang="en-US" sz="2400" dirty="0" smtClean="0"/>
              <a:t>return,				share</a:t>
            </a:r>
            <a:r>
              <a:rPr lang="en-US" sz="2400" dirty="0"/>
              <a:t>, reflect</a:t>
            </a:r>
          </a:p>
          <a:p>
            <a:r>
              <a:rPr lang="en-US" sz="2400" dirty="0"/>
              <a:t>			introduction of the assigned essay</a:t>
            </a:r>
          </a:p>
          <a:p>
            <a:r>
              <a:rPr lang="en-US" sz="2400" dirty="0"/>
              <a:t>			</a:t>
            </a:r>
            <a:r>
              <a:rPr lang="en-US" sz="2400" dirty="0" smtClean="0"/>
              <a:t>Integration </a:t>
            </a:r>
            <a:r>
              <a:rPr lang="en-US" sz="2400" dirty="0"/>
              <a:t>of readings</a:t>
            </a:r>
          </a:p>
        </p:txBody>
      </p:sp>
    </p:spTree>
    <p:extLst>
      <p:ext uri="{BB962C8B-B14F-4D97-AF65-F5344CB8AC3E}">
        <p14:creationId xmlns:p14="http://schemas.microsoft.com/office/powerpoint/2010/main" val="1565449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436096"/>
            <a:ext cx="7583488" cy="352095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Determine Kinds of Writing and Types of Assignments:</a:t>
            </a:r>
          </a:p>
          <a:p>
            <a:pPr marL="0" indent="0">
              <a:buNone/>
            </a:pPr>
            <a:endParaRPr lang="en-US" sz="2800" dirty="0" smtClean="0"/>
          </a:p>
          <a:p>
            <a:pPr lvl="1"/>
            <a:r>
              <a:rPr lang="en-US" sz="2400" dirty="0" smtClean="0"/>
              <a:t>In-class writing</a:t>
            </a:r>
          </a:p>
          <a:p>
            <a:pPr lvl="1"/>
            <a:r>
              <a:rPr lang="en-US" sz="2400" dirty="0" smtClean="0"/>
              <a:t>Journal writing outside of class</a:t>
            </a:r>
          </a:p>
          <a:p>
            <a:pPr lvl="1"/>
            <a:r>
              <a:rPr lang="en-US" sz="2400" dirty="0" smtClean="0"/>
              <a:t>Formal essays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277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Riddles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What kind of room has no windows?</a:t>
            </a:r>
          </a:p>
          <a:p>
            <a:r>
              <a:rPr lang="en-US" sz="2400" dirty="0" smtClean="0"/>
              <a:t>A mushroom</a:t>
            </a:r>
          </a:p>
          <a:p>
            <a:pPr marL="0" indent="0">
              <a:buNone/>
            </a:pPr>
            <a:r>
              <a:rPr lang="en-US" sz="2400" dirty="0" smtClean="0"/>
              <a:t>Why is a river rich?</a:t>
            </a:r>
          </a:p>
          <a:p>
            <a:r>
              <a:rPr lang="en-US" sz="2400" dirty="0" smtClean="0"/>
              <a:t>Because it has two banks</a:t>
            </a:r>
          </a:p>
          <a:p>
            <a:pPr marL="0" indent="0">
              <a:buNone/>
            </a:pPr>
            <a:r>
              <a:rPr lang="en-US" sz="2400" dirty="0" smtClean="0"/>
              <a:t>What kind of house weighs the least?</a:t>
            </a:r>
          </a:p>
          <a:p>
            <a:r>
              <a:rPr lang="en-US" sz="2400" dirty="0" smtClean="0"/>
              <a:t>A lighthouse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0331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How is teaching writing in China like a riddle?</a:t>
            </a:r>
          </a:p>
          <a:p>
            <a:r>
              <a:rPr lang="en-US" sz="2400" dirty="0" smtClean="0"/>
              <a:t>It’s all about word play</a:t>
            </a:r>
          </a:p>
          <a:p>
            <a:r>
              <a:rPr lang="en-US" sz="2400" dirty="0" smtClean="0"/>
              <a:t>You have to think outside the box</a:t>
            </a:r>
          </a:p>
          <a:p>
            <a:r>
              <a:rPr lang="en-US" sz="2400" dirty="0" smtClean="0"/>
              <a:t>The answers to your questions may surprise and delight you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7716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in Teaching Writing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Establishing relationships</a:t>
            </a:r>
            <a:r>
              <a:rPr lang="en-US" dirty="0" smtClean="0"/>
              <a:t>:</a:t>
            </a:r>
          </a:p>
          <a:p>
            <a:pPr lvl="1"/>
            <a:r>
              <a:rPr lang="en-US" sz="3200" dirty="0" smtClean="0"/>
              <a:t>Teacher/student</a:t>
            </a:r>
          </a:p>
          <a:p>
            <a:pPr lvl="1"/>
            <a:r>
              <a:rPr lang="en-US" sz="3200" dirty="0" smtClean="0"/>
              <a:t>Student/student</a:t>
            </a:r>
          </a:p>
          <a:p>
            <a:pPr lvl="1"/>
            <a:r>
              <a:rPr lang="en-US" sz="3200" dirty="0" smtClean="0"/>
              <a:t>Student/text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9821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Teacher/Student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		</a:t>
            </a:r>
            <a:r>
              <a:rPr lang="en-US" sz="6800" dirty="0" smtClean="0"/>
              <a:t>Who am I to my students?  </a:t>
            </a:r>
          </a:p>
          <a:p>
            <a:pPr marL="0" indent="0">
              <a:buNone/>
            </a:pPr>
            <a:r>
              <a:rPr lang="en-US" sz="6800" dirty="0" smtClean="0"/>
              <a:t>1. </a:t>
            </a:r>
            <a:r>
              <a:rPr lang="en-US" sz="6800" dirty="0"/>
              <a:t>F</a:t>
            </a:r>
            <a:r>
              <a:rPr lang="en-US" sz="6800" dirty="0" smtClean="0"/>
              <a:t>irst “foreign” English writing teacher </a:t>
            </a:r>
          </a:p>
          <a:p>
            <a:pPr marL="0" indent="0">
              <a:buNone/>
            </a:pPr>
            <a:r>
              <a:rPr lang="en-US" sz="6800" dirty="0" smtClean="0"/>
              <a:t>	Will they be able to understand me?</a:t>
            </a:r>
          </a:p>
          <a:p>
            <a:pPr marL="0" indent="0">
              <a:buNone/>
            </a:pPr>
            <a:r>
              <a:rPr lang="en-US" sz="6800" dirty="0" smtClean="0"/>
              <a:t>	 Will they accept my teaching style?</a:t>
            </a:r>
          </a:p>
          <a:p>
            <a:pPr marL="0" indent="0">
              <a:buNone/>
            </a:pPr>
            <a:r>
              <a:rPr lang="en-US" sz="6800" dirty="0" smtClean="0"/>
              <a:t>2. First American teacher </a:t>
            </a:r>
          </a:p>
          <a:p>
            <a:pPr marL="0" indent="0">
              <a:buNone/>
            </a:pPr>
            <a:r>
              <a:rPr lang="en-US" sz="6800" dirty="0"/>
              <a:t>	H</a:t>
            </a:r>
            <a:r>
              <a:rPr lang="en-US" sz="6800" dirty="0" smtClean="0"/>
              <a:t>ow do they regard Americans?</a:t>
            </a:r>
          </a:p>
          <a:p>
            <a:pPr marL="0" indent="0">
              <a:buNone/>
            </a:pPr>
            <a:endParaRPr lang="en-US" sz="60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 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2368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Teacher/Student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3"/>
            </a:pPr>
            <a:r>
              <a:rPr lang="en-US" sz="2400" dirty="0" smtClean="0"/>
              <a:t>Their assigner and evaluator </a:t>
            </a:r>
          </a:p>
          <a:p>
            <a:pPr marL="0" indent="0">
              <a:buNone/>
            </a:pPr>
            <a:r>
              <a:rPr lang="en-US" sz="2400" dirty="0" smtClean="0"/>
              <a:t> 	Will they be able to meet my expectations?</a:t>
            </a:r>
          </a:p>
          <a:p>
            <a:pPr marL="0" indent="0">
              <a:buNone/>
            </a:pPr>
            <a:r>
              <a:rPr lang="en-US" sz="2400" dirty="0" smtClean="0"/>
              <a:t>	 Will they perceive my assessments as fair?	</a:t>
            </a:r>
          </a:p>
          <a:p>
            <a:pPr marL="0" indent="0">
              <a:buNone/>
            </a:pPr>
            <a:r>
              <a:rPr lang="en-US" sz="2400" dirty="0" smtClean="0"/>
              <a:t>	Will my feedback foster writing growth?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800" dirty="0" smtClean="0"/>
              <a:t>How can I establish a relationship of trust?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368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Student/Student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94379"/>
            <a:ext cx="7583488" cy="4007224"/>
          </a:xfrm>
        </p:spPr>
        <p:txBody>
          <a:bodyPr/>
          <a:lstStyle/>
          <a:p>
            <a:r>
              <a:rPr lang="en-US" dirty="0" smtClean="0"/>
              <a:t>How well do they know each other?</a:t>
            </a:r>
          </a:p>
          <a:p>
            <a:r>
              <a:rPr lang="en-US" dirty="0" smtClean="0"/>
              <a:t>Have they ever shared their writing before?</a:t>
            </a:r>
          </a:p>
          <a:p>
            <a:r>
              <a:rPr lang="en-US" dirty="0" smtClean="0"/>
              <a:t>Who is willing to volunteer an answer?</a:t>
            </a:r>
          </a:p>
          <a:p>
            <a:r>
              <a:rPr lang="en-US" dirty="0" smtClean="0"/>
              <a:t>How does “saving face” play out in a writing classroom?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How can I foster a community of fellow writers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965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Student/Text relationshi</a:t>
            </a:r>
            <a:r>
              <a:rPr lang="en-US" dirty="0"/>
              <a:t>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What is their attitude toward writing in general?</a:t>
            </a:r>
          </a:p>
          <a:p>
            <a:pPr marL="0" indent="0">
              <a:buNone/>
            </a:pPr>
            <a:r>
              <a:rPr lang="en-US" dirty="0" smtClean="0"/>
              <a:t> What  experiences have they had writing English (positive or negative)? </a:t>
            </a:r>
          </a:p>
          <a:p>
            <a:pPr marL="0" indent="0">
              <a:buNone/>
            </a:pPr>
            <a:r>
              <a:rPr lang="en-US" dirty="0" smtClean="0"/>
              <a:t>Do they write English better than they speak it? read it? 	comprehend it when listening?</a:t>
            </a:r>
          </a:p>
          <a:p>
            <a:pPr marL="0" indent="0">
              <a:buNone/>
            </a:pPr>
            <a:r>
              <a:rPr lang="en-US" dirty="0" smtClean="0"/>
              <a:t>What personal goals do they have for improving their written English?</a:t>
            </a:r>
          </a:p>
          <a:p>
            <a:pPr marL="0" indent="0">
              <a:buNone/>
            </a:pPr>
            <a:r>
              <a:rPr lang="en-US" dirty="0" smtClean="0"/>
              <a:t>How important do they view this class in relationship to their other university classes and responsibilities?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348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Keep it short: homework assignment</a:t>
            </a:r>
          </a:p>
          <a:p>
            <a:r>
              <a:rPr lang="en-US" dirty="0" smtClean="0"/>
              <a:t>Ask easy-to-answer questions</a:t>
            </a:r>
          </a:p>
          <a:p>
            <a:r>
              <a:rPr lang="en-US" dirty="0" smtClean="0"/>
              <a:t>Use the information gained to tailor your instruction</a:t>
            </a:r>
          </a:p>
          <a:p>
            <a:r>
              <a:rPr lang="en-US" dirty="0" smtClean="0"/>
              <a:t>Share some of the information with the class anonymously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84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700</TotalTime>
  <Words>339</Words>
  <Application>Microsoft Macintosh PowerPoint</Application>
  <PresentationFormat>On-screen Show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Pixel</vt:lpstr>
      <vt:lpstr>  Teaching Writing   China Teachers Program  </vt:lpstr>
      <vt:lpstr>Riddles</vt:lpstr>
      <vt:lpstr>PowerPoint Presentation</vt:lpstr>
      <vt:lpstr>Issues in Teaching Writing in China</vt:lpstr>
      <vt:lpstr>Teacher/Student relationship</vt:lpstr>
      <vt:lpstr>Teacher/Student Relationship</vt:lpstr>
      <vt:lpstr> Student/Student relationships</vt:lpstr>
      <vt:lpstr>Student/Text relationship</vt:lpstr>
      <vt:lpstr>STUDENT SURVEY</vt:lpstr>
      <vt:lpstr>Issues in Teaching Writing</vt:lpstr>
      <vt:lpstr>Priorities</vt:lpstr>
      <vt:lpstr>Priorities</vt:lpstr>
      <vt:lpstr>Priorities</vt:lpstr>
      <vt:lpstr>Setting Up the Writing Course</vt:lpstr>
      <vt:lpstr>Set 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Writing   China Teachers Program  </dc:title>
  <dc:creator>Shannon</dc:creator>
  <cp:lastModifiedBy>Shannon</cp:lastModifiedBy>
  <cp:revision>19</cp:revision>
  <dcterms:created xsi:type="dcterms:W3CDTF">2012-08-01T04:09:37Z</dcterms:created>
  <dcterms:modified xsi:type="dcterms:W3CDTF">2012-08-08T18:12:29Z</dcterms:modified>
</cp:coreProperties>
</file>